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Lst>
  <p:notesMasterIdLst>
    <p:notesMasterId r:id="rId158"/>
  </p:notesMasterIdLst>
  <p:handoutMasterIdLst>
    <p:handoutMasterId r:id="rId159"/>
  </p:handoutMasterIdLst>
  <p:sldIdLst>
    <p:sldId id="270" r:id="rId2"/>
    <p:sldId id="434" r:id="rId3"/>
    <p:sldId id="271" r:id="rId4"/>
    <p:sldId id="429" r:id="rId5"/>
    <p:sldId id="430" r:id="rId6"/>
    <p:sldId id="431" r:id="rId7"/>
    <p:sldId id="432" r:id="rId8"/>
    <p:sldId id="433" r:id="rId9"/>
    <p:sldId id="273" r:id="rId10"/>
    <p:sldId id="274" r:id="rId11"/>
    <p:sldId id="282" r:id="rId12"/>
    <p:sldId id="419" r:id="rId13"/>
    <p:sldId id="284" r:id="rId14"/>
    <p:sldId id="285" r:id="rId15"/>
    <p:sldId id="286" r:id="rId16"/>
    <p:sldId id="289" r:id="rId17"/>
    <p:sldId id="290" r:id="rId18"/>
    <p:sldId id="291" r:id="rId19"/>
    <p:sldId id="292" r:id="rId20"/>
    <p:sldId id="293" r:id="rId21"/>
    <p:sldId id="294" r:id="rId22"/>
    <p:sldId id="295" r:id="rId23"/>
    <p:sldId id="296" r:id="rId24"/>
    <p:sldId id="297" r:id="rId25"/>
    <p:sldId id="298" r:id="rId26"/>
    <p:sldId id="453" r:id="rId27"/>
    <p:sldId id="435" r:id="rId28"/>
    <p:sldId id="436" r:id="rId29"/>
    <p:sldId id="438" r:id="rId30"/>
    <p:sldId id="454" r:id="rId31"/>
    <p:sldId id="439" r:id="rId32"/>
    <p:sldId id="440" r:id="rId33"/>
    <p:sldId id="441" r:id="rId34"/>
    <p:sldId id="442" r:id="rId35"/>
    <p:sldId id="299" r:id="rId36"/>
    <p:sldId id="301" r:id="rId37"/>
    <p:sldId id="302" r:id="rId38"/>
    <p:sldId id="304" r:id="rId39"/>
    <p:sldId id="305" r:id="rId40"/>
    <p:sldId id="306" r:id="rId41"/>
    <p:sldId id="307" r:id="rId42"/>
    <p:sldId id="308" r:id="rId43"/>
    <p:sldId id="303" r:id="rId44"/>
    <p:sldId id="309" r:id="rId45"/>
    <p:sldId id="310" r:id="rId46"/>
    <p:sldId id="311" r:id="rId47"/>
    <p:sldId id="312" r:id="rId48"/>
    <p:sldId id="313" r:id="rId49"/>
    <p:sldId id="314" r:id="rId50"/>
    <p:sldId id="315" r:id="rId51"/>
    <p:sldId id="316" r:id="rId52"/>
    <p:sldId id="445" r:id="rId53"/>
    <p:sldId id="317" r:id="rId54"/>
    <p:sldId id="318" r:id="rId55"/>
    <p:sldId id="319" r:id="rId56"/>
    <p:sldId id="320" r:id="rId57"/>
    <p:sldId id="321" r:id="rId58"/>
    <p:sldId id="322" r:id="rId59"/>
    <p:sldId id="323" r:id="rId60"/>
    <p:sldId id="324" r:id="rId61"/>
    <p:sldId id="325" r:id="rId62"/>
    <p:sldId id="326" r:id="rId63"/>
    <p:sldId id="327" r:id="rId64"/>
    <p:sldId id="446" r:id="rId65"/>
    <p:sldId id="328" r:id="rId66"/>
    <p:sldId id="330" r:id="rId67"/>
    <p:sldId id="331" r:id="rId68"/>
    <p:sldId id="332" r:id="rId69"/>
    <p:sldId id="333" r:id="rId70"/>
    <p:sldId id="334" r:id="rId71"/>
    <p:sldId id="335" r:id="rId72"/>
    <p:sldId id="336" r:id="rId73"/>
    <p:sldId id="337" r:id="rId74"/>
    <p:sldId id="338" r:id="rId75"/>
    <p:sldId id="339" r:id="rId76"/>
    <p:sldId id="340" r:id="rId77"/>
    <p:sldId id="344" r:id="rId78"/>
    <p:sldId id="341" r:id="rId79"/>
    <p:sldId id="342" r:id="rId80"/>
    <p:sldId id="343" r:id="rId81"/>
    <p:sldId id="345" r:id="rId82"/>
    <p:sldId id="346" r:id="rId83"/>
    <p:sldId id="448" r:id="rId84"/>
    <p:sldId id="347" r:id="rId85"/>
    <p:sldId id="349" r:id="rId86"/>
    <p:sldId id="348" r:id="rId87"/>
    <p:sldId id="350" r:id="rId88"/>
    <p:sldId id="447" r:id="rId89"/>
    <p:sldId id="351" r:id="rId90"/>
    <p:sldId id="352" r:id="rId91"/>
    <p:sldId id="353" r:id="rId92"/>
    <p:sldId id="354" r:id="rId93"/>
    <p:sldId id="355" r:id="rId94"/>
    <p:sldId id="356" r:id="rId95"/>
    <p:sldId id="357" r:id="rId96"/>
    <p:sldId id="359" r:id="rId97"/>
    <p:sldId id="371" r:id="rId98"/>
    <p:sldId id="360" r:id="rId99"/>
    <p:sldId id="449" r:id="rId100"/>
    <p:sldId id="361" r:id="rId101"/>
    <p:sldId id="362" r:id="rId102"/>
    <p:sldId id="363" r:id="rId103"/>
    <p:sldId id="451" r:id="rId104"/>
    <p:sldId id="452" r:id="rId105"/>
    <p:sldId id="364" r:id="rId106"/>
    <p:sldId id="365" r:id="rId107"/>
    <p:sldId id="366" r:id="rId108"/>
    <p:sldId id="367" r:id="rId109"/>
    <p:sldId id="368" r:id="rId110"/>
    <p:sldId id="369" r:id="rId111"/>
    <p:sldId id="370" r:id="rId112"/>
    <p:sldId id="450"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10" r:id="rId147"/>
    <p:sldId id="411" r:id="rId148"/>
    <p:sldId id="412" r:id="rId149"/>
    <p:sldId id="413" r:id="rId150"/>
    <p:sldId id="414" r:id="rId151"/>
    <p:sldId id="415" r:id="rId152"/>
    <p:sldId id="416" r:id="rId153"/>
    <p:sldId id="417" r:id="rId154"/>
    <p:sldId id="408" r:id="rId155"/>
    <p:sldId id="407" r:id="rId156"/>
    <p:sldId id="409" r:id="rId157"/>
  </p:sldIdLst>
  <p:sldSz cx="9144000" cy="6858000" type="screen4x3"/>
  <p:notesSz cx="7010400" cy="9296400"/>
  <p:defaultTextStyle>
    <a:defPPr>
      <a:defRPr lang="en-AU"/>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600" kern="1200">
        <a:solidFill>
          <a:schemeClr val="tx1"/>
        </a:solidFill>
        <a:latin typeface="Arial" panose="020B0604020202020204" pitchFamily="34" charset="0"/>
        <a:ea typeface="+mn-ea"/>
        <a:cs typeface="+mn-cs"/>
      </a:defRPr>
    </a:lvl6pPr>
    <a:lvl7pPr marL="2743200" algn="l" defTabSz="914400" rtl="0" eaLnBrk="1" latinLnBrk="0" hangingPunct="1">
      <a:defRPr sz="1600" kern="1200">
        <a:solidFill>
          <a:schemeClr val="tx1"/>
        </a:solidFill>
        <a:latin typeface="Arial" panose="020B0604020202020204" pitchFamily="34" charset="0"/>
        <a:ea typeface="+mn-ea"/>
        <a:cs typeface="+mn-cs"/>
      </a:defRPr>
    </a:lvl7pPr>
    <a:lvl8pPr marL="3200400" algn="l" defTabSz="914400" rtl="0" eaLnBrk="1" latinLnBrk="0" hangingPunct="1">
      <a:defRPr sz="1600" kern="1200">
        <a:solidFill>
          <a:schemeClr val="tx1"/>
        </a:solidFill>
        <a:latin typeface="Arial" panose="020B0604020202020204" pitchFamily="34" charset="0"/>
        <a:ea typeface="+mn-ea"/>
        <a:cs typeface="+mn-cs"/>
      </a:defRPr>
    </a:lvl8pPr>
    <a:lvl9pPr marL="3657600" algn="l" defTabSz="914400" rtl="0" eaLnBrk="1" latinLnBrk="0" hangingPunct="1">
      <a:defRPr sz="1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9900"/>
    <a:srgbClr val="008000"/>
    <a:srgbClr val="0516BB"/>
    <a:srgbClr val="66FF66"/>
    <a:srgbClr val="A47B38"/>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87" autoAdjust="0"/>
    <p:restoredTop sz="79068" autoAdjust="0"/>
  </p:normalViewPr>
  <p:slideViewPr>
    <p:cSldViewPr snapToObjects="1">
      <p:cViewPr varScale="1">
        <p:scale>
          <a:sx n="79" d="100"/>
          <a:sy n="79" d="100"/>
        </p:scale>
        <p:origin x="1779"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856"/>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C7653AE-EAFD-408D-8E08-0BABD1B8BABA}"/>
              </a:ext>
            </a:extLst>
          </p:cNvPr>
          <p:cNvSpPr>
            <a:spLocks noGrp="1" noChangeArrowheads="1"/>
          </p:cNvSpPr>
          <p:nvPr>
            <p:ph type="hdr" sz="quarter"/>
          </p:nvPr>
        </p:nvSpPr>
        <p:spPr bwMode="auto">
          <a:xfrm>
            <a:off x="0" y="0"/>
            <a:ext cx="5368925" cy="463550"/>
          </a:xfrm>
          <a:prstGeom prst="rect">
            <a:avLst/>
          </a:prstGeom>
          <a:noFill/>
          <a:ln w="9525">
            <a:noFill/>
            <a:miter lim="800000"/>
            <a:headEnd/>
            <a:tailEnd/>
          </a:ln>
          <a:effectLst/>
        </p:spPr>
        <p:txBody>
          <a:bodyPr vert="horz" wrap="square" lIns="93146" tIns="46573" rIns="93146" bIns="46573" numCol="1" anchor="t" anchorCtr="0" compatLnSpc="1">
            <a:prstTxWarp prst="textNoShape">
              <a:avLst/>
            </a:prstTxWarp>
          </a:bodyPr>
          <a:lstStyle>
            <a:lvl1pPr algn="l" defTabSz="931627">
              <a:defRPr sz="1300">
                <a:latin typeface="Times New Roman" pitchFamily="18" charset="0"/>
              </a:defRPr>
            </a:lvl1pPr>
          </a:lstStyle>
          <a:p>
            <a:pPr>
              <a:defRPr/>
            </a:pPr>
            <a:r>
              <a:rPr lang="en-AU"/>
              <a:t>Morgan Kaufmann Publishers</a:t>
            </a:r>
          </a:p>
        </p:txBody>
      </p:sp>
      <p:sp>
        <p:nvSpPr>
          <p:cNvPr id="6147" name="Rectangle 3">
            <a:extLst>
              <a:ext uri="{FF2B5EF4-FFF2-40B4-BE49-F238E27FC236}">
                <a16:creationId xmlns:a16="http://schemas.microsoft.com/office/drawing/2014/main" id="{CA2D9B5D-35E2-4937-A9F6-F95DB64B7CD3}"/>
              </a:ext>
            </a:extLst>
          </p:cNvPr>
          <p:cNvSpPr>
            <a:spLocks noGrp="1" noChangeArrowheads="1"/>
          </p:cNvSpPr>
          <p:nvPr>
            <p:ph type="dt" sz="quarter" idx="1"/>
          </p:nvPr>
        </p:nvSpPr>
        <p:spPr bwMode="auto">
          <a:xfrm>
            <a:off x="5503863" y="0"/>
            <a:ext cx="1506537" cy="463550"/>
          </a:xfrm>
          <a:prstGeom prst="rect">
            <a:avLst/>
          </a:prstGeom>
          <a:noFill/>
          <a:ln w="9525">
            <a:noFill/>
            <a:miter lim="800000"/>
            <a:headEnd/>
            <a:tailEnd/>
          </a:ln>
          <a:effectLst/>
        </p:spPr>
        <p:txBody>
          <a:bodyPr vert="horz" wrap="square" lIns="93146" tIns="46573" rIns="93146" bIns="46573" numCol="1" anchor="t" anchorCtr="0" compatLnSpc="1">
            <a:prstTxWarp prst="textNoShape">
              <a:avLst/>
            </a:prstTxWarp>
          </a:bodyPr>
          <a:lstStyle>
            <a:lvl1pPr algn="r" defTabSz="931627">
              <a:defRPr sz="1300">
                <a:latin typeface="Times New Roman" pitchFamily="18" charset="0"/>
              </a:defRPr>
            </a:lvl1pPr>
          </a:lstStyle>
          <a:p>
            <a:pPr>
              <a:defRPr/>
            </a:pPr>
            <a:fld id="{225FA140-A57A-43DE-ABBC-72CE43CDC29B}" type="datetime3">
              <a:rPr lang="en-AU"/>
              <a:pPr>
                <a:defRPr/>
              </a:pPr>
              <a:t>1 April, 2020</a:t>
            </a:fld>
            <a:endParaRPr lang="en-AU"/>
          </a:p>
        </p:txBody>
      </p:sp>
      <p:sp>
        <p:nvSpPr>
          <p:cNvPr id="6148" name="Rectangle 4">
            <a:extLst>
              <a:ext uri="{FF2B5EF4-FFF2-40B4-BE49-F238E27FC236}">
                <a16:creationId xmlns:a16="http://schemas.microsoft.com/office/drawing/2014/main" id="{7D63B929-AA5F-47C5-A164-95C579C073CF}"/>
              </a:ext>
            </a:extLst>
          </p:cNvPr>
          <p:cNvSpPr>
            <a:spLocks noGrp="1" noChangeArrowheads="1"/>
          </p:cNvSpPr>
          <p:nvPr>
            <p:ph type="ftr" sz="quarter" idx="2"/>
          </p:nvPr>
        </p:nvSpPr>
        <p:spPr bwMode="auto">
          <a:xfrm>
            <a:off x="0" y="8832850"/>
            <a:ext cx="5368925" cy="463550"/>
          </a:xfrm>
          <a:prstGeom prst="rect">
            <a:avLst/>
          </a:prstGeom>
          <a:noFill/>
          <a:ln w="9525">
            <a:noFill/>
            <a:miter lim="800000"/>
            <a:headEnd/>
            <a:tailEnd/>
          </a:ln>
          <a:effectLst/>
        </p:spPr>
        <p:txBody>
          <a:bodyPr vert="horz" wrap="square" lIns="93146" tIns="46573" rIns="93146" bIns="46573" numCol="1" anchor="b" anchorCtr="0" compatLnSpc="1">
            <a:prstTxWarp prst="textNoShape">
              <a:avLst/>
            </a:prstTxWarp>
          </a:bodyPr>
          <a:lstStyle>
            <a:lvl1pPr algn="l" defTabSz="931627">
              <a:defRPr sz="1300">
                <a:latin typeface="Times New Roman" pitchFamily="18" charset="0"/>
              </a:defRPr>
            </a:lvl1pPr>
          </a:lstStyle>
          <a:p>
            <a:pPr>
              <a:defRPr/>
            </a:pPr>
            <a:r>
              <a:rPr lang="en-AU"/>
              <a:t>Chapter 4 — The Processor</a:t>
            </a:r>
          </a:p>
        </p:txBody>
      </p:sp>
      <p:sp>
        <p:nvSpPr>
          <p:cNvPr id="6149" name="Rectangle 5">
            <a:extLst>
              <a:ext uri="{FF2B5EF4-FFF2-40B4-BE49-F238E27FC236}">
                <a16:creationId xmlns:a16="http://schemas.microsoft.com/office/drawing/2014/main" id="{AB17D5F2-5F1F-493A-B56A-F7127DF66B3F}"/>
              </a:ext>
            </a:extLst>
          </p:cNvPr>
          <p:cNvSpPr>
            <a:spLocks noGrp="1" noChangeArrowheads="1"/>
          </p:cNvSpPr>
          <p:nvPr>
            <p:ph type="sldNum" sz="quarter" idx="3"/>
          </p:nvPr>
        </p:nvSpPr>
        <p:spPr bwMode="auto">
          <a:xfrm>
            <a:off x="5503863" y="8832850"/>
            <a:ext cx="1506537" cy="463550"/>
          </a:xfrm>
          <a:prstGeom prst="rect">
            <a:avLst/>
          </a:prstGeom>
          <a:noFill/>
          <a:ln w="9525">
            <a:noFill/>
            <a:miter lim="800000"/>
            <a:headEnd/>
            <a:tailEnd/>
          </a:ln>
          <a:effectLst/>
        </p:spPr>
        <p:txBody>
          <a:bodyPr vert="horz" wrap="square" lIns="93146" tIns="46573" rIns="93146" bIns="46573" numCol="1" anchor="b" anchorCtr="0" compatLnSpc="1">
            <a:prstTxWarp prst="textNoShape">
              <a:avLst/>
            </a:prstTxWarp>
          </a:bodyPr>
          <a:lstStyle>
            <a:lvl1pPr algn="r" defTabSz="931627">
              <a:defRPr sz="1300">
                <a:latin typeface="Times New Roman" panose="02020603050405020304" pitchFamily="18" charset="0"/>
              </a:defRPr>
            </a:lvl1pPr>
          </a:lstStyle>
          <a:p>
            <a:pPr>
              <a:defRPr/>
            </a:pPr>
            <a:fld id="{C939FA7C-D926-4A77-B7AD-24D985B57703}" type="slidenum">
              <a:rPr lang="en-AU"/>
              <a:pPr>
                <a:defRPr/>
              </a:pPr>
              <a:t>‹#›</a:t>
            </a:fld>
            <a:endParaRPr lang="en-AU"/>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EB5140B-94C2-4853-8E94-44448AC53619}"/>
              </a:ext>
            </a:extLst>
          </p:cNvPr>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146" tIns="46573" rIns="93146" bIns="46573" numCol="1" anchor="t" anchorCtr="0" compatLnSpc="1">
            <a:prstTxWarp prst="textNoShape">
              <a:avLst/>
            </a:prstTxWarp>
          </a:bodyPr>
          <a:lstStyle>
            <a:lvl1pPr algn="l" defTabSz="931627">
              <a:defRPr sz="1300">
                <a:latin typeface="Times New Roman" pitchFamily="18" charset="0"/>
              </a:defRPr>
            </a:lvl1pPr>
          </a:lstStyle>
          <a:p>
            <a:pPr>
              <a:defRPr/>
            </a:pPr>
            <a:r>
              <a:rPr lang="en-AU"/>
              <a:t>Morgan Kaufmann Publishers</a:t>
            </a:r>
          </a:p>
        </p:txBody>
      </p:sp>
      <p:sp>
        <p:nvSpPr>
          <p:cNvPr id="8195" name="Rectangle 3">
            <a:extLst>
              <a:ext uri="{FF2B5EF4-FFF2-40B4-BE49-F238E27FC236}">
                <a16:creationId xmlns:a16="http://schemas.microsoft.com/office/drawing/2014/main" id="{E667003C-7A89-4588-B515-A893B57203A6}"/>
              </a:ext>
            </a:extLst>
          </p:cNvPr>
          <p:cNvSpPr>
            <a:spLocks noGrp="1" noChangeArrowheads="1"/>
          </p:cNvSpPr>
          <p:nvPr>
            <p:ph type="dt" idx="1"/>
          </p:nvPr>
        </p:nvSpPr>
        <p:spPr bwMode="auto">
          <a:xfrm>
            <a:off x="3971925" y="0"/>
            <a:ext cx="3038475" cy="463550"/>
          </a:xfrm>
          <a:prstGeom prst="rect">
            <a:avLst/>
          </a:prstGeom>
          <a:noFill/>
          <a:ln w="9525">
            <a:noFill/>
            <a:miter lim="800000"/>
            <a:headEnd/>
            <a:tailEnd/>
          </a:ln>
          <a:effectLst/>
        </p:spPr>
        <p:txBody>
          <a:bodyPr vert="horz" wrap="square" lIns="93146" tIns="46573" rIns="93146" bIns="46573" numCol="1" anchor="t" anchorCtr="0" compatLnSpc="1">
            <a:prstTxWarp prst="textNoShape">
              <a:avLst/>
            </a:prstTxWarp>
          </a:bodyPr>
          <a:lstStyle>
            <a:lvl1pPr algn="r" defTabSz="931627">
              <a:defRPr sz="1300">
                <a:latin typeface="Times New Roman" pitchFamily="18" charset="0"/>
              </a:defRPr>
            </a:lvl1pPr>
          </a:lstStyle>
          <a:p>
            <a:pPr>
              <a:defRPr/>
            </a:pPr>
            <a:fld id="{CFF67D04-CBBA-4959-8448-4C4841E99472}" type="datetime3">
              <a:rPr lang="en-AU"/>
              <a:pPr>
                <a:defRPr/>
              </a:pPr>
              <a:t>1 April, 2020</a:t>
            </a:fld>
            <a:endParaRPr lang="en-AU"/>
          </a:p>
        </p:txBody>
      </p:sp>
      <p:sp>
        <p:nvSpPr>
          <p:cNvPr id="4100" name="Rectangle 4">
            <a:extLst>
              <a:ext uri="{FF2B5EF4-FFF2-40B4-BE49-F238E27FC236}">
                <a16:creationId xmlns:a16="http://schemas.microsoft.com/office/drawing/2014/main" id="{F64C0B12-07B9-4DF0-AE5B-283C283DD03B}"/>
              </a:ext>
            </a:extLst>
          </p:cNvPr>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B0C116BC-AF98-405A-8EB2-7A9EC512B82E}"/>
              </a:ext>
            </a:extLst>
          </p:cNvPr>
          <p:cNvSpPr>
            <a:spLocks noGrp="1" noChangeArrowheads="1"/>
          </p:cNvSpPr>
          <p:nvPr>
            <p:ph type="body" sz="quarter" idx="3"/>
          </p:nvPr>
        </p:nvSpPr>
        <p:spPr bwMode="auto">
          <a:xfrm>
            <a:off x="933450" y="4416425"/>
            <a:ext cx="5143500" cy="4181475"/>
          </a:xfrm>
          <a:prstGeom prst="rect">
            <a:avLst/>
          </a:prstGeom>
          <a:noFill/>
          <a:ln w="9525">
            <a:noFill/>
            <a:miter lim="800000"/>
            <a:headEnd/>
            <a:tailEnd/>
          </a:ln>
          <a:effectLst/>
        </p:spPr>
        <p:txBody>
          <a:bodyPr vert="horz" wrap="square" lIns="93146" tIns="46573" rIns="93146" bIns="46573"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8198" name="Rectangle 6">
            <a:extLst>
              <a:ext uri="{FF2B5EF4-FFF2-40B4-BE49-F238E27FC236}">
                <a16:creationId xmlns:a16="http://schemas.microsoft.com/office/drawing/2014/main" id="{758BDC69-9E35-448E-9E50-238260814B1D}"/>
              </a:ext>
            </a:extLst>
          </p:cNvPr>
          <p:cNvSpPr>
            <a:spLocks noGrp="1" noChangeArrowheads="1"/>
          </p:cNvSpPr>
          <p:nvPr>
            <p:ph type="ftr" sz="quarter" idx="4"/>
          </p:nvPr>
        </p:nvSpPr>
        <p:spPr bwMode="auto">
          <a:xfrm>
            <a:off x="0" y="8832850"/>
            <a:ext cx="3038475" cy="463550"/>
          </a:xfrm>
          <a:prstGeom prst="rect">
            <a:avLst/>
          </a:prstGeom>
          <a:noFill/>
          <a:ln w="9525">
            <a:noFill/>
            <a:miter lim="800000"/>
            <a:headEnd/>
            <a:tailEnd/>
          </a:ln>
          <a:effectLst/>
        </p:spPr>
        <p:txBody>
          <a:bodyPr vert="horz" wrap="square" lIns="93146" tIns="46573" rIns="93146" bIns="46573" numCol="1" anchor="b" anchorCtr="0" compatLnSpc="1">
            <a:prstTxWarp prst="textNoShape">
              <a:avLst/>
            </a:prstTxWarp>
          </a:bodyPr>
          <a:lstStyle>
            <a:lvl1pPr algn="l" defTabSz="931627">
              <a:defRPr sz="1300">
                <a:latin typeface="Times New Roman" pitchFamily="18" charset="0"/>
              </a:defRPr>
            </a:lvl1pPr>
          </a:lstStyle>
          <a:p>
            <a:pPr>
              <a:defRPr/>
            </a:pPr>
            <a:r>
              <a:rPr lang="en-AU"/>
              <a:t>Chapter 4 — The Processor</a:t>
            </a:r>
          </a:p>
        </p:txBody>
      </p:sp>
      <p:sp>
        <p:nvSpPr>
          <p:cNvPr id="8199" name="Rectangle 7">
            <a:extLst>
              <a:ext uri="{FF2B5EF4-FFF2-40B4-BE49-F238E27FC236}">
                <a16:creationId xmlns:a16="http://schemas.microsoft.com/office/drawing/2014/main" id="{B7A21052-C5F0-4EFD-B5C8-15E472884E55}"/>
              </a:ext>
            </a:extLst>
          </p:cNvPr>
          <p:cNvSpPr>
            <a:spLocks noGrp="1" noChangeArrowheads="1"/>
          </p:cNvSpPr>
          <p:nvPr>
            <p:ph type="sldNum" sz="quarter" idx="5"/>
          </p:nvPr>
        </p:nvSpPr>
        <p:spPr bwMode="auto">
          <a:xfrm>
            <a:off x="3971925" y="8832850"/>
            <a:ext cx="3038475" cy="463550"/>
          </a:xfrm>
          <a:prstGeom prst="rect">
            <a:avLst/>
          </a:prstGeom>
          <a:noFill/>
          <a:ln w="9525">
            <a:noFill/>
            <a:miter lim="800000"/>
            <a:headEnd/>
            <a:tailEnd/>
          </a:ln>
          <a:effectLst/>
        </p:spPr>
        <p:txBody>
          <a:bodyPr vert="horz" wrap="square" lIns="93146" tIns="46573" rIns="93146" bIns="46573" numCol="1" anchor="b" anchorCtr="0" compatLnSpc="1">
            <a:prstTxWarp prst="textNoShape">
              <a:avLst/>
            </a:prstTxWarp>
          </a:bodyPr>
          <a:lstStyle>
            <a:lvl1pPr algn="r" defTabSz="931627">
              <a:defRPr sz="1300">
                <a:latin typeface="Times New Roman" panose="02020603050405020304" pitchFamily="18" charset="0"/>
              </a:defRPr>
            </a:lvl1pPr>
          </a:lstStyle>
          <a:p>
            <a:pPr>
              <a:defRPr/>
            </a:pPr>
            <a:fld id="{1EF8DCEB-C1C4-42D8-B50D-F5FB2E100CCC}" type="slidenum">
              <a:rPr lang="en-AU"/>
              <a:pPr>
                <a:defRPr/>
              </a:pPr>
              <a:t>‹#›</a:t>
            </a:fld>
            <a:endParaRPr lang="en-AU"/>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0CF1468A-86AD-4816-A9AE-0D518A410CD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10EBC1B-A795-4BCD-B835-5C054BAB563D}"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7171" name="Rectangle 6">
            <a:extLst>
              <a:ext uri="{FF2B5EF4-FFF2-40B4-BE49-F238E27FC236}">
                <a16:creationId xmlns:a16="http://schemas.microsoft.com/office/drawing/2014/main" id="{2AE6C4FC-72B0-4E42-BA92-FE28ADE62DB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172" name="Rectangle 7">
            <a:extLst>
              <a:ext uri="{FF2B5EF4-FFF2-40B4-BE49-F238E27FC236}">
                <a16:creationId xmlns:a16="http://schemas.microsoft.com/office/drawing/2014/main" id="{E7787945-F608-4B1F-A82B-A7BE442DFF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DFDCA5A-B0EF-491D-8374-566EC5E67005}" type="slidenum">
              <a:rPr lang="en-AU" altLang="en-US" sz="1300" smtClean="0">
                <a:latin typeface="Times New Roman" panose="02020603050405020304" pitchFamily="18" charset="0"/>
              </a:rPr>
              <a:pPr/>
              <a:t>1</a:t>
            </a:fld>
            <a:endParaRPr lang="en-AU" altLang="en-US" sz="1300">
              <a:latin typeface="Times New Roman" panose="02020603050405020304" pitchFamily="18" charset="0"/>
            </a:endParaRPr>
          </a:p>
        </p:txBody>
      </p:sp>
      <p:sp>
        <p:nvSpPr>
          <p:cNvPr id="7173" name="Rectangle 2">
            <a:extLst>
              <a:ext uri="{FF2B5EF4-FFF2-40B4-BE49-F238E27FC236}">
                <a16:creationId xmlns:a16="http://schemas.microsoft.com/office/drawing/2014/main" id="{C1113E25-638C-4D50-A7E8-D759A5624D16}"/>
              </a:ext>
            </a:extLst>
          </p:cNvPr>
          <p:cNvSpPr>
            <a:spLocks noGrp="1" noRot="1" noChangeAspect="1" noChangeArrowheads="1" noTextEdit="1"/>
          </p:cNvSpPr>
          <p:nvPr>
            <p:ph type="sldImg"/>
          </p:nvPr>
        </p:nvSpPr>
        <p:spPr>
          <a:ln/>
        </p:spPr>
      </p:sp>
      <p:sp>
        <p:nvSpPr>
          <p:cNvPr id="7174" name="Rectangle 3">
            <a:extLst>
              <a:ext uri="{FF2B5EF4-FFF2-40B4-BE49-F238E27FC236}">
                <a16:creationId xmlns:a16="http://schemas.microsoft.com/office/drawing/2014/main" id="{A85ACF94-D40B-451B-A823-6A63F031E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B98C89FF-B795-48B2-9985-265DC72FC41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61EB976-6448-4762-A9C3-42C59B014DB0}"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5603" name="Rectangle 6">
            <a:extLst>
              <a:ext uri="{FF2B5EF4-FFF2-40B4-BE49-F238E27FC236}">
                <a16:creationId xmlns:a16="http://schemas.microsoft.com/office/drawing/2014/main" id="{98464F1E-7881-47E3-963D-52188DEE673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604" name="Rectangle 7">
            <a:extLst>
              <a:ext uri="{FF2B5EF4-FFF2-40B4-BE49-F238E27FC236}">
                <a16:creationId xmlns:a16="http://schemas.microsoft.com/office/drawing/2014/main" id="{3B07F16D-6A0C-4275-8A70-7D28954279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24CBF8E-B1BD-44BA-8B9A-7BAD3BC4BB93}" type="slidenum">
              <a:rPr lang="en-AU" altLang="en-US" sz="1300" smtClean="0">
                <a:latin typeface="Times New Roman" panose="02020603050405020304" pitchFamily="18" charset="0"/>
              </a:rPr>
              <a:pPr/>
              <a:t>10</a:t>
            </a:fld>
            <a:endParaRPr lang="en-AU" altLang="en-US" sz="1300">
              <a:latin typeface="Times New Roman" panose="02020603050405020304" pitchFamily="18" charset="0"/>
            </a:endParaRPr>
          </a:p>
        </p:txBody>
      </p:sp>
      <p:sp>
        <p:nvSpPr>
          <p:cNvPr id="25605" name="Rectangle 2">
            <a:extLst>
              <a:ext uri="{FF2B5EF4-FFF2-40B4-BE49-F238E27FC236}">
                <a16:creationId xmlns:a16="http://schemas.microsoft.com/office/drawing/2014/main" id="{D5531081-9671-49D4-BE4E-31F76B8385E1}"/>
              </a:ext>
            </a:extLst>
          </p:cNvPr>
          <p:cNvSpPr>
            <a:spLocks noGrp="1" noRot="1" noChangeAspect="1" noChangeArrowheads="1" noTextEdit="1"/>
          </p:cNvSpPr>
          <p:nvPr>
            <p:ph type="sldImg"/>
          </p:nvPr>
        </p:nvSpPr>
        <p:spPr>
          <a:ln/>
        </p:spPr>
      </p:sp>
      <p:sp>
        <p:nvSpPr>
          <p:cNvPr id="25606" name="Rectangle 3">
            <a:extLst>
              <a:ext uri="{FF2B5EF4-FFF2-40B4-BE49-F238E27FC236}">
                <a16:creationId xmlns:a16="http://schemas.microsoft.com/office/drawing/2014/main" id="{0130CA21-9869-4863-9219-FDF8195DA6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3">
            <a:extLst>
              <a:ext uri="{FF2B5EF4-FFF2-40B4-BE49-F238E27FC236}">
                <a16:creationId xmlns:a16="http://schemas.microsoft.com/office/drawing/2014/main" id="{9AF8B328-B6DA-437B-B770-93876D0B121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04061536-EE63-4162-B427-2A1EF636D6A2}"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40643" name="Rectangle 6">
            <a:extLst>
              <a:ext uri="{FF2B5EF4-FFF2-40B4-BE49-F238E27FC236}">
                <a16:creationId xmlns:a16="http://schemas.microsoft.com/office/drawing/2014/main" id="{18EFB3AC-C289-4DFB-8769-C0FA541704E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0644" name="Rectangle 7">
            <a:extLst>
              <a:ext uri="{FF2B5EF4-FFF2-40B4-BE49-F238E27FC236}">
                <a16:creationId xmlns:a16="http://schemas.microsoft.com/office/drawing/2014/main" id="{98E75DEF-4541-4690-A85D-A6274F61F5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F86CE2B-EA04-489F-B4AD-53A8429F3C85}" type="slidenum">
              <a:rPr lang="en-AU" altLang="en-US" sz="1300" smtClean="0">
                <a:latin typeface="Times New Roman" panose="02020603050405020304" pitchFamily="18" charset="0"/>
              </a:rPr>
              <a:pPr/>
              <a:t>100</a:t>
            </a:fld>
            <a:endParaRPr lang="en-AU" altLang="en-US" sz="1300">
              <a:latin typeface="Times New Roman" panose="02020603050405020304" pitchFamily="18" charset="0"/>
            </a:endParaRPr>
          </a:p>
        </p:txBody>
      </p:sp>
      <p:sp>
        <p:nvSpPr>
          <p:cNvPr id="240645" name="Rectangle 2">
            <a:extLst>
              <a:ext uri="{FF2B5EF4-FFF2-40B4-BE49-F238E27FC236}">
                <a16:creationId xmlns:a16="http://schemas.microsoft.com/office/drawing/2014/main" id="{8DB0B340-FCFA-4526-BC02-E4F8D9C8B8DB}"/>
              </a:ext>
            </a:extLst>
          </p:cNvPr>
          <p:cNvSpPr>
            <a:spLocks noGrp="1" noRot="1" noChangeAspect="1" noChangeArrowheads="1" noTextEdit="1"/>
          </p:cNvSpPr>
          <p:nvPr>
            <p:ph type="sldImg"/>
          </p:nvPr>
        </p:nvSpPr>
        <p:spPr>
          <a:ln/>
        </p:spPr>
      </p:sp>
      <p:sp>
        <p:nvSpPr>
          <p:cNvPr id="240646" name="Rectangle 3">
            <a:extLst>
              <a:ext uri="{FF2B5EF4-FFF2-40B4-BE49-F238E27FC236}">
                <a16:creationId xmlns:a16="http://schemas.microsoft.com/office/drawing/2014/main" id="{DFA3C378-0BD0-4220-8231-69AAA302E0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3">
            <a:extLst>
              <a:ext uri="{FF2B5EF4-FFF2-40B4-BE49-F238E27FC236}">
                <a16:creationId xmlns:a16="http://schemas.microsoft.com/office/drawing/2014/main" id="{1D89AB71-8088-45FA-81B8-F8A7304861D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C6D948B-ECF5-49BA-8537-9F1F28DFC7B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42691" name="Rectangle 6">
            <a:extLst>
              <a:ext uri="{FF2B5EF4-FFF2-40B4-BE49-F238E27FC236}">
                <a16:creationId xmlns:a16="http://schemas.microsoft.com/office/drawing/2014/main" id="{D1F0E3F1-F909-40FF-92E5-AC1A3406DF8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2692" name="Rectangle 7">
            <a:extLst>
              <a:ext uri="{FF2B5EF4-FFF2-40B4-BE49-F238E27FC236}">
                <a16:creationId xmlns:a16="http://schemas.microsoft.com/office/drawing/2014/main" id="{8240B1F7-A318-449A-8580-67E2D55277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A668DDB-038B-4FF7-8E2C-E7FBB08921BD}" type="slidenum">
              <a:rPr lang="en-AU" altLang="en-US" sz="1300" smtClean="0">
                <a:latin typeface="Times New Roman" panose="02020603050405020304" pitchFamily="18" charset="0"/>
              </a:rPr>
              <a:pPr/>
              <a:t>101</a:t>
            </a:fld>
            <a:endParaRPr lang="en-AU" altLang="en-US" sz="1300">
              <a:latin typeface="Times New Roman" panose="02020603050405020304" pitchFamily="18" charset="0"/>
            </a:endParaRPr>
          </a:p>
        </p:txBody>
      </p:sp>
      <p:sp>
        <p:nvSpPr>
          <p:cNvPr id="242693" name="Rectangle 2">
            <a:extLst>
              <a:ext uri="{FF2B5EF4-FFF2-40B4-BE49-F238E27FC236}">
                <a16:creationId xmlns:a16="http://schemas.microsoft.com/office/drawing/2014/main" id="{BC7FE36E-8D45-4810-96FD-2C4E7ACED102}"/>
              </a:ext>
            </a:extLst>
          </p:cNvPr>
          <p:cNvSpPr>
            <a:spLocks noGrp="1" noRot="1" noChangeAspect="1" noChangeArrowheads="1" noTextEdit="1"/>
          </p:cNvSpPr>
          <p:nvPr>
            <p:ph type="sldImg"/>
          </p:nvPr>
        </p:nvSpPr>
        <p:spPr>
          <a:ln/>
        </p:spPr>
      </p:sp>
      <p:sp>
        <p:nvSpPr>
          <p:cNvPr id="242694" name="Rectangle 3">
            <a:extLst>
              <a:ext uri="{FF2B5EF4-FFF2-40B4-BE49-F238E27FC236}">
                <a16:creationId xmlns:a16="http://schemas.microsoft.com/office/drawing/2014/main" id="{494F8E14-31FB-4AF5-BB67-E514C5E545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3">
            <a:extLst>
              <a:ext uri="{FF2B5EF4-FFF2-40B4-BE49-F238E27FC236}">
                <a16:creationId xmlns:a16="http://schemas.microsoft.com/office/drawing/2014/main" id="{F5684A53-3234-49A0-9761-64110453C0E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FDACA83-D11E-4D5D-87DB-16C33A5C89B5}"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44739" name="Rectangle 6">
            <a:extLst>
              <a:ext uri="{FF2B5EF4-FFF2-40B4-BE49-F238E27FC236}">
                <a16:creationId xmlns:a16="http://schemas.microsoft.com/office/drawing/2014/main" id="{744959E3-80D6-4264-A0F3-85EF108D09E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4740" name="Rectangle 7">
            <a:extLst>
              <a:ext uri="{FF2B5EF4-FFF2-40B4-BE49-F238E27FC236}">
                <a16:creationId xmlns:a16="http://schemas.microsoft.com/office/drawing/2014/main" id="{89E4030C-0EFC-45D2-9B94-3B7A5CC60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E93AD7A-F386-4C78-B498-5C6CE329D7FA}" type="slidenum">
              <a:rPr lang="en-AU" altLang="en-US" sz="1300" smtClean="0">
                <a:latin typeface="Times New Roman" panose="02020603050405020304" pitchFamily="18" charset="0"/>
              </a:rPr>
              <a:pPr/>
              <a:t>102</a:t>
            </a:fld>
            <a:endParaRPr lang="en-AU" altLang="en-US" sz="1300">
              <a:latin typeface="Times New Roman" panose="02020603050405020304" pitchFamily="18" charset="0"/>
            </a:endParaRPr>
          </a:p>
        </p:txBody>
      </p:sp>
      <p:sp>
        <p:nvSpPr>
          <p:cNvPr id="244741" name="Rectangle 2">
            <a:extLst>
              <a:ext uri="{FF2B5EF4-FFF2-40B4-BE49-F238E27FC236}">
                <a16:creationId xmlns:a16="http://schemas.microsoft.com/office/drawing/2014/main" id="{915F72B1-39F7-4EB6-A8E2-BA93F6BDA03B}"/>
              </a:ext>
            </a:extLst>
          </p:cNvPr>
          <p:cNvSpPr>
            <a:spLocks noGrp="1" noRot="1" noChangeAspect="1" noChangeArrowheads="1" noTextEdit="1"/>
          </p:cNvSpPr>
          <p:nvPr>
            <p:ph type="sldImg"/>
          </p:nvPr>
        </p:nvSpPr>
        <p:spPr>
          <a:ln/>
        </p:spPr>
      </p:sp>
      <p:sp>
        <p:nvSpPr>
          <p:cNvPr id="244742" name="Rectangle 3">
            <a:extLst>
              <a:ext uri="{FF2B5EF4-FFF2-40B4-BE49-F238E27FC236}">
                <a16:creationId xmlns:a16="http://schemas.microsoft.com/office/drawing/2014/main" id="{0923D677-4FD7-464C-B144-6F5131E56E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3">
            <a:extLst>
              <a:ext uri="{FF2B5EF4-FFF2-40B4-BE49-F238E27FC236}">
                <a16:creationId xmlns:a16="http://schemas.microsoft.com/office/drawing/2014/main" id="{B5BD5417-E501-48CF-9E2B-CAA17C05D04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DBF9A0B-EE5C-44C4-A1A0-6CEC83528C10}"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46787" name="Rectangle 6">
            <a:extLst>
              <a:ext uri="{FF2B5EF4-FFF2-40B4-BE49-F238E27FC236}">
                <a16:creationId xmlns:a16="http://schemas.microsoft.com/office/drawing/2014/main" id="{0C067986-ED28-4EAD-AC5E-AE16F66CFC6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6788" name="Rectangle 7">
            <a:extLst>
              <a:ext uri="{FF2B5EF4-FFF2-40B4-BE49-F238E27FC236}">
                <a16:creationId xmlns:a16="http://schemas.microsoft.com/office/drawing/2014/main" id="{E5E430F3-3172-4ED5-925E-7B1750E3A7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5CBE278-6757-4795-BCEC-06F21B976931}" type="slidenum">
              <a:rPr lang="en-AU" altLang="en-US" sz="1300" smtClean="0">
                <a:latin typeface="Times New Roman" panose="02020603050405020304" pitchFamily="18" charset="0"/>
              </a:rPr>
              <a:pPr/>
              <a:t>103</a:t>
            </a:fld>
            <a:endParaRPr lang="en-AU" altLang="en-US" sz="1300">
              <a:latin typeface="Times New Roman" panose="02020603050405020304" pitchFamily="18" charset="0"/>
            </a:endParaRPr>
          </a:p>
        </p:txBody>
      </p:sp>
      <p:sp>
        <p:nvSpPr>
          <p:cNvPr id="246789" name="Rectangle 2">
            <a:extLst>
              <a:ext uri="{FF2B5EF4-FFF2-40B4-BE49-F238E27FC236}">
                <a16:creationId xmlns:a16="http://schemas.microsoft.com/office/drawing/2014/main" id="{85E8D85D-DBDB-4E42-82A4-81FEA3263759}"/>
              </a:ext>
            </a:extLst>
          </p:cNvPr>
          <p:cNvSpPr>
            <a:spLocks noGrp="1" noRot="1" noChangeAspect="1" noChangeArrowheads="1" noTextEdit="1"/>
          </p:cNvSpPr>
          <p:nvPr>
            <p:ph type="sldImg"/>
          </p:nvPr>
        </p:nvSpPr>
        <p:spPr>
          <a:ln/>
        </p:spPr>
      </p:sp>
      <p:sp>
        <p:nvSpPr>
          <p:cNvPr id="246790" name="Rectangle 3">
            <a:extLst>
              <a:ext uri="{FF2B5EF4-FFF2-40B4-BE49-F238E27FC236}">
                <a16:creationId xmlns:a16="http://schemas.microsoft.com/office/drawing/2014/main" id="{DD87D128-72A7-4BE4-B35A-46ACA668C5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a:extLst>
              <a:ext uri="{FF2B5EF4-FFF2-40B4-BE49-F238E27FC236}">
                <a16:creationId xmlns:a16="http://schemas.microsoft.com/office/drawing/2014/main" id="{A5F04AF7-EB09-47FD-AA2C-B84871D6F2B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20A085D-02E8-4D18-95C3-1F2359EDB32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48835" name="Rectangle 6">
            <a:extLst>
              <a:ext uri="{FF2B5EF4-FFF2-40B4-BE49-F238E27FC236}">
                <a16:creationId xmlns:a16="http://schemas.microsoft.com/office/drawing/2014/main" id="{BB40AF6F-93B7-4ECA-A56B-7019EE191E6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48836" name="Rectangle 7">
            <a:extLst>
              <a:ext uri="{FF2B5EF4-FFF2-40B4-BE49-F238E27FC236}">
                <a16:creationId xmlns:a16="http://schemas.microsoft.com/office/drawing/2014/main" id="{DBAA4117-8FBA-41B4-BB31-1133716F45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635518F-CBBF-480F-A9DE-351A728B93BA}" type="slidenum">
              <a:rPr lang="en-AU" altLang="en-US" sz="1300" smtClean="0">
                <a:latin typeface="Times New Roman" panose="02020603050405020304" pitchFamily="18" charset="0"/>
              </a:rPr>
              <a:pPr/>
              <a:t>104</a:t>
            </a:fld>
            <a:endParaRPr lang="en-AU" altLang="en-US" sz="1300">
              <a:latin typeface="Times New Roman" panose="02020603050405020304" pitchFamily="18" charset="0"/>
            </a:endParaRPr>
          </a:p>
        </p:txBody>
      </p:sp>
      <p:sp>
        <p:nvSpPr>
          <p:cNvPr id="248837" name="Rectangle 2">
            <a:extLst>
              <a:ext uri="{FF2B5EF4-FFF2-40B4-BE49-F238E27FC236}">
                <a16:creationId xmlns:a16="http://schemas.microsoft.com/office/drawing/2014/main" id="{DA8D2BD3-0833-438D-B471-1D4E1DDA90DB}"/>
              </a:ext>
            </a:extLst>
          </p:cNvPr>
          <p:cNvSpPr>
            <a:spLocks noGrp="1" noRot="1" noChangeAspect="1" noChangeArrowheads="1" noTextEdit="1"/>
          </p:cNvSpPr>
          <p:nvPr>
            <p:ph type="sldImg"/>
          </p:nvPr>
        </p:nvSpPr>
        <p:spPr>
          <a:ln/>
        </p:spPr>
      </p:sp>
      <p:sp>
        <p:nvSpPr>
          <p:cNvPr id="248838" name="Rectangle 3">
            <a:extLst>
              <a:ext uri="{FF2B5EF4-FFF2-40B4-BE49-F238E27FC236}">
                <a16:creationId xmlns:a16="http://schemas.microsoft.com/office/drawing/2014/main" id="{BC0469B5-D5D6-4366-89B8-11E3E740F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solidFill>
                  <a:srgbClr val="000000"/>
                </a:solidFill>
                <a:latin typeface="Arial" panose="020B0604020202020204" pitchFamily="34" charset="0"/>
                <a:ea typeface="Times New Roman" panose="02020603050405020304" pitchFamily="18" charset="0"/>
                <a:cs typeface="ITCFranklinGothicStd-Hvy"/>
              </a:rPr>
              <a:t>Scheduling the branch delay slot. </a:t>
            </a:r>
          </a:p>
          <a:p>
            <a:endPar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endParaRPr>
          </a:p>
          <a:p>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The top box in each pair shows the code before scheduling; the bottom box shows the scheduled code. </a:t>
            </a:r>
          </a:p>
          <a:p>
            <a:endPar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endParaRPr>
          </a:p>
          <a:p>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In (a), the delay slot is scheduled with an independent instruction from before the branch. This is the best choice. </a:t>
            </a:r>
          </a:p>
          <a:p>
            <a:endPar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endParaRPr>
          </a:p>
          <a:p>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Strategies (b) and (c) are used when (a) is not possible. In the code sequences for (b) and (c), the use of </a:t>
            </a:r>
            <a:r>
              <a:rPr lang="en-US" altLang="en-US">
                <a:solidFill>
                  <a:srgbClr val="000000"/>
                </a:solidFill>
                <a:latin typeface="Arial" panose="020B0604020202020204" pitchFamily="34" charset="0"/>
                <a:ea typeface="Times New Roman" panose="02020603050405020304" pitchFamily="18" charset="0"/>
                <a:cs typeface="LetterGothicStd" panose="020B0409020202030304" pitchFamily="49" charset="0"/>
              </a:rPr>
              <a:t>$s1</a:t>
            </a:r>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 in the branch condition prevents the </a:t>
            </a:r>
            <a:r>
              <a:rPr lang="en-US" altLang="en-US">
                <a:solidFill>
                  <a:srgbClr val="000000"/>
                </a:solidFill>
                <a:latin typeface="Arial" panose="020B0604020202020204" pitchFamily="34" charset="0"/>
                <a:ea typeface="Times New Roman" panose="02020603050405020304" pitchFamily="18" charset="0"/>
                <a:cs typeface="LetterGothicStd" panose="020B0409020202030304" pitchFamily="49" charset="0"/>
              </a:rPr>
              <a:t>add </a:t>
            </a:r>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instruction (whose destination is </a:t>
            </a:r>
            <a:r>
              <a:rPr lang="en-US" altLang="en-US">
                <a:solidFill>
                  <a:srgbClr val="000000"/>
                </a:solidFill>
                <a:latin typeface="Arial" panose="020B0604020202020204" pitchFamily="34" charset="0"/>
                <a:ea typeface="Times New Roman" panose="02020603050405020304" pitchFamily="18" charset="0"/>
                <a:cs typeface="LetterGothicStd" panose="020B0409020202030304" pitchFamily="49" charset="0"/>
              </a:rPr>
              <a:t>$s1</a:t>
            </a:r>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 from being moved into the branch delay slot. In (b) the branch delay slot is scheduled from the target of the branch; </a:t>
            </a:r>
            <a:r>
              <a:rPr lang="en-US" altLang="en-US" b="1" u="sng">
                <a:solidFill>
                  <a:srgbClr val="000000"/>
                </a:solidFill>
                <a:latin typeface="Arial" panose="020B0604020202020204" pitchFamily="34" charset="0"/>
                <a:ea typeface="Times New Roman" panose="02020603050405020304" pitchFamily="18" charset="0"/>
                <a:cs typeface="MinionPro-Regular" panose="02040503050201020203" pitchFamily="18" charset="0"/>
              </a:rPr>
              <a:t>usually the target instruction will need to be copied because it can be reached by another path</a:t>
            </a:r>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 </a:t>
            </a:r>
          </a:p>
          <a:p>
            <a:endPar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endParaRPr>
          </a:p>
          <a:p>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Strategy (b) is preferred when the branch is taken with high probability, such as a loop branch. </a:t>
            </a:r>
          </a:p>
          <a:p>
            <a:endPar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endParaRPr>
          </a:p>
          <a:p>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Finally, the branch may be scheduled from the not-taken fall-through as in (c). </a:t>
            </a:r>
          </a:p>
          <a:p>
            <a:endPar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endParaRPr>
          </a:p>
          <a:p>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To make this optimization legal for (b) or (c), it must be OK to execute the </a:t>
            </a:r>
            <a:r>
              <a:rPr lang="en-US" altLang="en-US">
                <a:solidFill>
                  <a:srgbClr val="000000"/>
                </a:solidFill>
                <a:latin typeface="Arial" panose="020B0604020202020204" pitchFamily="34" charset="0"/>
                <a:ea typeface="Times New Roman" panose="02020603050405020304" pitchFamily="18" charset="0"/>
                <a:cs typeface="LetterGothicStd" panose="020B0409020202030304" pitchFamily="49" charset="0"/>
              </a:rPr>
              <a:t>sub</a:t>
            </a:r>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 instruction when the branch goes in the unexpected direction. By “OK” we mean that the work is wasted, but the program will still execute correctly. This is the case, for example, if </a:t>
            </a:r>
            <a:r>
              <a:rPr lang="en-US" altLang="en-US">
                <a:solidFill>
                  <a:srgbClr val="000000"/>
                </a:solidFill>
                <a:latin typeface="Arial" panose="020B0604020202020204" pitchFamily="34" charset="0"/>
                <a:ea typeface="Times New Roman" panose="02020603050405020304" pitchFamily="18" charset="0"/>
                <a:cs typeface="LetterGothicStd" panose="020B0409020202030304" pitchFamily="49" charset="0"/>
              </a:rPr>
              <a:t>$t4</a:t>
            </a:r>
            <a:r>
              <a:rPr lang="en-US" altLang="en-US">
                <a:solidFill>
                  <a:srgbClr val="000000"/>
                </a:solidFill>
                <a:latin typeface="Arial" panose="020B0604020202020204" pitchFamily="34" charset="0"/>
                <a:ea typeface="Times New Roman" panose="02020603050405020304" pitchFamily="18" charset="0"/>
                <a:cs typeface="MinionPro-Regular" panose="02040503050201020203" pitchFamily="18" charset="0"/>
              </a:rPr>
              <a:t> were an unused temporary register when the branch goes in the unexpected direction.</a:t>
            </a:r>
          </a:p>
          <a:p>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3">
            <a:extLst>
              <a:ext uri="{FF2B5EF4-FFF2-40B4-BE49-F238E27FC236}">
                <a16:creationId xmlns:a16="http://schemas.microsoft.com/office/drawing/2014/main" id="{75B432D0-8E85-4E34-A869-1F416513F9F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5F97C1B-F4A8-4FE5-8A46-12F2FC95BB9D}"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50883" name="Rectangle 6">
            <a:extLst>
              <a:ext uri="{FF2B5EF4-FFF2-40B4-BE49-F238E27FC236}">
                <a16:creationId xmlns:a16="http://schemas.microsoft.com/office/drawing/2014/main" id="{078F6FB2-8CAE-4CDC-826C-74C5A7DD462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0884" name="Rectangle 7">
            <a:extLst>
              <a:ext uri="{FF2B5EF4-FFF2-40B4-BE49-F238E27FC236}">
                <a16:creationId xmlns:a16="http://schemas.microsoft.com/office/drawing/2014/main" id="{8DE1FD8E-F3F6-48F1-8F25-3838597D65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54245B1-950D-4CCF-BE10-80C8D1339920}" type="slidenum">
              <a:rPr lang="en-AU" altLang="en-US" sz="1300" smtClean="0">
                <a:latin typeface="Times New Roman" panose="02020603050405020304" pitchFamily="18" charset="0"/>
              </a:rPr>
              <a:pPr/>
              <a:t>105</a:t>
            </a:fld>
            <a:endParaRPr lang="en-AU" altLang="en-US" sz="1300">
              <a:latin typeface="Times New Roman" panose="02020603050405020304" pitchFamily="18" charset="0"/>
            </a:endParaRPr>
          </a:p>
        </p:txBody>
      </p:sp>
      <p:sp>
        <p:nvSpPr>
          <p:cNvPr id="250885" name="Rectangle 2">
            <a:extLst>
              <a:ext uri="{FF2B5EF4-FFF2-40B4-BE49-F238E27FC236}">
                <a16:creationId xmlns:a16="http://schemas.microsoft.com/office/drawing/2014/main" id="{763F92EF-6C3E-4FB1-B231-419159CB14D9}"/>
              </a:ext>
            </a:extLst>
          </p:cNvPr>
          <p:cNvSpPr>
            <a:spLocks noGrp="1" noRot="1" noChangeAspect="1" noChangeArrowheads="1" noTextEdit="1"/>
          </p:cNvSpPr>
          <p:nvPr>
            <p:ph type="sldImg"/>
          </p:nvPr>
        </p:nvSpPr>
        <p:spPr>
          <a:ln/>
        </p:spPr>
      </p:sp>
      <p:sp>
        <p:nvSpPr>
          <p:cNvPr id="250886" name="Rectangle 3">
            <a:extLst>
              <a:ext uri="{FF2B5EF4-FFF2-40B4-BE49-F238E27FC236}">
                <a16:creationId xmlns:a16="http://schemas.microsoft.com/office/drawing/2014/main" id="{B313846F-C5CB-47CC-B99C-652CD936B1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3">
            <a:extLst>
              <a:ext uri="{FF2B5EF4-FFF2-40B4-BE49-F238E27FC236}">
                <a16:creationId xmlns:a16="http://schemas.microsoft.com/office/drawing/2014/main" id="{7BCAFD27-9CCA-4139-91B4-A3404C08AAA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DE37751-C85F-4416-A9CE-6C64B7EC621D}"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52931" name="Rectangle 6">
            <a:extLst>
              <a:ext uri="{FF2B5EF4-FFF2-40B4-BE49-F238E27FC236}">
                <a16:creationId xmlns:a16="http://schemas.microsoft.com/office/drawing/2014/main" id="{702CC1EC-207D-4B67-9323-06F6846BF1A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2932" name="Rectangle 7">
            <a:extLst>
              <a:ext uri="{FF2B5EF4-FFF2-40B4-BE49-F238E27FC236}">
                <a16:creationId xmlns:a16="http://schemas.microsoft.com/office/drawing/2014/main" id="{0974CD62-16D8-4C07-83C0-132ADCEC13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805BEEF9-8EB4-4A02-A3B9-4BB1DCB7CF33}" type="slidenum">
              <a:rPr lang="en-AU" altLang="en-US" sz="1300" smtClean="0">
                <a:latin typeface="Times New Roman" panose="02020603050405020304" pitchFamily="18" charset="0"/>
              </a:rPr>
              <a:pPr/>
              <a:t>106</a:t>
            </a:fld>
            <a:endParaRPr lang="en-AU" altLang="en-US" sz="1300">
              <a:latin typeface="Times New Roman" panose="02020603050405020304" pitchFamily="18" charset="0"/>
            </a:endParaRPr>
          </a:p>
        </p:txBody>
      </p:sp>
      <p:sp>
        <p:nvSpPr>
          <p:cNvPr id="252933" name="Rectangle 2">
            <a:extLst>
              <a:ext uri="{FF2B5EF4-FFF2-40B4-BE49-F238E27FC236}">
                <a16:creationId xmlns:a16="http://schemas.microsoft.com/office/drawing/2014/main" id="{25170A10-3964-4A29-8DA4-E6CF01FCBFA6}"/>
              </a:ext>
            </a:extLst>
          </p:cNvPr>
          <p:cNvSpPr>
            <a:spLocks noGrp="1" noRot="1" noChangeAspect="1" noChangeArrowheads="1" noTextEdit="1"/>
          </p:cNvSpPr>
          <p:nvPr>
            <p:ph type="sldImg"/>
          </p:nvPr>
        </p:nvSpPr>
        <p:spPr>
          <a:ln/>
        </p:spPr>
      </p:sp>
      <p:sp>
        <p:nvSpPr>
          <p:cNvPr id="252934" name="Rectangle 3">
            <a:extLst>
              <a:ext uri="{FF2B5EF4-FFF2-40B4-BE49-F238E27FC236}">
                <a16:creationId xmlns:a16="http://schemas.microsoft.com/office/drawing/2014/main" id="{5BE870FC-1AEB-4F97-A339-CDE33DAB6B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3">
            <a:extLst>
              <a:ext uri="{FF2B5EF4-FFF2-40B4-BE49-F238E27FC236}">
                <a16:creationId xmlns:a16="http://schemas.microsoft.com/office/drawing/2014/main" id="{5429D63C-DBA1-475D-A183-009FE3C2C17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8D099028-CB96-40D5-9FD7-7B4CE6D33BD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54979" name="Rectangle 6">
            <a:extLst>
              <a:ext uri="{FF2B5EF4-FFF2-40B4-BE49-F238E27FC236}">
                <a16:creationId xmlns:a16="http://schemas.microsoft.com/office/drawing/2014/main" id="{12EEAF78-06FF-4757-A1C9-A32AF2007E2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4980" name="Rectangle 7">
            <a:extLst>
              <a:ext uri="{FF2B5EF4-FFF2-40B4-BE49-F238E27FC236}">
                <a16:creationId xmlns:a16="http://schemas.microsoft.com/office/drawing/2014/main" id="{2BDE9905-3697-4838-809A-5A2C63DE14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9808F3B-9552-409F-A0C0-F04A3B3A3683}" type="slidenum">
              <a:rPr lang="en-AU" altLang="en-US" sz="1300" smtClean="0">
                <a:latin typeface="Times New Roman" panose="02020603050405020304" pitchFamily="18" charset="0"/>
              </a:rPr>
              <a:pPr/>
              <a:t>107</a:t>
            </a:fld>
            <a:endParaRPr lang="en-AU" altLang="en-US" sz="1300">
              <a:latin typeface="Times New Roman" panose="02020603050405020304" pitchFamily="18" charset="0"/>
            </a:endParaRPr>
          </a:p>
        </p:txBody>
      </p:sp>
      <p:sp>
        <p:nvSpPr>
          <p:cNvPr id="254981" name="Rectangle 2">
            <a:extLst>
              <a:ext uri="{FF2B5EF4-FFF2-40B4-BE49-F238E27FC236}">
                <a16:creationId xmlns:a16="http://schemas.microsoft.com/office/drawing/2014/main" id="{13D32E65-B9BB-435D-A788-A5B6E8075824}"/>
              </a:ext>
            </a:extLst>
          </p:cNvPr>
          <p:cNvSpPr>
            <a:spLocks noGrp="1" noRot="1" noChangeAspect="1" noChangeArrowheads="1" noTextEdit="1"/>
          </p:cNvSpPr>
          <p:nvPr>
            <p:ph type="sldImg"/>
          </p:nvPr>
        </p:nvSpPr>
        <p:spPr>
          <a:ln/>
        </p:spPr>
      </p:sp>
      <p:sp>
        <p:nvSpPr>
          <p:cNvPr id="254982" name="Rectangle 3">
            <a:extLst>
              <a:ext uri="{FF2B5EF4-FFF2-40B4-BE49-F238E27FC236}">
                <a16:creationId xmlns:a16="http://schemas.microsoft.com/office/drawing/2014/main" id="{1608FB0C-0454-4B8C-9937-7581E4E8C4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3">
            <a:extLst>
              <a:ext uri="{FF2B5EF4-FFF2-40B4-BE49-F238E27FC236}">
                <a16:creationId xmlns:a16="http://schemas.microsoft.com/office/drawing/2014/main" id="{2B3EA163-FCEA-4E74-8A74-8ECF604C24F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046AD46-544E-4D78-B5FF-B626904B5D8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57027" name="Rectangle 6">
            <a:extLst>
              <a:ext uri="{FF2B5EF4-FFF2-40B4-BE49-F238E27FC236}">
                <a16:creationId xmlns:a16="http://schemas.microsoft.com/office/drawing/2014/main" id="{20C8B37A-B3C5-49FC-9609-3DC33F6984A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7028" name="Rectangle 7">
            <a:extLst>
              <a:ext uri="{FF2B5EF4-FFF2-40B4-BE49-F238E27FC236}">
                <a16:creationId xmlns:a16="http://schemas.microsoft.com/office/drawing/2014/main" id="{1E3F4860-5A4F-475E-B7F0-D0309F6421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02D13A9-ADF0-4070-84CB-4D567A70F01D}" type="slidenum">
              <a:rPr lang="en-AU" altLang="en-US" sz="1300" smtClean="0">
                <a:latin typeface="Times New Roman" panose="02020603050405020304" pitchFamily="18" charset="0"/>
              </a:rPr>
              <a:pPr/>
              <a:t>108</a:t>
            </a:fld>
            <a:endParaRPr lang="en-AU" altLang="en-US" sz="1300">
              <a:latin typeface="Times New Roman" panose="02020603050405020304" pitchFamily="18" charset="0"/>
            </a:endParaRPr>
          </a:p>
        </p:txBody>
      </p:sp>
      <p:sp>
        <p:nvSpPr>
          <p:cNvPr id="257029" name="Rectangle 2">
            <a:extLst>
              <a:ext uri="{FF2B5EF4-FFF2-40B4-BE49-F238E27FC236}">
                <a16:creationId xmlns:a16="http://schemas.microsoft.com/office/drawing/2014/main" id="{01EDB875-1D50-4B63-A430-BA8C2F4F5A3E}"/>
              </a:ext>
            </a:extLst>
          </p:cNvPr>
          <p:cNvSpPr>
            <a:spLocks noGrp="1" noRot="1" noChangeAspect="1" noChangeArrowheads="1" noTextEdit="1"/>
          </p:cNvSpPr>
          <p:nvPr>
            <p:ph type="sldImg"/>
          </p:nvPr>
        </p:nvSpPr>
        <p:spPr>
          <a:ln/>
        </p:spPr>
      </p:sp>
      <p:sp>
        <p:nvSpPr>
          <p:cNvPr id="257030" name="Rectangle 3">
            <a:extLst>
              <a:ext uri="{FF2B5EF4-FFF2-40B4-BE49-F238E27FC236}">
                <a16:creationId xmlns:a16="http://schemas.microsoft.com/office/drawing/2014/main" id="{07FC44BA-D184-4A64-95DA-2D03760D3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3">
            <a:extLst>
              <a:ext uri="{FF2B5EF4-FFF2-40B4-BE49-F238E27FC236}">
                <a16:creationId xmlns:a16="http://schemas.microsoft.com/office/drawing/2014/main" id="{B6096764-4D3D-47DC-BEA0-4D03302DBAA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3BF2622-3F71-40A3-86D9-8AA064632B41}"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59075" name="Rectangle 6">
            <a:extLst>
              <a:ext uri="{FF2B5EF4-FFF2-40B4-BE49-F238E27FC236}">
                <a16:creationId xmlns:a16="http://schemas.microsoft.com/office/drawing/2014/main" id="{6816F4F7-4C6E-4D5A-8ADC-13E91732F9E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59076" name="Rectangle 7">
            <a:extLst>
              <a:ext uri="{FF2B5EF4-FFF2-40B4-BE49-F238E27FC236}">
                <a16:creationId xmlns:a16="http://schemas.microsoft.com/office/drawing/2014/main" id="{DC55EB9D-4E40-4C85-88D5-539A21D1F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66A5AC1-13DE-457E-997F-4FC8C571DE73}" type="slidenum">
              <a:rPr lang="en-AU" altLang="en-US" sz="1300" smtClean="0">
                <a:latin typeface="Times New Roman" panose="02020603050405020304" pitchFamily="18" charset="0"/>
              </a:rPr>
              <a:pPr/>
              <a:t>109</a:t>
            </a:fld>
            <a:endParaRPr lang="en-AU" altLang="en-US" sz="1300">
              <a:latin typeface="Times New Roman" panose="02020603050405020304" pitchFamily="18" charset="0"/>
            </a:endParaRPr>
          </a:p>
        </p:txBody>
      </p:sp>
      <p:sp>
        <p:nvSpPr>
          <p:cNvPr id="259077" name="Rectangle 2">
            <a:extLst>
              <a:ext uri="{FF2B5EF4-FFF2-40B4-BE49-F238E27FC236}">
                <a16:creationId xmlns:a16="http://schemas.microsoft.com/office/drawing/2014/main" id="{9D98FFDE-DF04-4B39-A981-57F6440A0787}"/>
              </a:ext>
            </a:extLst>
          </p:cNvPr>
          <p:cNvSpPr>
            <a:spLocks noGrp="1" noRot="1" noChangeAspect="1" noChangeArrowheads="1" noTextEdit="1"/>
          </p:cNvSpPr>
          <p:nvPr>
            <p:ph type="sldImg"/>
          </p:nvPr>
        </p:nvSpPr>
        <p:spPr>
          <a:ln/>
        </p:spPr>
      </p:sp>
      <p:sp>
        <p:nvSpPr>
          <p:cNvPr id="259078" name="Rectangle 3">
            <a:extLst>
              <a:ext uri="{FF2B5EF4-FFF2-40B4-BE49-F238E27FC236}">
                <a16:creationId xmlns:a16="http://schemas.microsoft.com/office/drawing/2014/main" id="{B44A56B6-B0F6-43D5-913E-4B0C936740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3862E2FE-642C-444E-9328-07F705A8FA0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68B935A-CB57-461D-8162-7DA02B64910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7651" name="Rectangle 6">
            <a:extLst>
              <a:ext uri="{FF2B5EF4-FFF2-40B4-BE49-F238E27FC236}">
                <a16:creationId xmlns:a16="http://schemas.microsoft.com/office/drawing/2014/main" id="{4F3C5B91-AC19-4161-90DB-ACFBCEE6CA5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652" name="Rectangle 7">
            <a:extLst>
              <a:ext uri="{FF2B5EF4-FFF2-40B4-BE49-F238E27FC236}">
                <a16:creationId xmlns:a16="http://schemas.microsoft.com/office/drawing/2014/main" id="{C9BEBD0F-447F-420E-9759-A37F5B81B4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EFE3663-5CD6-4DDC-BE45-BBB6547B520F}" type="slidenum">
              <a:rPr lang="en-AU" altLang="en-US" sz="1300" smtClean="0">
                <a:latin typeface="Times New Roman" panose="02020603050405020304" pitchFamily="18" charset="0"/>
              </a:rPr>
              <a:pPr/>
              <a:t>11</a:t>
            </a:fld>
            <a:endParaRPr lang="en-AU" altLang="en-US" sz="1300">
              <a:latin typeface="Times New Roman" panose="02020603050405020304" pitchFamily="18" charset="0"/>
            </a:endParaRPr>
          </a:p>
        </p:txBody>
      </p:sp>
      <p:sp>
        <p:nvSpPr>
          <p:cNvPr id="27653" name="Rectangle 2">
            <a:extLst>
              <a:ext uri="{FF2B5EF4-FFF2-40B4-BE49-F238E27FC236}">
                <a16:creationId xmlns:a16="http://schemas.microsoft.com/office/drawing/2014/main" id="{39BC52A7-5523-4E34-828C-22C727146211}"/>
              </a:ext>
            </a:extLst>
          </p:cNvPr>
          <p:cNvSpPr>
            <a:spLocks noGrp="1" noRot="1" noChangeAspect="1" noChangeArrowheads="1" noTextEdit="1"/>
          </p:cNvSpPr>
          <p:nvPr>
            <p:ph type="sldImg"/>
          </p:nvPr>
        </p:nvSpPr>
        <p:spPr>
          <a:ln/>
        </p:spPr>
      </p:sp>
      <p:sp>
        <p:nvSpPr>
          <p:cNvPr id="27654" name="Rectangle 3">
            <a:extLst>
              <a:ext uri="{FF2B5EF4-FFF2-40B4-BE49-F238E27FC236}">
                <a16:creationId xmlns:a16="http://schemas.microsoft.com/office/drawing/2014/main" id="{5E8850DD-47D6-4067-B039-F07D1BC78F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3">
            <a:extLst>
              <a:ext uri="{FF2B5EF4-FFF2-40B4-BE49-F238E27FC236}">
                <a16:creationId xmlns:a16="http://schemas.microsoft.com/office/drawing/2014/main" id="{6DA66D08-C799-448F-ABDB-075E9FAC83A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91D0375-3F0A-4BAD-843B-DE3770BCFE88}"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61123" name="Rectangle 6">
            <a:extLst>
              <a:ext uri="{FF2B5EF4-FFF2-40B4-BE49-F238E27FC236}">
                <a16:creationId xmlns:a16="http://schemas.microsoft.com/office/drawing/2014/main" id="{B004F38B-633D-49BA-B04C-A4AF530E337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1124" name="Rectangle 7">
            <a:extLst>
              <a:ext uri="{FF2B5EF4-FFF2-40B4-BE49-F238E27FC236}">
                <a16:creationId xmlns:a16="http://schemas.microsoft.com/office/drawing/2014/main" id="{53FFD0D3-55D3-42F5-B548-76D01BDC6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C6A08AB-82DA-4BCC-A7CE-90E1B2C52E76}" type="slidenum">
              <a:rPr lang="en-AU" altLang="en-US" sz="1300" smtClean="0">
                <a:latin typeface="Times New Roman" panose="02020603050405020304" pitchFamily="18" charset="0"/>
              </a:rPr>
              <a:pPr/>
              <a:t>110</a:t>
            </a:fld>
            <a:endParaRPr lang="en-AU" altLang="en-US" sz="1300">
              <a:latin typeface="Times New Roman" panose="02020603050405020304" pitchFamily="18" charset="0"/>
            </a:endParaRPr>
          </a:p>
        </p:txBody>
      </p:sp>
      <p:sp>
        <p:nvSpPr>
          <p:cNvPr id="261125" name="Rectangle 2">
            <a:extLst>
              <a:ext uri="{FF2B5EF4-FFF2-40B4-BE49-F238E27FC236}">
                <a16:creationId xmlns:a16="http://schemas.microsoft.com/office/drawing/2014/main" id="{C1ED77FD-5A97-4E96-83FB-CF8C1EBFE2D2}"/>
              </a:ext>
            </a:extLst>
          </p:cNvPr>
          <p:cNvSpPr>
            <a:spLocks noGrp="1" noRot="1" noChangeAspect="1" noChangeArrowheads="1" noTextEdit="1"/>
          </p:cNvSpPr>
          <p:nvPr>
            <p:ph type="sldImg"/>
          </p:nvPr>
        </p:nvSpPr>
        <p:spPr>
          <a:ln/>
        </p:spPr>
      </p:sp>
      <p:sp>
        <p:nvSpPr>
          <p:cNvPr id="261126" name="Rectangle 3">
            <a:extLst>
              <a:ext uri="{FF2B5EF4-FFF2-40B4-BE49-F238E27FC236}">
                <a16:creationId xmlns:a16="http://schemas.microsoft.com/office/drawing/2014/main" id="{027E72F4-956B-4FA3-BB2C-FF05E3509B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2 bit prediction is almost as good as n-bit predictor.</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3">
            <a:extLst>
              <a:ext uri="{FF2B5EF4-FFF2-40B4-BE49-F238E27FC236}">
                <a16:creationId xmlns:a16="http://schemas.microsoft.com/office/drawing/2014/main" id="{E000BF7C-2DD1-4CFE-ABAE-1E187FE775A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03594ED-6467-4EB5-B7CE-78E583557E07}"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63171" name="Rectangle 6">
            <a:extLst>
              <a:ext uri="{FF2B5EF4-FFF2-40B4-BE49-F238E27FC236}">
                <a16:creationId xmlns:a16="http://schemas.microsoft.com/office/drawing/2014/main" id="{0A9D65D5-D204-4361-990E-3A409822C74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3172" name="Rectangle 7">
            <a:extLst>
              <a:ext uri="{FF2B5EF4-FFF2-40B4-BE49-F238E27FC236}">
                <a16:creationId xmlns:a16="http://schemas.microsoft.com/office/drawing/2014/main" id="{DAAE6900-88CE-4C95-AFB9-D5E90A2A7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81A1E898-E0F1-460A-B301-B2398D3541B1}" type="slidenum">
              <a:rPr lang="en-AU" altLang="en-US" sz="1300" smtClean="0">
                <a:latin typeface="Times New Roman" panose="02020603050405020304" pitchFamily="18" charset="0"/>
              </a:rPr>
              <a:pPr/>
              <a:t>111</a:t>
            </a:fld>
            <a:endParaRPr lang="en-AU" altLang="en-US" sz="1300">
              <a:latin typeface="Times New Roman" panose="02020603050405020304" pitchFamily="18" charset="0"/>
            </a:endParaRPr>
          </a:p>
        </p:txBody>
      </p:sp>
      <p:sp>
        <p:nvSpPr>
          <p:cNvPr id="263173" name="Rectangle 2">
            <a:extLst>
              <a:ext uri="{FF2B5EF4-FFF2-40B4-BE49-F238E27FC236}">
                <a16:creationId xmlns:a16="http://schemas.microsoft.com/office/drawing/2014/main" id="{F58B9AC2-BBE0-4222-B71F-5A8CCF58EDE9}"/>
              </a:ext>
            </a:extLst>
          </p:cNvPr>
          <p:cNvSpPr>
            <a:spLocks noGrp="1" noRot="1" noChangeAspect="1" noChangeArrowheads="1" noTextEdit="1"/>
          </p:cNvSpPr>
          <p:nvPr>
            <p:ph type="sldImg"/>
          </p:nvPr>
        </p:nvSpPr>
        <p:spPr>
          <a:ln/>
        </p:spPr>
      </p:sp>
      <p:sp>
        <p:nvSpPr>
          <p:cNvPr id="263174" name="Rectangle 3">
            <a:extLst>
              <a:ext uri="{FF2B5EF4-FFF2-40B4-BE49-F238E27FC236}">
                <a16:creationId xmlns:a16="http://schemas.microsoft.com/office/drawing/2014/main" id="{C0773AC9-4AB8-4999-9250-7544DC3DA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3">
            <a:extLst>
              <a:ext uri="{FF2B5EF4-FFF2-40B4-BE49-F238E27FC236}">
                <a16:creationId xmlns:a16="http://schemas.microsoft.com/office/drawing/2014/main" id="{2E796C37-7423-4C2E-A297-BA4FB0486EB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E831EB5-C2A7-46C5-8C45-87900D719E70}"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65219" name="Rectangle 6">
            <a:extLst>
              <a:ext uri="{FF2B5EF4-FFF2-40B4-BE49-F238E27FC236}">
                <a16:creationId xmlns:a16="http://schemas.microsoft.com/office/drawing/2014/main" id="{DF6646EF-A2DA-4B8D-AD24-D1E3194D58B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5220" name="Rectangle 7">
            <a:extLst>
              <a:ext uri="{FF2B5EF4-FFF2-40B4-BE49-F238E27FC236}">
                <a16:creationId xmlns:a16="http://schemas.microsoft.com/office/drawing/2014/main" id="{2FA221F5-8D7A-4479-977E-8CF3046C4D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783FB68-609F-468A-A40E-1583A54C941E}" type="slidenum">
              <a:rPr lang="en-AU" altLang="en-US" sz="1300" smtClean="0">
                <a:latin typeface="Times New Roman" panose="02020603050405020304" pitchFamily="18" charset="0"/>
              </a:rPr>
              <a:pPr/>
              <a:t>112</a:t>
            </a:fld>
            <a:endParaRPr lang="en-AU" altLang="en-US" sz="1300">
              <a:latin typeface="Times New Roman" panose="02020603050405020304" pitchFamily="18" charset="0"/>
            </a:endParaRPr>
          </a:p>
        </p:txBody>
      </p:sp>
      <p:sp>
        <p:nvSpPr>
          <p:cNvPr id="265221" name="Rectangle 2">
            <a:extLst>
              <a:ext uri="{FF2B5EF4-FFF2-40B4-BE49-F238E27FC236}">
                <a16:creationId xmlns:a16="http://schemas.microsoft.com/office/drawing/2014/main" id="{01B95BFF-C2DE-4B2E-BD44-9460160169F5}"/>
              </a:ext>
            </a:extLst>
          </p:cNvPr>
          <p:cNvSpPr>
            <a:spLocks noGrp="1" noRot="1" noChangeAspect="1" noChangeArrowheads="1" noTextEdit="1"/>
          </p:cNvSpPr>
          <p:nvPr>
            <p:ph type="sldImg"/>
          </p:nvPr>
        </p:nvSpPr>
        <p:spPr>
          <a:ln/>
        </p:spPr>
      </p:sp>
      <p:sp>
        <p:nvSpPr>
          <p:cNvPr id="265222" name="Rectangle 3">
            <a:extLst>
              <a:ext uri="{FF2B5EF4-FFF2-40B4-BE49-F238E27FC236}">
                <a16:creationId xmlns:a16="http://schemas.microsoft.com/office/drawing/2014/main" id="{4F789466-4D8E-4CB2-899C-5D7D0DD2D3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3">
            <a:extLst>
              <a:ext uri="{FF2B5EF4-FFF2-40B4-BE49-F238E27FC236}">
                <a16:creationId xmlns:a16="http://schemas.microsoft.com/office/drawing/2014/main" id="{214751A4-C440-4C67-8D0B-E8C91EE1EEA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7054EB8-8672-4F63-B67E-626CE45A6F1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67267" name="Rectangle 6">
            <a:extLst>
              <a:ext uri="{FF2B5EF4-FFF2-40B4-BE49-F238E27FC236}">
                <a16:creationId xmlns:a16="http://schemas.microsoft.com/office/drawing/2014/main" id="{3892176E-2930-4EDA-A372-55862ADBE57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7268" name="Rectangle 7">
            <a:extLst>
              <a:ext uri="{FF2B5EF4-FFF2-40B4-BE49-F238E27FC236}">
                <a16:creationId xmlns:a16="http://schemas.microsoft.com/office/drawing/2014/main" id="{15EE43C4-E2F4-4CCE-A57F-5A420E1001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F6E8BFD-BE83-4686-B78C-030951D95FC6}" type="slidenum">
              <a:rPr lang="en-AU" altLang="en-US" sz="1300" smtClean="0">
                <a:latin typeface="Times New Roman" panose="02020603050405020304" pitchFamily="18" charset="0"/>
              </a:rPr>
              <a:pPr/>
              <a:t>113</a:t>
            </a:fld>
            <a:endParaRPr lang="en-AU" altLang="en-US" sz="1300">
              <a:latin typeface="Times New Roman" panose="02020603050405020304" pitchFamily="18" charset="0"/>
            </a:endParaRPr>
          </a:p>
        </p:txBody>
      </p:sp>
      <p:sp>
        <p:nvSpPr>
          <p:cNvPr id="267269" name="Rectangle 2">
            <a:extLst>
              <a:ext uri="{FF2B5EF4-FFF2-40B4-BE49-F238E27FC236}">
                <a16:creationId xmlns:a16="http://schemas.microsoft.com/office/drawing/2014/main" id="{2E1A60EA-8861-40AD-B7FB-9271BBF49C4C}"/>
              </a:ext>
            </a:extLst>
          </p:cNvPr>
          <p:cNvSpPr>
            <a:spLocks noGrp="1" noRot="1" noChangeAspect="1" noChangeArrowheads="1" noTextEdit="1"/>
          </p:cNvSpPr>
          <p:nvPr>
            <p:ph type="sldImg"/>
          </p:nvPr>
        </p:nvSpPr>
        <p:spPr>
          <a:ln/>
        </p:spPr>
      </p:sp>
      <p:sp>
        <p:nvSpPr>
          <p:cNvPr id="267270" name="Rectangle 3">
            <a:extLst>
              <a:ext uri="{FF2B5EF4-FFF2-40B4-BE49-F238E27FC236}">
                <a16:creationId xmlns:a16="http://schemas.microsoft.com/office/drawing/2014/main" id="{8A8F69BB-A1E6-4C28-A89C-E419A27D93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3">
            <a:extLst>
              <a:ext uri="{FF2B5EF4-FFF2-40B4-BE49-F238E27FC236}">
                <a16:creationId xmlns:a16="http://schemas.microsoft.com/office/drawing/2014/main" id="{3B48D013-E813-4875-863A-0A87B836112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65F58BA-8FCD-4ABD-A109-5D24AD384A0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69315" name="Rectangle 6">
            <a:extLst>
              <a:ext uri="{FF2B5EF4-FFF2-40B4-BE49-F238E27FC236}">
                <a16:creationId xmlns:a16="http://schemas.microsoft.com/office/drawing/2014/main" id="{2891C89D-A675-41AB-BB6E-BDE1642D616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69316" name="Rectangle 7">
            <a:extLst>
              <a:ext uri="{FF2B5EF4-FFF2-40B4-BE49-F238E27FC236}">
                <a16:creationId xmlns:a16="http://schemas.microsoft.com/office/drawing/2014/main" id="{7D12AC88-46B3-4333-A213-A80889BCB9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36BBBA8-904C-4FA6-8912-C47007C9F0D6}" type="slidenum">
              <a:rPr lang="en-AU" altLang="en-US" sz="1300" smtClean="0">
                <a:latin typeface="Times New Roman" panose="02020603050405020304" pitchFamily="18" charset="0"/>
              </a:rPr>
              <a:pPr/>
              <a:t>114</a:t>
            </a:fld>
            <a:endParaRPr lang="en-AU" altLang="en-US" sz="1300">
              <a:latin typeface="Times New Roman" panose="02020603050405020304" pitchFamily="18" charset="0"/>
            </a:endParaRPr>
          </a:p>
        </p:txBody>
      </p:sp>
      <p:sp>
        <p:nvSpPr>
          <p:cNvPr id="269317" name="Rectangle 2">
            <a:extLst>
              <a:ext uri="{FF2B5EF4-FFF2-40B4-BE49-F238E27FC236}">
                <a16:creationId xmlns:a16="http://schemas.microsoft.com/office/drawing/2014/main" id="{68B30A05-5183-4453-A312-AADF03ABA5E6}"/>
              </a:ext>
            </a:extLst>
          </p:cNvPr>
          <p:cNvSpPr>
            <a:spLocks noGrp="1" noRot="1" noChangeAspect="1" noChangeArrowheads="1" noTextEdit="1"/>
          </p:cNvSpPr>
          <p:nvPr>
            <p:ph type="sldImg"/>
          </p:nvPr>
        </p:nvSpPr>
        <p:spPr>
          <a:ln/>
        </p:spPr>
      </p:sp>
      <p:sp>
        <p:nvSpPr>
          <p:cNvPr id="269318" name="Rectangle 3">
            <a:extLst>
              <a:ext uri="{FF2B5EF4-FFF2-40B4-BE49-F238E27FC236}">
                <a16:creationId xmlns:a16="http://schemas.microsoft.com/office/drawing/2014/main" id="{37026738-0235-4FBA-AA1C-A4A074E85F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3">
            <a:extLst>
              <a:ext uri="{FF2B5EF4-FFF2-40B4-BE49-F238E27FC236}">
                <a16:creationId xmlns:a16="http://schemas.microsoft.com/office/drawing/2014/main" id="{791CABA1-3D5D-40A6-8995-408133D9EE0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154ACBD-A335-422B-856A-6E62965B8C84}"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71363" name="Rectangle 6">
            <a:extLst>
              <a:ext uri="{FF2B5EF4-FFF2-40B4-BE49-F238E27FC236}">
                <a16:creationId xmlns:a16="http://schemas.microsoft.com/office/drawing/2014/main" id="{674AB824-3DC2-4F01-8BEF-BE3CE51FD95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1364" name="Rectangle 7">
            <a:extLst>
              <a:ext uri="{FF2B5EF4-FFF2-40B4-BE49-F238E27FC236}">
                <a16:creationId xmlns:a16="http://schemas.microsoft.com/office/drawing/2014/main" id="{2E6D59A9-9331-41C5-A944-11F075C74A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209C532-AC5E-46FB-9985-BD786304C804}" type="slidenum">
              <a:rPr lang="en-AU" altLang="en-US" sz="1300" smtClean="0">
                <a:latin typeface="Times New Roman" panose="02020603050405020304" pitchFamily="18" charset="0"/>
              </a:rPr>
              <a:pPr/>
              <a:t>115</a:t>
            </a:fld>
            <a:endParaRPr lang="en-AU" altLang="en-US" sz="1300">
              <a:latin typeface="Times New Roman" panose="02020603050405020304" pitchFamily="18" charset="0"/>
            </a:endParaRPr>
          </a:p>
        </p:txBody>
      </p:sp>
      <p:sp>
        <p:nvSpPr>
          <p:cNvPr id="271365" name="Rectangle 2">
            <a:extLst>
              <a:ext uri="{FF2B5EF4-FFF2-40B4-BE49-F238E27FC236}">
                <a16:creationId xmlns:a16="http://schemas.microsoft.com/office/drawing/2014/main" id="{3E8DCAC4-B707-4A8A-B90D-93E53C687223}"/>
              </a:ext>
            </a:extLst>
          </p:cNvPr>
          <p:cNvSpPr>
            <a:spLocks noGrp="1" noRot="1" noChangeAspect="1" noChangeArrowheads="1" noTextEdit="1"/>
          </p:cNvSpPr>
          <p:nvPr>
            <p:ph type="sldImg"/>
          </p:nvPr>
        </p:nvSpPr>
        <p:spPr>
          <a:ln/>
        </p:spPr>
      </p:sp>
      <p:sp>
        <p:nvSpPr>
          <p:cNvPr id="271366" name="Rectangle 3">
            <a:extLst>
              <a:ext uri="{FF2B5EF4-FFF2-40B4-BE49-F238E27FC236}">
                <a16:creationId xmlns:a16="http://schemas.microsoft.com/office/drawing/2014/main" id="{5E7C2AF0-1EA6-4911-B84B-C3BEC3FAE6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3">
            <a:extLst>
              <a:ext uri="{FF2B5EF4-FFF2-40B4-BE49-F238E27FC236}">
                <a16:creationId xmlns:a16="http://schemas.microsoft.com/office/drawing/2014/main" id="{4C39B874-EC7E-491C-929B-EAAE78AF455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C3B2E88-530A-4F45-A343-2E600E5BE4C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73411" name="Rectangle 6">
            <a:extLst>
              <a:ext uri="{FF2B5EF4-FFF2-40B4-BE49-F238E27FC236}">
                <a16:creationId xmlns:a16="http://schemas.microsoft.com/office/drawing/2014/main" id="{4116FDC9-C191-4784-9DA4-6A09DED09A6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3412" name="Rectangle 7">
            <a:extLst>
              <a:ext uri="{FF2B5EF4-FFF2-40B4-BE49-F238E27FC236}">
                <a16:creationId xmlns:a16="http://schemas.microsoft.com/office/drawing/2014/main" id="{7949B576-3900-493C-A35C-3B34E7C046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AAB1D95-4048-4C31-B6C2-3CBC262F84AD}" type="slidenum">
              <a:rPr lang="en-AU" altLang="en-US" sz="1300" smtClean="0">
                <a:latin typeface="Times New Roman" panose="02020603050405020304" pitchFamily="18" charset="0"/>
              </a:rPr>
              <a:pPr/>
              <a:t>116</a:t>
            </a:fld>
            <a:endParaRPr lang="en-AU" altLang="en-US" sz="1300">
              <a:latin typeface="Times New Roman" panose="02020603050405020304" pitchFamily="18" charset="0"/>
            </a:endParaRPr>
          </a:p>
        </p:txBody>
      </p:sp>
      <p:sp>
        <p:nvSpPr>
          <p:cNvPr id="273413" name="Rectangle 2">
            <a:extLst>
              <a:ext uri="{FF2B5EF4-FFF2-40B4-BE49-F238E27FC236}">
                <a16:creationId xmlns:a16="http://schemas.microsoft.com/office/drawing/2014/main" id="{2A6965F3-0F1F-415B-9E71-A3440BCABAE2}"/>
              </a:ext>
            </a:extLst>
          </p:cNvPr>
          <p:cNvSpPr>
            <a:spLocks noGrp="1" noRot="1" noChangeAspect="1" noChangeArrowheads="1" noTextEdit="1"/>
          </p:cNvSpPr>
          <p:nvPr>
            <p:ph type="sldImg"/>
          </p:nvPr>
        </p:nvSpPr>
        <p:spPr>
          <a:ln/>
        </p:spPr>
      </p:sp>
      <p:sp>
        <p:nvSpPr>
          <p:cNvPr id="273414" name="Rectangle 3">
            <a:extLst>
              <a:ext uri="{FF2B5EF4-FFF2-40B4-BE49-F238E27FC236}">
                <a16:creationId xmlns:a16="http://schemas.microsoft.com/office/drawing/2014/main" id="{C4451A45-2717-4E7C-9D7B-3628F26D8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3">
            <a:extLst>
              <a:ext uri="{FF2B5EF4-FFF2-40B4-BE49-F238E27FC236}">
                <a16:creationId xmlns:a16="http://schemas.microsoft.com/office/drawing/2014/main" id="{55A2D6D2-4B91-4EDC-919B-AD92844A60B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EF6E4EE-2C16-4642-8103-E7B44F8E84A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75459" name="Rectangle 6">
            <a:extLst>
              <a:ext uri="{FF2B5EF4-FFF2-40B4-BE49-F238E27FC236}">
                <a16:creationId xmlns:a16="http://schemas.microsoft.com/office/drawing/2014/main" id="{1819D7E3-FAEB-49C4-883E-6FC92AD5B58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5460" name="Rectangle 7">
            <a:extLst>
              <a:ext uri="{FF2B5EF4-FFF2-40B4-BE49-F238E27FC236}">
                <a16:creationId xmlns:a16="http://schemas.microsoft.com/office/drawing/2014/main" id="{75A37DAA-26F5-4BB2-A7C3-B358A88A6E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22128EB-3E69-425B-8536-14AE8FE4AFAF}" type="slidenum">
              <a:rPr lang="en-AU" altLang="en-US" sz="1300" smtClean="0">
                <a:latin typeface="Times New Roman" panose="02020603050405020304" pitchFamily="18" charset="0"/>
              </a:rPr>
              <a:pPr/>
              <a:t>117</a:t>
            </a:fld>
            <a:endParaRPr lang="en-AU" altLang="en-US" sz="1300">
              <a:latin typeface="Times New Roman" panose="02020603050405020304" pitchFamily="18" charset="0"/>
            </a:endParaRPr>
          </a:p>
        </p:txBody>
      </p:sp>
      <p:sp>
        <p:nvSpPr>
          <p:cNvPr id="275461" name="Rectangle 2">
            <a:extLst>
              <a:ext uri="{FF2B5EF4-FFF2-40B4-BE49-F238E27FC236}">
                <a16:creationId xmlns:a16="http://schemas.microsoft.com/office/drawing/2014/main" id="{860D9282-D5FA-4BEC-83E3-B6371C0196CF}"/>
              </a:ext>
            </a:extLst>
          </p:cNvPr>
          <p:cNvSpPr>
            <a:spLocks noGrp="1" noRot="1" noChangeAspect="1" noChangeArrowheads="1" noTextEdit="1"/>
          </p:cNvSpPr>
          <p:nvPr>
            <p:ph type="sldImg"/>
          </p:nvPr>
        </p:nvSpPr>
        <p:spPr>
          <a:ln/>
        </p:spPr>
      </p:sp>
      <p:sp>
        <p:nvSpPr>
          <p:cNvPr id="275462" name="Rectangle 3">
            <a:extLst>
              <a:ext uri="{FF2B5EF4-FFF2-40B4-BE49-F238E27FC236}">
                <a16:creationId xmlns:a16="http://schemas.microsoft.com/office/drawing/2014/main" id="{6091F7D5-84BE-4E15-A666-E3484C286E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3">
            <a:extLst>
              <a:ext uri="{FF2B5EF4-FFF2-40B4-BE49-F238E27FC236}">
                <a16:creationId xmlns:a16="http://schemas.microsoft.com/office/drawing/2014/main" id="{BF207AF6-AC4B-40A4-ACEA-3A11AF1BE8B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1EAEAF7-81E7-401C-8F14-9D27FBAF9C7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77507" name="Rectangle 6">
            <a:extLst>
              <a:ext uri="{FF2B5EF4-FFF2-40B4-BE49-F238E27FC236}">
                <a16:creationId xmlns:a16="http://schemas.microsoft.com/office/drawing/2014/main" id="{2E218E9C-25C6-4DAD-A524-BEED087BDFD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7508" name="Rectangle 7">
            <a:extLst>
              <a:ext uri="{FF2B5EF4-FFF2-40B4-BE49-F238E27FC236}">
                <a16:creationId xmlns:a16="http://schemas.microsoft.com/office/drawing/2014/main" id="{209C2A75-7103-415B-B922-7A0D1A0ED7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1897C45-95D9-4BFA-9E57-EF11D786482F}" type="slidenum">
              <a:rPr lang="en-AU" altLang="en-US" sz="1300" smtClean="0">
                <a:latin typeface="Times New Roman" panose="02020603050405020304" pitchFamily="18" charset="0"/>
              </a:rPr>
              <a:pPr/>
              <a:t>118</a:t>
            </a:fld>
            <a:endParaRPr lang="en-AU" altLang="en-US" sz="1300">
              <a:latin typeface="Times New Roman" panose="02020603050405020304" pitchFamily="18" charset="0"/>
            </a:endParaRPr>
          </a:p>
        </p:txBody>
      </p:sp>
      <p:sp>
        <p:nvSpPr>
          <p:cNvPr id="277509" name="Rectangle 2">
            <a:extLst>
              <a:ext uri="{FF2B5EF4-FFF2-40B4-BE49-F238E27FC236}">
                <a16:creationId xmlns:a16="http://schemas.microsoft.com/office/drawing/2014/main" id="{A4DD5A78-69AA-48D8-B817-7DD685E1B9BB}"/>
              </a:ext>
            </a:extLst>
          </p:cNvPr>
          <p:cNvSpPr>
            <a:spLocks noGrp="1" noRot="1" noChangeAspect="1" noChangeArrowheads="1" noTextEdit="1"/>
          </p:cNvSpPr>
          <p:nvPr>
            <p:ph type="sldImg"/>
          </p:nvPr>
        </p:nvSpPr>
        <p:spPr>
          <a:ln/>
        </p:spPr>
      </p:sp>
      <p:sp>
        <p:nvSpPr>
          <p:cNvPr id="277510" name="Rectangle 3">
            <a:extLst>
              <a:ext uri="{FF2B5EF4-FFF2-40B4-BE49-F238E27FC236}">
                <a16:creationId xmlns:a16="http://schemas.microsoft.com/office/drawing/2014/main" id="{2A527829-76E6-47E6-8D52-4BB594B7E9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17603A66-1721-4767-A38C-BC1854E1DEC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B495F5A-C6FD-48E4-BB23-08783CDF7BF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79555" name="Rectangle 6">
            <a:extLst>
              <a:ext uri="{FF2B5EF4-FFF2-40B4-BE49-F238E27FC236}">
                <a16:creationId xmlns:a16="http://schemas.microsoft.com/office/drawing/2014/main" id="{1FFECEB1-12E0-47AB-A682-E4A836536C3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79556" name="Rectangle 7">
            <a:extLst>
              <a:ext uri="{FF2B5EF4-FFF2-40B4-BE49-F238E27FC236}">
                <a16:creationId xmlns:a16="http://schemas.microsoft.com/office/drawing/2014/main" id="{741A3BE2-3770-4F9E-A430-0D8E335D61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09671EB5-43D1-449B-A25A-B951938BD03E}" type="slidenum">
              <a:rPr lang="en-AU" altLang="en-US" sz="1300" smtClean="0">
                <a:latin typeface="Times New Roman" panose="02020603050405020304" pitchFamily="18" charset="0"/>
              </a:rPr>
              <a:pPr/>
              <a:t>119</a:t>
            </a:fld>
            <a:endParaRPr lang="en-AU" altLang="en-US" sz="1300">
              <a:latin typeface="Times New Roman" panose="02020603050405020304" pitchFamily="18" charset="0"/>
            </a:endParaRPr>
          </a:p>
        </p:txBody>
      </p:sp>
      <p:sp>
        <p:nvSpPr>
          <p:cNvPr id="279557" name="Rectangle 2">
            <a:extLst>
              <a:ext uri="{FF2B5EF4-FFF2-40B4-BE49-F238E27FC236}">
                <a16:creationId xmlns:a16="http://schemas.microsoft.com/office/drawing/2014/main" id="{9ED26F2A-95B7-4E32-964A-386A9445FA93}"/>
              </a:ext>
            </a:extLst>
          </p:cNvPr>
          <p:cNvSpPr>
            <a:spLocks noGrp="1" noRot="1" noChangeAspect="1" noChangeArrowheads="1" noTextEdit="1"/>
          </p:cNvSpPr>
          <p:nvPr>
            <p:ph type="sldImg"/>
          </p:nvPr>
        </p:nvSpPr>
        <p:spPr>
          <a:ln/>
        </p:spPr>
      </p:sp>
      <p:sp>
        <p:nvSpPr>
          <p:cNvPr id="279558" name="Rectangle 3">
            <a:extLst>
              <a:ext uri="{FF2B5EF4-FFF2-40B4-BE49-F238E27FC236}">
                <a16:creationId xmlns:a16="http://schemas.microsoft.com/office/drawing/2014/main" id="{801D9B2F-7F7A-455D-907C-73DA053F3D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C42D490A-C4B8-4EC6-B253-53359D52954B}"/>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ED02D940-CB47-4EC7-B273-9468EB648B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Date Placeholder 4">
            <a:extLst>
              <a:ext uri="{FF2B5EF4-FFF2-40B4-BE49-F238E27FC236}">
                <a16:creationId xmlns:a16="http://schemas.microsoft.com/office/drawing/2014/main" id="{11C169E6-82ED-4AC1-94F3-4F64BD59A28A}"/>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1A3DF45F-EA91-4536-B94B-764BF3D2E5D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9701" name="Footer Placeholder 5">
            <a:extLst>
              <a:ext uri="{FF2B5EF4-FFF2-40B4-BE49-F238E27FC236}">
                <a16:creationId xmlns:a16="http://schemas.microsoft.com/office/drawing/2014/main" id="{08E685F5-EF04-40B0-A0B4-7D27127D0BDF}"/>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9702" name="Slide Number Placeholder 6">
            <a:extLst>
              <a:ext uri="{FF2B5EF4-FFF2-40B4-BE49-F238E27FC236}">
                <a16:creationId xmlns:a16="http://schemas.microsoft.com/office/drawing/2014/main" id="{58CCE53B-F50F-47E3-B893-C78F63FAAF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08B2D368-5F6F-4E9B-89E8-52600AAE69E0}" type="slidenum">
              <a:rPr lang="en-AU" altLang="en-US" sz="1300" smtClean="0">
                <a:latin typeface="Times New Roman" panose="02020603050405020304" pitchFamily="18" charset="0"/>
              </a:rPr>
              <a:pPr/>
              <a:t>12</a:t>
            </a:fld>
            <a:endParaRPr lang="en-AU" altLang="en-US" sz="1300">
              <a:latin typeface="Times New Roman" panose="02020603050405020304" pitchFamily="18"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3">
            <a:extLst>
              <a:ext uri="{FF2B5EF4-FFF2-40B4-BE49-F238E27FC236}">
                <a16:creationId xmlns:a16="http://schemas.microsoft.com/office/drawing/2014/main" id="{42C864CF-2310-435F-987B-CD63E3BA4DF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7107F9C-2873-49F7-94B6-2418FC8D5068}"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81603" name="Rectangle 6">
            <a:extLst>
              <a:ext uri="{FF2B5EF4-FFF2-40B4-BE49-F238E27FC236}">
                <a16:creationId xmlns:a16="http://schemas.microsoft.com/office/drawing/2014/main" id="{6129D2E2-E0FB-42BE-AF6D-147395A4CB9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81604" name="Rectangle 7">
            <a:extLst>
              <a:ext uri="{FF2B5EF4-FFF2-40B4-BE49-F238E27FC236}">
                <a16:creationId xmlns:a16="http://schemas.microsoft.com/office/drawing/2014/main" id="{6BF43D3F-F233-4D91-A866-5AAC2E662A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DBD4892-F2AF-47FB-AA90-F73181016698}" type="slidenum">
              <a:rPr lang="en-AU" altLang="en-US" sz="1300" smtClean="0">
                <a:latin typeface="Times New Roman" panose="02020603050405020304" pitchFamily="18" charset="0"/>
              </a:rPr>
              <a:pPr/>
              <a:t>120</a:t>
            </a:fld>
            <a:endParaRPr lang="en-AU" altLang="en-US" sz="1300">
              <a:latin typeface="Times New Roman" panose="02020603050405020304" pitchFamily="18" charset="0"/>
            </a:endParaRPr>
          </a:p>
        </p:txBody>
      </p:sp>
      <p:sp>
        <p:nvSpPr>
          <p:cNvPr id="281605" name="Rectangle 2">
            <a:extLst>
              <a:ext uri="{FF2B5EF4-FFF2-40B4-BE49-F238E27FC236}">
                <a16:creationId xmlns:a16="http://schemas.microsoft.com/office/drawing/2014/main" id="{D0068B52-418F-40C4-9139-85C139F81663}"/>
              </a:ext>
            </a:extLst>
          </p:cNvPr>
          <p:cNvSpPr>
            <a:spLocks noGrp="1" noRot="1" noChangeAspect="1" noChangeArrowheads="1" noTextEdit="1"/>
          </p:cNvSpPr>
          <p:nvPr>
            <p:ph type="sldImg"/>
          </p:nvPr>
        </p:nvSpPr>
        <p:spPr>
          <a:ln/>
        </p:spPr>
      </p:sp>
      <p:sp>
        <p:nvSpPr>
          <p:cNvPr id="281606" name="Rectangle 3">
            <a:extLst>
              <a:ext uri="{FF2B5EF4-FFF2-40B4-BE49-F238E27FC236}">
                <a16:creationId xmlns:a16="http://schemas.microsoft.com/office/drawing/2014/main" id="{7631A8F6-4B07-4AE2-8443-56429F14FE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3">
            <a:extLst>
              <a:ext uri="{FF2B5EF4-FFF2-40B4-BE49-F238E27FC236}">
                <a16:creationId xmlns:a16="http://schemas.microsoft.com/office/drawing/2014/main" id="{91BD29C2-E7D8-4A9F-92FB-AB69F097849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A45F001-4A04-40B4-8A4E-C10058F2184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83651" name="Rectangle 6">
            <a:extLst>
              <a:ext uri="{FF2B5EF4-FFF2-40B4-BE49-F238E27FC236}">
                <a16:creationId xmlns:a16="http://schemas.microsoft.com/office/drawing/2014/main" id="{B3871620-ABDD-49EC-8FBD-24BE573C490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83652" name="Rectangle 7">
            <a:extLst>
              <a:ext uri="{FF2B5EF4-FFF2-40B4-BE49-F238E27FC236}">
                <a16:creationId xmlns:a16="http://schemas.microsoft.com/office/drawing/2014/main" id="{7E1F1A1D-EA09-4658-947F-A847CB4C81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470BD45-CFFC-4EDF-A205-D5B558F17245}" type="slidenum">
              <a:rPr lang="en-AU" altLang="en-US" sz="1300" smtClean="0">
                <a:latin typeface="Times New Roman" panose="02020603050405020304" pitchFamily="18" charset="0"/>
              </a:rPr>
              <a:pPr/>
              <a:t>121</a:t>
            </a:fld>
            <a:endParaRPr lang="en-AU" altLang="en-US" sz="1300">
              <a:latin typeface="Times New Roman" panose="02020603050405020304" pitchFamily="18" charset="0"/>
            </a:endParaRPr>
          </a:p>
        </p:txBody>
      </p:sp>
      <p:sp>
        <p:nvSpPr>
          <p:cNvPr id="283653" name="Rectangle 2">
            <a:extLst>
              <a:ext uri="{FF2B5EF4-FFF2-40B4-BE49-F238E27FC236}">
                <a16:creationId xmlns:a16="http://schemas.microsoft.com/office/drawing/2014/main" id="{DEBFA9AB-B803-4D80-BEDE-147C407AFFBA}"/>
              </a:ext>
            </a:extLst>
          </p:cNvPr>
          <p:cNvSpPr>
            <a:spLocks noGrp="1" noRot="1" noChangeAspect="1" noChangeArrowheads="1" noTextEdit="1"/>
          </p:cNvSpPr>
          <p:nvPr>
            <p:ph type="sldImg"/>
          </p:nvPr>
        </p:nvSpPr>
        <p:spPr>
          <a:ln/>
        </p:spPr>
      </p:sp>
      <p:sp>
        <p:nvSpPr>
          <p:cNvPr id="283654" name="Rectangle 3">
            <a:extLst>
              <a:ext uri="{FF2B5EF4-FFF2-40B4-BE49-F238E27FC236}">
                <a16:creationId xmlns:a16="http://schemas.microsoft.com/office/drawing/2014/main" id="{4DF7CD22-731A-407A-B24C-0D671B6E2D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3">
            <a:extLst>
              <a:ext uri="{FF2B5EF4-FFF2-40B4-BE49-F238E27FC236}">
                <a16:creationId xmlns:a16="http://schemas.microsoft.com/office/drawing/2014/main" id="{A7A510F7-865F-45EC-9BAA-8E22D24C2C0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D996CA7-4189-4EDB-A5F6-E4632778498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85699" name="Rectangle 6">
            <a:extLst>
              <a:ext uri="{FF2B5EF4-FFF2-40B4-BE49-F238E27FC236}">
                <a16:creationId xmlns:a16="http://schemas.microsoft.com/office/drawing/2014/main" id="{27F79BAC-40CB-4318-A4A8-15196C922EE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85700" name="Rectangle 7">
            <a:extLst>
              <a:ext uri="{FF2B5EF4-FFF2-40B4-BE49-F238E27FC236}">
                <a16:creationId xmlns:a16="http://schemas.microsoft.com/office/drawing/2014/main" id="{DEDB0A9D-05D8-4582-9FF5-92BC588284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17F39F9-9BBF-4588-84C4-9DD965EFF04E}" type="slidenum">
              <a:rPr lang="en-AU" altLang="en-US" sz="1300" smtClean="0">
                <a:latin typeface="Times New Roman" panose="02020603050405020304" pitchFamily="18" charset="0"/>
              </a:rPr>
              <a:pPr/>
              <a:t>122</a:t>
            </a:fld>
            <a:endParaRPr lang="en-AU" altLang="en-US" sz="1300">
              <a:latin typeface="Times New Roman" panose="02020603050405020304" pitchFamily="18" charset="0"/>
            </a:endParaRPr>
          </a:p>
        </p:txBody>
      </p:sp>
      <p:sp>
        <p:nvSpPr>
          <p:cNvPr id="285701" name="Rectangle 2">
            <a:extLst>
              <a:ext uri="{FF2B5EF4-FFF2-40B4-BE49-F238E27FC236}">
                <a16:creationId xmlns:a16="http://schemas.microsoft.com/office/drawing/2014/main" id="{C8119F82-64FC-44ED-9383-A5ACA0953D03}"/>
              </a:ext>
            </a:extLst>
          </p:cNvPr>
          <p:cNvSpPr>
            <a:spLocks noGrp="1" noRot="1" noChangeAspect="1" noChangeArrowheads="1" noTextEdit="1"/>
          </p:cNvSpPr>
          <p:nvPr>
            <p:ph type="sldImg"/>
          </p:nvPr>
        </p:nvSpPr>
        <p:spPr>
          <a:ln/>
        </p:spPr>
      </p:sp>
      <p:sp>
        <p:nvSpPr>
          <p:cNvPr id="285702" name="Rectangle 3">
            <a:extLst>
              <a:ext uri="{FF2B5EF4-FFF2-40B4-BE49-F238E27FC236}">
                <a16:creationId xmlns:a16="http://schemas.microsoft.com/office/drawing/2014/main" id="{5AF1078C-A828-493D-90D3-8DCBD54C8F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3">
            <a:extLst>
              <a:ext uri="{FF2B5EF4-FFF2-40B4-BE49-F238E27FC236}">
                <a16:creationId xmlns:a16="http://schemas.microsoft.com/office/drawing/2014/main" id="{E12536F6-85BD-4B91-8830-5932AAC417E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F7800DA-7E9E-430B-BCD1-569EA7661CFF}"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87747" name="Rectangle 6">
            <a:extLst>
              <a:ext uri="{FF2B5EF4-FFF2-40B4-BE49-F238E27FC236}">
                <a16:creationId xmlns:a16="http://schemas.microsoft.com/office/drawing/2014/main" id="{5267D1CB-AD21-48FD-B468-C787AA0D0A7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87748" name="Rectangle 7">
            <a:extLst>
              <a:ext uri="{FF2B5EF4-FFF2-40B4-BE49-F238E27FC236}">
                <a16:creationId xmlns:a16="http://schemas.microsoft.com/office/drawing/2014/main" id="{B7A8BB59-1B27-4298-824E-FF769FF064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5845670-082F-4496-9A88-467D3A64AA5A}" type="slidenum">
              <a:rPr lang="en-AU" altLang="en-US" sz="1300" smtClean="0">
                <a:latin typeface="Times New Roman" panose="02020603050405020304" pitchFamily="18" charset="0"/>
              </a:rPr>
              <a:pPr/>
              <a:t>123</a:t>
            </a:fld>
            <a:endParaRPr lang="en-AU" altLang="en-US" sz="1300">
              <a:latin typeface="Times New Roman" panose="02020603050405020304" pitchFamily="18" charset="0"/>
            </a:endParaRPr>
          </a:p>
        </p:txBody>
      </p:sp>
      <p:sp>
        <p:nvSpPr>
          <p:cNvPr id="287749" name="Rectangle 2">
            <a:extLst>
              <a:ext uri="{FF2B5EF4-FFF2-40B4-BE49-F238E27FC236}">
                <a16:creationId xmlns:a16="http://schemas.microsoft.com/office/drawing/2014/main" id="{1BB32550-DDE7-419A-AC9A-9620B91BD84C}"/>
              </a:ext>
            </a:extLst>
          </p:cNvPr>
          <p:cNvSpPr>
            <a:spLocks noGrp="1" noRot="1" noChangeAspect="1" noChangeArrowheads="1" noTextEdit="1"/>
          </p:cNvSpPr>
          <p:nvPr>
            <p:ph type="sldImg"/>
          </p:nvPr>
        </p:nvSpPr>
        <p:spPr>
          <a:ln/>
        </p:spPr>
      </p:sp>
      <p:sp>
        <p:nvSpPr>
          <p:cNvPr id="287750" name="Rectangle 3">
            <a:extLst>
              <a:ext uri="{FF2B5EF4-FFF2-40B4-BE49-F238E27FC236}">
                <a16:creationId xmlns:a16="http://schemas.microsoft.com/office/drawing/2014/main" id="{A51421F0-740F-4A62-A6BD-49EF0EDFF0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3">
            <a:extLst>
              <a:ext uri="{FF2B5EF4-FFF2-40B4-BE49-F238E27FC236}">
                <a16:creationId xmlns:a16="http://schemas.microsoft.com/office/drawing/2014/main" id="{944D5BC4-E594-4359-A653-DAB69826765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4749893-AAEF-469B-9124-B48E2DE0B61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89795" name="Rectangle 6">
            <a:extLst>
              <a:ext uri="{FF2B5EF4-FFF2-40B4-BE49-F238E27FC236}">
                <a16:creationId xmlns:a16="http://schemas.microsoft.com/office/drawing/2014/main" id="{89BE97B2-DC64-438A-A18F-7B21931A28A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89796" name="Rectangle 7">
            <a:extLst>
              <a:ext uri="{FF2B5EF4-FFF2-40B4-BE49-F238E27FC236}">
                <a16:creationId xmlns:a16="http://schemas.microsoft.com/office/drawing/2014/main" id="{DA62FB2F-9D60-4494-B470-1065DD97B9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C6864F3-21BA-4DE1-9D26-80F0FD8A60E5}" type="slidenum">
              <a:rPr lang="en-AU" altLang="en-US" sz="1300" smtClean="0">
                <a:latin typeface="Times New Roman" panose="02020603050405020304" pitchFamily="18" charset="0"/>
              </a:rPr>
              <a:pPr/>
              <a:t>124</a:t>
            </a:fld>
            <a:endParaRPr lang="en-AU" altLang="en-US" sz="1300">
              <a:latin typeface="Times New Roman" panose="02020603050405020304" pitchFamily="18" charset="0"/>
            </a:endParaRPr>
          </a:p>
        </p:txBody>
      </p:sp>
      <p:sp>
        <p:nvSpPr>
          <p:cNvPr id="289797" name="Rectangle 2">
            <a:extLst>
              <a:ext uri="{FF2B5EF4-FFF2-40B4-BE49-F238E27FC236}">
                <a16:creationId xmlns:a16="http://schemas.microsoft.com/office/drawing/2014/main" id="{99F02479-5B5A-4C44-B6E5-F1AEA4E17048}"/>
              </a:ext>
            </a:extLst>
          </p:cNvPr>
          <p:cNvSpPr>
            <a:spLocks noGrp="1" noRot="1" noChangeAspect="1" noChangeArrowheads="1" noTextEdit="1"/>
          </p:cNvSpPr>
          <p:nvPr>
            <p:ph type="sldImg"/>
          </p:nvPr>
        </p:nvSpPr>
        <p:spPr>
          <a:ln/>
        </p:spPr>
      </p:sp>
      <p:sp>
        <p:nvSpPr>
          <p:cNvPr id="289798" name="Rectangle 3">
            <a:extLst>
              <a:ext uri="{FF2B5EF4-FFF2-40B4-BE49-F238E27FC236}">
                <a16:creationId xmlns:a16="http://schemas.microsoft.com/office/drawing/2014/main" id="{B95A4FD2-B083-499B-A906-918E09A315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3">
            <a:extLst>
              <a:ext uri="{FF2B5EF4-FFF2-40B4-BE49-F238E27FC236}">
                <a16:creationId xmlns:a16="http://schemas.microsoft.com/office/drawing/2014/main" id="{91371894-7459-4A60-8C20-B3CD76416C3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BC1FBCA-0712-43B2-A5D1-46D69CFA1D4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91843" name="Rectangle 6">
            <a:extLst>
              <a:ext uri="{FF2B5EF4-FFF2-40B4-BE49-F238E27FC236}">
                <a16:creationId xmlns:a16="http://schemas.microsoft.com/office/drawing/2014/main" id="{FC2BAECA-A747-4B1B-9D6B-B6FB866A08F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91844" name="Rectangle 7">
            <a:extLst>
              <a:ext uri="{FF2B5EF4-FFF2-40B4-BE49-F238E27FC236}">
                <a16:creationId xmlns:a16="http://schemas.microsoft.com/office/drawing/2014/main" id="{F486F843-27A1-4789-8918-5310182793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5DF0872-63E2-4685-9D28-D2D5B3E68BF1}" type="slidenum">
              <a:rPr lang="en-AU" altLang="en-US" sz="1300" smtClean="0">
                <a:latin typeface="Times New Roman" panose="02020603050405020304" pitchFamily="18" charset="0"/>
              </a:rPr>
              <a:pPr/>
              <a:t>125</a:t>
            </a:fld>
            <a:endParaRPr lang="en-AU" altLang="en-US" sz="1300">
              <a:latin typeface="Times New Roman" panose="02020603050405020304" pitchFamily="18" charset="0"/>
            </a:endParaRPr>
          </a:p>
        </p:txBody>
      </p:sp>
      <p:sp>
        <p:nvSpPr>
          <p:cNvPr id="291845" name="Rectangle 2">
            <a:extLst>
              <a:ext uri="{FF2B5EF4-FFF2-40B4-BE49-F238E27FC236}">
                <a16:creationId xmlns:a16="http://schemas.microsoft.com/office/drawing/2014/main" id="{9EF887A2-5AC4-462E-B630-5A5DB4ED8A1E}"/>
              </a:ext>
            </a:extLst>
          </p:cNvPr>
          <p:cNvSpPr>
            <a:spLocks noGrp="1" noRot="1" noChangeAspect="1" noChangeArrowheads="1" noTextEdit="1"/>
          </p:cNvSpPr>
          <p:nvPr>
            <p:ph type="sldImg"/>
          </p:nvPr>
        </p:nvSpPr>
        <p:spPr>
          <a:ln/>
        </p:spPr>
      </p:sp>
      <p:sp>
        <p:nvSpPr>
          <p:cNvPr id="291846" name="Rectangle 3">
            <a:extLst>
              <a:ext uri="{FF2B5EF4-FFF2-40B4-BE49-F238E27FC236}">
                <a16:creationId xmlns:a16="http://schemas.microsoft.com/office/drawing/2014/main" id="{3E72771A-8DB6-482C-B1C7-E124107089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BIPS – billion instruction per second</a:t>
            </a:r>
          </a:p>
          <a:p>
            <a:endParaRPr lang="en-US" altLang="en-US"/>
          </a:p>
          <a:p>
            <a:r>
              <a:rPr lang="en-US" altLang="en-US"/>
              <a:t>From chapter 1: MIPS = (Clock rate / [CPI x 10^6]) =&gt; (4 x 10^9)/ ([1/4] x 10^6) = 16 x 10^3 MIPS = 16 BIPS.</a:t>
            </a:r>
          </a:p>
          <a:p>
            <a:endParaRPr lang="en-US" altLang="en-US"/>
          </a:p>
          <a:p>
            <a:r>
              <a:rPr lang="en-US" altLang="en-US"/>
              <a:t>CPI = ¼ (because 4 instructions per cycle) =&gt; IPC =4. </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3">
            <a:extLst>
              <a:ext uri="{FF2B5EF4-FFF2-40B4-BE49-F238E27FC236}">
                <a16:creationId xmlns:a16="http://schemas.microsoft.com/office/drawing/2014/main" id="{A0A9415F-D19A-4465-AD78-43E9EE30AC0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294C5E1-1376-40B1-BEF5-3F6259CC4B4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93891" name="Rectangle 6">
            <a:extLst>
              <a:ext uri="{FF2B5EF4-FFF2-40B4-BE49-F238E27FC236}">
                <a16:creationId xmlns:a16="http://schemas.microsoft.com/office/drawing/2014/main" id="{1A4C015F-FCE3-4A11-B6FC-0BA00B12C44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93892" name="Rectangle 7">
            <a:extLst>
              <a:ext uri="{FF2B5EF4-FFF2-40B4-BE49-F238E27FC236}">
                <a16:creationId xmlns:a16="http://schemas.microsoft.com/office/drawing/2014/main" id="{3758E1CD-810C-4280-98CD-70C3D343BF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5D5CA29-D2FA-486C-800C-4F6F5830DE23}" type="slidenum">
              <a:rPr lang="en-AU" altLang="en-US" sz="1300" smtClean="0">
                <a:latin typeface="Times New Roman" panose="02020603050405020304" pitchFamily="18" charset="0"/>
              </a:rPr>
              <a:pPr/>
              <a:t>126</a:t>
            </a:fld>
            <a:endParaRPr lang="en-AU" altLang="en-US" sz="1300">
              <a:latin typeface="Times New Roman" panose="02020603050405020304" pitchFamily="18" charset="0"/>
            </a:endParaRPr>
          </a:p>
        </p:txBody>
      </p:sp>
      <p:sp>
        <p:nvSpPr>
          <p:cNvPr id="293893" name="Rectangle 2">
            <a:extLst>
              <a:ext uri="{FF2B5EF4-FFF2-40B4-BE49-F238E27FC236}">
                <a16:creationId xmlns:a16="http://schemas.microsoft.com/office/drawing/2014/main" id="{DCED5505-03C5-4811-AB10-64756CEC2198}"/>
              </a:ext>
            </a:extLst>
          </p:cNvPr>
          <p:cNvSpPr>
            <a:spLocks noGrp="1" noRot="1" noChangeAspect="1" noChangeArrowheads="1" noTextEdit="1"/>
          </p:cNvSpPr>
          <p:nvPr>
            <p:ph type="sldImg"/>
          </p:nvPr>
        </p:nvSpPr>
        <p:spPr>
          <a:ln/>
        </p:spPr>
      </p:sp>
      <p:sp>
        <p:nvSpPr>
          <p:cNvPr id="293894" name="Rectangle 3">
            <a:extLst>
              <a:ext uri="{FF2B5EF4-FFF2-40B4-BE49-F238E27FC236}">
                <a16:creationId xmlns:a16="http://schemas.microsoft.com/office/drawing/2014/main" id="{730DE280-D724-456A-9E05-FC657EA9ED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3">
            <a:extLst>
              <a:ext uri="{FF2B5EF4-FFF2-40B4-BE49-F238E27FC236}">
                <a16:creationId xmlns:a16="http://schemas.microsoft.com/office/drawing/2014/main" id="{08A4A905-9328-4E41-9EAE-8C3551B54DC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28DCE12-F418-4771-B2EE-32B220D91D6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95939" name="Rectangle 6">
            <a:extLst>
              <a:ext uri="{FF2B5EF4-FFF2-40B4-BE49-F238E27FC236}">
                <a16:creationId xmlns:a16="http://schemas.microsoft.com/office/drawing/2014/main" id="{0B85EB3A-961F-4975-A576-44362821475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95940" name="Rectangle 7">
            <a:extLst>
              <a:ext uri="{FF2B5EF4-FFF2-40B4-BE49-F238E27FC236}">
                <a16:creationId xmlns:a16="http://schemas.microsoft.com/office/drawing/2014/main" id="{2AF9B2B1-FA07-4498-BCF7-4E9D7D03DD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A1465FB-1FFE-4FD7-B0F1-087CDE7273A8}" type="slidenum">
              <a:rPr lang="en-AU" altLang="en-US" sz="1300" smtClean="0">
                <a:latin typeface="Times New Roman" panose="02020603050405020304" pitchFamily="18" charset="0"/>
              </a:rPr>
              <a:pPr/>
              <a:t>127</a:t>
            </a:fld>
            <a:endParaRPr lang="en-AU" altLang="en-US" sz="1300">
              <a:latin typeface="Times New Roman" panose="02020603050405020304" pitchFamily="18" charset="0"/>
            </a:endParaRPr>
          </a:p>
        </p:txBody>
      </p:sp>
      <p:sp>
        <p:nvSpPr>
          <p:cNvPr id="295941" name="Rectangle 2">
            <a:extLst>
              <a:ext uri="{FF2B5EF4-FFF2-40B4-BE49-F238E27FC236}">
                <a16:creationId xmlns:a16="http://schemas.microsoft.com/office/drawing/2014/main" id="{4A27AF21-C72C-407E-9064-C05F14AFA517}"/>
              </a:ext>
            </a:extLst>
          </p:cNvPr>
          <p:cNvSpPr>
            <a:spLocks noGrp="1" noRot="1" noChangeAspect="1" noChangeArrowheads="1" noTextEdit="1"/>
          </p:cNvSpPr>
          <p:nvPr>
            <p:ph type="sldImg"/>
          </p:nvPr>
        </p:nvSpPr>
        <p:spPr>
          <a:ln/>
        </p:spPr>
      </p:sp>
      <p:sp>
        <p:nvSpPr>
          <p:cNvPr id="295942" name="Rectangle 3">
            <a:extLst>
              <a:ext uri="{FF2B5EF4-FFF2-40B4-BE49-F238E27FC236}">
                <a16:creationId xmlns:a16="http://schemas.microsoft.com/office/drawing/2014/main" id="{94FE2386-C311-46A5-B3CC-7508CBAFAB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The roll-back steps are the most challenging to design.</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3">
            <a:extLst>
              <a:ext uri="{FF2B5EF4-FFF2-40B4-BE49-F238E27FC236}">
                <a16:creationId xmlns:a16="http://schemas.microsoft.com/office/drawing/2014/main" id="{02F1E8EA-3898-4541-BB48-11A6E1AE9C4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792A71E-8448-4BF8-ACBB-DBD85E1B6FED}"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97987" name="Rectangle 6">
            <a:extLst>
              <a:ext uri="{FF2B5EF4-FFF2-40B4-BE49-F238E27FC236}">
                <a16:creationId xmlns:a16="http://schemas.microsoft.com/office/drawing/2014/main" id="{B3360E4E-78B4-4157-B128-A5814F22D1F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97988" name="Rectangle 7">
            <a:extLst>
              <a:ext uri="{FF2B5EF4-FFF2-40B4-BE49-F238E27FC236}">
                <a16:creationId xmlns:a16="http://schemas.microsoft.com/office/drawing/2014/main" id="{8AFECC23-813D-4E76-A6FD-F6746AF0F9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1CB7902-5ED5-4028-B1F0-983E3D27353C}" type="slidenum">
              <a:rPr lang="en-AU" altLang="en-US" sz="1300" smtClean="0">
                <a:latin typeface="Times New Roman" panose="02020603050405020304" pitchFamily="18" charset="0"/>
              </a:rPr>
              <a:pPr/>
              <a:t>128</a:t>
            </a:fld>
            <a:endParaRPr lang="en-AU" altLang="en-US" sz="1300">
              <a:latin typeface="Times New Roman" panose="02020603050405020304" pitchFamily="18" charset="0"/>
            </a:endParaRPr>
          </a:p>
        </p:txBody>
      </p:sp>
      <p:sp>
        <p:nvSpPr>
          <p:cNvPr id="297989" name="Rectangle 2">
            <a:extLst>
              <a:ext uri="{FF2B5EF4-FFF2-40B4-BE49-F238E27FC236}">
                <a16:creationId xmlns:a16="http://schemas.microsoft.com/office/drawing/2014/main" id="{860F01E3-C0FA-49AA-8E24-05BA603EFCD5}"/>
              </a:ext>
            </a:extLst>
          </p:cNvPr>
          <p:cNvSpPr>
            <a:spLocks noGrp="1" noRot="1" noChangeAspect="1" noChangeArrowheads="1" noTextEdit="1"/>
          </p:cNvSpPr>
          <p:nvPr>
            <p:ph type="sldImg"/>
          </p:nvPr>
        </p:nvSpPr>
        <p:spPr>
          <a:ln/>
        </p:spPr>
      </p:sp>
      <p:sp>
        <p:nvSpPr>
          <p:cNvPr id="297990" name="Rectangle 3">
            <a:extLst>
              <a:ext uri="{FF2B5EF4-FFF2-40B4-BE49-F238E27FC236}">
                <a16:creationId xmlns:a16="http://schemas.microsoft.com/office/drawing/2014/main" id="{5EB1AD2F-A075-4274-9455-AEE693E9F3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3">
            <a:extLst>
              <a:ext uri="{FF2B5EF4-FFF2-40B4-BE49-F238E27FC236}">
                <a16:creationId xmlns:a16="http://schemas.microsoft.com/office/drawing/2014/main" id="{543EA49F-3F45-4FC7-9B16-4BB95045F5A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54B51B47-5D17-4AAB-9898-E2B585F2DB94}"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00035" name="Rectangle 6">
            <a:extLst>
              <a:ext uri="{FF2B5EF4-FFF2-40B4-BE49-F238E27FC236}">
                <a16:creationId xmlns:a16="http://schemas.microsoft.com/office/drawing/2014/main" id="{18C8A9B6-6541-4235-8469-B95185AEDC5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00036" name="Rectangle 7">
            <a:extLst>
              <a:ext uri="{FF2B5EF4-FFF2-40B4-BE49-F238E27FC236}">
                <a16:creationId xmlns:a16="http://schemas.microsoft.com/office/drawing/2014/main" id="{7CAFB46D-8438-4FBB-B73D-12ACB5D5FB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F55856B-5B3C-433F-9835-EBA15F039450}" type="slidenum">
              <a:rPr lang="en-AU" altLang="en-US" sz="1300" smtClean="0">
                <a:latin typeface="Times New Roman" panose="02020603050405020304" pitchFamily="18" charset="0"/>
              </a:rPr>
              <a:pPr/>
              <a:t>129</a:t>
            </a:fld>
            <a:endParaRPr lang="en-AU" altLang="en-US" sz="1300">
              <a:latin typeface="Times New Roman" panose="02020603050405020304" pitchFamily="18" charset="0"/>
            </a:endParaRPr>
          </a:p>
        </p:txBody>
      </p:sp>
      <p:sp>
        <p:nvSpPr>
          <p:cNvPr id="300037" name="Rectangle 2">
            <a:extLst>
              <a:ext uri="{FF2B5EF4-FFF2-40B4-BE49-F238E27FC236}">
                <a16:creationId xmlns:a16="http://schemas.microsoft.com/office/drawing/2014/main" id="{A2D1348C-2C8A-4BC5-845C-18CBEFA84FA5}"/>
              </a:ext>
            </a:extLst>
          </p:cNvPr>
          <p:cNvSpPr>
            <a:spLocks noGrp="1" noRot="1" noChangeAspect="1" noChangeArrowheads="1" noTextEdit="1"/>
          </p:cNvSpPr>
          <p:nvPr>
            <p:ph type="sldImg"/>
          </p:nvPr>
        </p:nvSpPr>
        <p:spPr>
          <a:ln/>
        </p:spPr>
      </p:sp>
      <p:sp>
        <p:nvSpPr>
          <p:cNvPr id="300038" name="Rectangle 3">
            <a:extLst>
              <a:ext uri="{FF2B5EF4-FFF2-40B4-BE49-F238E27FC236}">
                <a16:creationId xmlns:a16="http://schemas.microsoft.com/office/drawing/2014/main" id="{1301A5EA-E909-41FC-978B-983D6C105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D470DFD7-A0D4-4614-AB4A-B0FE99B7D52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161C164-053B-4DA8-98BC-B73B71EE6D1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1747" name="Rectangle 6">
            <a:extLst>
              <a:ext uri="{FF2B5EF4-FFF2-40B4-BE49-F238E27FC236}">
                <a16:creationId xmlns:a16="http://schemas.microsoft.com/office/drawing/2014/main" id="{125006B4-2916-4294-8FFE-3F80414CB72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1748" name="Rectangle 7">
            <a:extLst>
              <a:ext uri="{FF2B5EF4-FFF2-40B4-BE49-F238E27FC236}">
                <a16:creationId xmlns:a16="http://schemas.microsoft.com/office/drawing/2014/main" id="{0D912537-1511-4067-9C6D-8C16E7A472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7F4261B-9C9B-4BAE-AAAC-982CA27A3624}" type="slidenum">
              <a:rPr lang="en-AU" altLang="en-US" sz="1300" smtClean="0">
                <a:latin typeface="Times New Roman" panose="02020603050405020304" pitchFamily="18" charset="0"/>
              </a:rPr>
              <a:pPr/>
              <a:t>13</a:t>
            </a:fld>
            <a:endParaRPr lang="en-AU" altLang="en-US" sz="1300">
              <a:latin typeface="Times New Roman" panose="02020603050405020304" pitchFamily="18" charset="0"/>
            </a:endParaRPr>
          </a:p>
        </p:txBody>
      </p:sp>
      <p:sp>
        <p:nvSpPr>
          <p:cNvPr id="31749" name="Rectangle 2">
            <a:extLst>
              <a:ext uri="{FF2B5EF4-FFF2-40B4-BE49-F238E27FC236}">
                <a16:creationId xmlns:a16="http://schemas.microsoft.com/office/drawing/2014/main" id="{B0AB842F-A2DC-4FC0-82ED-D3D0C4C62BE5}"/>
              </a:ext>
            </a:extLst>
          </p:cNvPr>
          <p:cNvSpPr>
            <a:spLocks noGrp="1" noRot="1" noChangeAspect="1" noChangeArrowheads="1" noTextEdit="1"/>
          </p:cNvSpPr>
          <p:nvPr>
            <p:ph type="sldImg"/>
          </p:nvPr>
        </p:nvSpPr>
        <p:spPr>
          <a:ln/>
        </p:spPr>
      </p:sp>
      <p:sp>
        <p:nvSpPr>
          <p:cNvPr id="31750" name="Rectangle 3">
            <a:extLst>
              <a:ext uri="{FF2B5EF4-FFF2-40B4-BE49-F238E27FC236}">
                <a16:creationId xmlns:a16="http://schemas.microsoft.com/office/drawing/2014/main" id="{053CA62B-B4BB-4C10-9F83-48E28348C6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Zero output in ALU indicates if all Result lines have value 0 (See appendix B for more)</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3">
            <a:extLst>
              <a:ext uri="{FF2B5EF4-FFF2-40B4-BE49-F238E27FC236}">
                <a16:creationId xmlns:a16="http://schemas.microsoft.com/office/drawing/2014/main" id="{617C443E-4D64-4FE8-ACAF-1AA95FC62B1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404C1FD-A51B-436C-B19F-9481CFDCF6E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02083" name="Rectangle 6">
            <a:extLst>
              <a:ext uri="{FF2B5EF4-FFF2-40B4-BE49-F238E27FC236}">
                <a16:creationId xmlns:a16="http://schemas.microsoft.com/office/drawing/2014/main" id="{D07F67EE-9E37-4C88-B867-573D4FB3408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02084" name="Rectangle 7">
            <a:extLst>
              <a:ext uri="{FF2B5EF4-FFF2-40B4-BE49-F238E27FC236}">
                <a16:creationId xmlns:a16="http://schemas.microsoft.com/office/drawing/2014/main" id="{B433B4A2-0E17-4AD0-9302-F0EE13EFC7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1B154A1-529E-4DAF-8528-A1C33140084E}" type="slidenum">
              <a:rPr lang="en-AU" altLang="en-US" sz="1300" smtClean="0">
                <a:latin typeface="Times New Roman" panose="02020603050405020304" pitchFamily="18" charset="0"/>
              </a:rPr>
              <a:pPr/>
              <a:t>130</a:t>
            </a:fld>
            <a:endParaRPr lang="en-AU" altLang="en-US" sz="1300">
              <a:latin typeface="Times New Roman" panose="02020603050405020304" pitchFamily="18" charset="0"/>
            </a:endParaRPr>
          </a:p>
        </p:txBody>
      </p:sp>
      <p:sp>
        <p:nvSpPr>
          <p:cNvPr id="302085" name="Rectangle 2">
            <a:extLst>
              <a:ext uri="{FF2B5EF4-FFF2-40B4-BE49-F238E27FC236}">
                <a16:creationId xmlns:a16="http://schemas.microsoft.com/office/drawing/2014/main" id="{97628430-FC19-4C8A-90F2-850486F2A98B}"/>
              </a:ext>
            </a:extLst>
          </p:cNvPr>
          <p:cNvSpPr>
            <a:spLocks noGrp="1" noRot="1" noChangeAspect="1" noChangeArrowheads="1" noTextEdit="1"/>
          </p:cNvSpPr>
          <p:nvPr>
            <p:ph type="sldImg"/>
          </p:nvPr>
        </p:nvSpPr>
        <p:spPr>
          <a:ln/>
        </p:spPr>
      </p:sp>
      <p:sp>
        <p:nvSpPr>
          <p:cNvPr id="302086" name="Rectangle 3">
            <a:extLst>
              <a:ext uri="{FF2B5EF4-FFF2-40B4-BE49-F238E27FC236}">
                <a16:creationId xmlns:a16="http://schemas.microsoft.com/office/drawing/2014/main" id="{87099938-D1E2-43CE-BF2A-683F807097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3">
            <a:extLst>
              <a:ext uri="{FF2B5EF4-FFF2-40B4-BE49-F238E27FC236}">
                <a16:creationId xmlns:a16="http://schemas.microsoft.com/office/drawing/2014/main" id="{79450676-525E-4355-A028-05A4FF38C37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D53668D-77C8-403F-997B-78390EEE87C0}"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04131" name="Rectangle 6">
            <a:extLst>
              <a:ext uri="{FF2B5EF4-FFF2-40B4-BE49-F238E27FC236}">
                <a16:creationId xmlns:a16="http://schemas.microsoft.com/office/drawing/2014/main" id="{D602DAC5-E52F-4192-A944-CA847E03D5F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04132" name="Rectangle 7">
            <a:extLst>
              <a:ext uri="{FF2B5EF4-FFF2-40B4-BE49-F238E27FC236}">
                <a16:creationId xmlns:a16="http://schemas.microsoft.com/office/drawing/2014/main" id="{521D36B9-04E5-4666-A8C8-E46D405C8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953784E-42E6-4608-AC45-8D46749CA2DE}" type="slidenum">
              <a:rPr lang="en-AU" altLang="en-US" sz="1300" smtClean="0">
                <a:latin typeface="Times New Roman" panose="02020603050405020304" pitchFamily="18" charset="0"/>
              </a:rPr>
              <a:pPr/>
              <a:t>131</a:t>
            </a:fld>
            <a:endParaRPr lang="en-AU" altLang="en-US" sz="1300">
              <a:latin typeface="Times New Roman" panose="02020603050405020304" pitchFamily="18" charset="0"/>
            </a:endParaRPr>
          </a:p>
        </p:txBody>
      </p:sp>
      <p:sp>
        <p:nvSpPr>
          <p:cNvPr id="304133" name="Rectangle 2">
            <a:extLst>
              <a:ext uri="{FF2B5EF4-FFF2-40B4-BE49-F238E27FC236}">
                <a16:creationId xmlns:a16="http://schemas.microsoft.com/office/drawing/2014/main" id="{F2FCA4FE-24C7-4210-B5AC-FEA552FF41CA}"/>
              </a:ext>
            </a:extLst>
          </p:cNvPr>
          <p:cNvSpPr>
            <a:spLocks noGrp="1" noRot="1" noChangeAspect="1" noChangeArrowheads="1" noTextEdit="1"/>
          </p:cNvSpPr>
          <p:nvPr>
            <p:ph type="sldImg"/>
          </p:nvPr>
        </p:nvSpPr>
        <p:spPr>
          <a:ln/>
        </p:spPr>
      </p:sp>
      <p:sp>
        <p:nvSpPr>
          <p:cNvPr id="304134" name="Rectangle 3">
            <a:extLst>
              <a:ext uri="{FF2B5EF4-FFF2-40B4-BE49-F238E27FC236}">
                <a16:creationId xmlns:a16="http://schemas.microsoft.com/office/drawing/2014/main" id="{F50A7D5F-5B69-428F-8A23-F0121269A2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3">
            <a:extLst>
              <a:ext uri="{FF2B5EF4-FFF2-40B4-BE49-F238E27FC236}">
                <a16:creationId xmlns:a16="http://schemas.microsoft.com/office/drawing/2014/main" id="{33787EB3-DAC4-47C6-AC31-0921B3ECD7C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E7312FF-235E-4367-B971-2E26A6D41082}"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06179" name="Rectangle 6">
            <a:extLst>
              <a:ext uri="{FF2B5EF4-FFF2-40B4-BE49-F238E27FC236}">
                <a16:creationId xmlns:a16="http://schemas.microsoft.com/office/drawing/2014/main" id="{C5978A86-EDCF-4F61-9B28-2D5A7542B19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06180" name="Rectangle 7">
            <a:extLst>
              <a:ext uri="{FF2B5EF4-FFF2-40B4-BE49-F238E27FC236}">
                <a16:creationId xmlns:a16="http://schemas.microsoft.com/office/drawing/2014/main" id="{0D218BB8-9EEB-4A02-8D44-B3DF82B2B9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5DEBC81A-9695-4293-A8DB-EF370661D77A}" type="slidenum">
              <a:rPr lang="en-AU" altLang="en-US" sz="1300" smtClean="0">
                <a:latin typeface="Times New Roman" panose="02020603050405020304" pitchFamily="18" charset="0"/>
              </a:rPr>
              <a:pPr/>
              <a:t>132</a:t>
            </a:fld>
            <a:endParaRPr lang="en-AU" altLang="en-US" sz="1300">
              <a:latin typeface="Times New Roman" panose="02020603050405020304" pitchFamily="18" charset="0"/>
            </a:endParaRPr>
          </a:p>
        </p:txBody>
      </p:sp>
      <p:sp>
        <p:nvSpPr>
          <p:cNvPr id="306181" name="Rectangle 2">
            <a:extLst>
              <a:ext uri="{FF2B5EF4-FFF2-40B4-BE49-F238E27FC236}">
                <a16:creationId xmlns:a16="http://schemas.microsoft.com/office/drawing/2014/main" id="{2A7E69B0-A118-4573-A57F-008D4FD7DD45}"/>
              </a:ext>
            </a:extLst>
          </p:cNvPr>
          <p:cNvSpPr>
            <a:spLocks noGrp="1" noRot="1" noChangeAspect="1" noChangeArrowheads="1" noTextEdit="1"/>
          </p:cNvSpPr>
          <p:nvPr>
            <p:ph type="sldImg"/>
          </p:nvPr>
        </p:nvSpPr>
        <p:spPr>
          <a:ln/>
        </p:spPr>
      </p:sp>
      <p:sp>
        <p:nvSpPr>
          <p:cNvPr id="306182" name="Rectangle 3">
            <a:extLst>
              <a:ext uri="{FF2B5EF4-FFF2-40B4-BE49-F238E27FC236}">
                <a16:creationId xmlns:a16="http://schemas.microsoft.com/office/drawing/2014/main" id="{420DD307-0617-4AAF-9A7C-771B95A361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3">
            <a:extLst>
              <a:ext uri="{FF2B5EF4-FFF2-40B4-BE49-F238E27FC236}">
                <a16:creationId xmlns:a16="http://schemas.microsoft.com/office/drawing/2014/main" id="{377EA31B-3B26-426D-877D-5AF37AF455D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B93BB5B-B229-4137-8810-90C811B695BE}"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08227" name="Rectangle 6">
            <a:extLst>
              <a:ext uri="{FF2B5EF4-FFF2-40B4-BE49-F238E27FC236}">
                <a16:creationId xmlns:a16="http://schemas.microsoft.com/office/drawing/2014/main" id="{48A882AA-A4F6-4B96-8E2B-5194D532F56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08228" name="Rectangle 7">
            <a:extLst>
              <a:ext uri="{FF2B5EF4-FFF2-40B4-BE49-F238E27FC236}">
                <a16:creationId xmlns:a16="http://schemas.microsoft.com/office/drawing/2014/main" id="{24AB4CD2-BB63-4159-974A-A7513D8ED0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3B4BCF7-A590-49FF-8A22-2EB67775DD1C}" type="slidenum">
              <a:rPr lang="en-AU" altLang="en-US" sz="1300" smtClean="0">
                <a:latin typeface="Times New Roman" panose="02020603050405020304" pitchFamily="18" charset="0"/>
              </a:rPr>
              <a:pPr/>
              <a:t>133</a:t>
            </a:fld>
            <a:endParaRPr lang="en-AU" altLang="en-US" sz="1300">
              <a:latin typeface="Times New Roman" panose="02020603050405020304" pitchFamily="18" charset="0"/>
            </a:endParaRPr>
          </a:p>
        </p:txBody>
      </p:sp>
      <p:sp>
        <p:nvSpPr>
          <p:cNvPr id="308229" name="Rectangle 2">
            <a:extLst>
              <a:ext uri="{FF2B5EF4-FFF2-40B4-BE49-F238E27FC236}">
                <a16:creationId xmlns:a16="http://schemas.microsoft.com/office/drawing/2014/main" id="{8EF1ABC1-B3C5-4B2B-A110-3DF28BE1B3AA}"/>
              </a:ext>
            </a:extLst>
          </p:cNvPr>
          <p:cNvSpPr>
            <a:spLocks noGrp="1" noRot="1" noChangeAspect="1" noChangeArrowheads="1" noTextEdit="1"/>
          </p:cNvSpPr>
          <p:nvPr>
            <p:ph type="sldImg"/>
          </p:nvPr>
        </p:nvSpPr>
        <p:spPr>
          <a:ln/>
        </p:spPr>
      </p:sp>
      <p:sp>
        <p:nvSpPr>
          <p:cNvPr id="308230" name="Rectangle 3">
            <a:extLst>
              <a:ext uri="{FF2B5EF4-FFF2-40B4-BE49-F238E27FC236}">
                <a16:creationId xmlns:a16="http://schemas.microsoft.com/office/drawing/2014/main" id="{CCD279CB-68F2-4545-A6FD-C8FDA388C6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3">
            <a:extLst>
              <a:ext uri="{FF2B5EF4-FFF2-40B4-BE49-F238E27FC236}">
                <a16:creationId xmlns:a16="http://schemas.microsoft.com/office/drawing/2014/main" id="{43A4C197-57BC-460C-8095-46CD5922AA2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B650005-3B61-4CC1-BED3-D757AB7BB5AB}"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10275" name="Rectangle 6">
            <a:extLst>
              <a:ext uri="{FF2B5EF4-FFF2-40B4-BE49-F238E27FC236}">
                <a16:creationId xmlns:a16="http://schemas.microsoft.com/office/drawing/2014/main" id="{D3865E6B-DC46-4DAA-BC9A-1CC5FB74097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10276" name="Rectangle 7">
            <a:extLst>
              <a:ext uri="{FF2B5EF4-FFF2-40B4-BE49-F238E27FC236}">
                <a16:creationId xmlns:a16="http://schemas.microsoft.com/office/drawing/2014/main" id="{FD6C8B25-3179-48FD-A436-05597E61B7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C7B0BBC-2F1D-42B0-B292-20F0E184535A}" type="slidenum">
              <a:rPr lang="en-AU" altLang="en-US" sz="1300" smtClean="0">
                <a:latin typeface="Times New Roman" panose="02020603050405020304" pitchFamily="18" charset="0"/>
              </a:rPr>
              <a:pPr/>
              <a:t>134</a:t>
            </a:fld>
            <a:endParaRPr lang="en-AU" altLang="en-US" sz="1300">
              <a:latin typeface="Times New Roman" panose="02020603050405020304" pitchFamily="18" charset="0"/>
            </a:endParaRPr>
          </a:p>
        </p:txBody>
      </p:sp>
      <p:sp>
        <p:nvSpPr>
          <p:cNvPr id="310277" name="Rectangle 2">
            <a:extLst>
              <a:ext uri="{FF2B5EF4-FFF2-40B4-BE49-F238E27FC236}">
                <a16:creationId xmlns:a16="http://schemas.microsoft.com/office/drawing/2014/main" id="{306916D3-8EB8-4560-B1D2-6481C4BA758D}"/>
              </a:ext>
            </a:extLst>
          </p:cNvPr>
          <p:cNvSpPr>
            <a:spLocks noGrp="1" noRot="1" noChangeAspect="1" noChangeArrowheads="1" noTextEdit="1"/>
          </p:cNvSpPr>
          <p:nvPr>
            <p:ph type="sldImg"/>
          </p:nvPr>
        </p:nvSpPr>
        <p:spPr>
          <a:ln/>
        </p:spPr>
      </p:sp>
      <p:sp>
        <p:nvSpPr>
          <p:cNvPr id="310278" name="Rectangle 3">
            <a:extLst>
              <a:ext uri="{FF2B5EF4-FFF2-40B4-BE49-F238E27FC236}">
                <a16:creationId xmlns:a16="http://schemas.microsoft.com/office/drawing/2014/main" id="{1F059E71-4CD5-4D68-9533-5D08505E09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3">
            <a:extLst>
              <a:ext uri="{FF2B5EF4-FFF2-40B4-BE49-F238E27FC236}">
                <a16:creationId xmlns:a16="http://schemas.microsoft.com/office/drawing/2014/main" id="{D5935B8F-4373-4FDC-B7B9-FF222E592D7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174AFCA-3959-483A-AD06-2E77663AD6B1}"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12323" name="Rectangle 6">
            <a:extLst>
              <a:ext uri="{FF2B5EF4-FFF2-40B4-BE49-F238E27FC236}">
                <a16:creationId xmlns:a16="http://schemas.microsoft.com/office/drawing/2014/main" id="{C572033E-D9AD-44B3-A6BB-ADA7012CE47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12324" name="Rectangle 7">
            <a:extLst>
              <a:ext uri="{FF2B5EF4-FFF2-40B4-BE49-F238E27FC236}">
                <a16:creationId xmlns:a16="http://schemas.microsoft.com/office/drawing/2014/main" id="{ADE2257A-6B75-46FC-BC98-F001B11D8E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6A8FEFE-8F2C-4C63-AFEE-4A30A08CA503}" type="slidenum">
              <a:rPr lang="en-AU" altLang="en-US" sz="1300" smtClean="0">
                <a:latin typeface="Times New Roman" panose="02020603050405020304" pitchFamily="18" charset="0"/>
              </a:rPr>
              <a:pPr/>
              <a:t>135</a:t>
            </a:fld>
            <a:endParaRPr lang="en-AU" altLang="en-US" sz="1300">
              <a:latin typeface="Times New Roman" panose="02020603050405020304" pitchFamily="18" charset="0"/>
            </a:endParaRPr>
          </a:p>
        </p:txBody>
      </p:sp>
      <p:sp>
        <p:nvSpPr>
          <p:cNvPr id="312325" name="Rectangle 2">
            <a:extLst>
              <a:ext uri="{FF2B5EF4-FFF2-40B4-BE49-F238E27FC236}">
                <a16:creationId xmlns:a16="http://schemas.microsoft.com/office/drawing/2014/main" id="{2C289C66-2966-4487-B0B3-C33ECE18E798}"/>
              </a:ext>
            </a:extLst>
          </p:cNvPr>
          <p:cNvSpPr>
            <a:spLocks noGrp="1" noRot="1" noChangeAspect="1" noChangeArrowheads="1" noTextEdit="1"/>
          </p:cNvSpPr>
          <p:nvPr>
            <p:ph type="sldImg"/>
          </p:nvPr>
        </p:nvSpPr>
        <p:spPr>
          <a:ln/>
        </p:spPr>
      </p:sp>
      <p:sp>
        <p:nvSpPr>
          <p:cNvPr id="312326" name="Rectangle 3">
            <a:extLst>
              <a:ext uri="{FF2B5EF4-FFF2-40B4-BE49-F238E27FC236}">
                <a16:creationId xmlns:a16="http://schemas.microsoft.com/office/drawing/2014/main" id="{9BD05254-AD07-4CA8-9686-8AADC3C629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Just one pair (last row in the table) of instructions has both issue slots used. </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3">
            <a:extLst>
              <a:ext uri="{FF2B5EF4-FFF2-40B4-BE49-F238E27FC236}">
                <a16:creationId xmlns:a16="http://schemas.microsoft.com/office/drawing/2014/main" id="{0A6063A9-A1A4-4048-B500-185803EE8B5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18C3F9A-91D4-48FB-954E-BFF5F6042485}"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14371" name="Rectangle 6">
            <a:extLst>
              <a:ext uri="{FF2B5EF4-FFF2-40B4-BE49-F238E27FC236}">
                <a16:creationId xmlns:a16="http://schemas.microsoft.com/office/drawing/2014/main" id="{B8F79DF7-D86D-4778-A3C7-73A6EAA38D9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14372" name="Rectangle 7">
            <a:extLst>
              <a:ext uri="{FF2B5EF4-FFF2-40B4-BE49-F238E27FC236}">
                <a16:creationId xmlns:a16="http://schemas.microsoft.com/office/drawing/2014/main" id="{0AD622E0-8FEE-4F1D-879B-F83D0C8EF4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51E2C9C-4EA2-4D7D-9030-97831F283EF8}" type="slidenum">
              <a:rPr lang="en-AU" altLang="en-US" sz="1300" smtClean="0">
                <a:latin typeface="Times New Roman" panose="02020603050405020304" pitchFamily="18" charset="0"/>
              </a:rPr>
              <a:pPr/>
              <a:t>136</a:t>
            </a:fld>
            <a:endParaRPr lang="en-AU" altLang="en-US" sz="1300">
              <a:latin typeface="Times New Roman" panose="02020603050405020304" pitchFamily="18" charset="0"/>
            </a:endParaRPr>
          </a:p>
        </p:txBody>
      </p:sp>
      <p:sp>
        <p:nvSpPr>
          <p:cNvPr id="314373" name="Rectangle 2">
            <a:extLst>
              <a:ext uri="{FF2B5EF4-FFF2-40B4-BE49-F238E27FC236}">
                <a16:creationId xmlns:a16="http://schemas.microsoft.com/office/drawing/2014/main" id="{A44A4451-444A-4612-8ED8-BB260B8BF032}"/>
              </a:ext>
            </a:extLst>
          </p:cNvPr>
          <p:cNvSpPr>
            <a:spLocks noGrp="1" noRot="1" noChangeAspect="1" noChangeArrowheads="1" noTextEdit="1"/>
          </p:cNvSpPr>
          <p:nvPr>
            <p:ph type="sldImg"/>
          </p:nvPr>
        </p:nvSpPr>
        <p:spPr>
          <a:ln/>
        </p:spPr>
      </p:sp>
      <p:sp>
        <p:nvSpPr>
          <p:cNvPr id="314374" name="Rectangle 3">
            <a:extLst>
              <a:ext uri="{FF2B5EF4-FFF2-40B4-BE49-F238E27FC236}">
                <a16:creationId xmlns:a16="http://schemas.microsoft.com/office/drawing/2014/main" id="{BB8E9DE7-2DE5-4F05-9D83-F795FD5EE0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 Note: Register renaming refers to a technique used to avoid unnecessary serialization of program operations due to the reuse of same registers. We remove the problem by changing the names of some of the registers.</a:t>
            </a:r>
          </a:p>
          <a:p>
            <a:endParaRPr lang="en-US"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3">
            <a:extLst>
              <a:ext uri="{FF2B5EF4-FFF2-40B4-BE49-F238E27FC236}">
                <a16:creationId xmlns:a16="http://schemas.microsoft.com/office/drawing/2014/main" id="{D2DEAB62-C132-4FAC-9020-A095BD25352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5D06B18-C985-45E5-B954-7666D8B0E3D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16419" name="Rectangle 6">
            <a:extLst>
              <a:ext uri="{FF2B5EF4-FFF2-40B4-BE49-F238E27FC236}">
                <a16:creationId xmlns:a16="http://schemas.microsoft.com/office/drawing/2014/main" id="{01336940-FCE4-4404-BB37-74E7E78B8EB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16420" name="Rectangle 7">
            <a:extLst>
              <a:ext uri="{FF2B5EF4-FFF2-40B4-BE49-F238E27FC236}">
                <a16:creationId xmlns:a16="http://schemas.microsoft.com/office/drawing/2014/main" id="{CCD4946E-0E0A-44DD-8585-10AAE2272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577258D-3A3D-404A-AD36-41FD29D7A8D4}" type="slidenum">
              <a:rPr lang="en-AU" altLang="en-US" sz="1300" smtClean="0">
                <a:latin typeface="Times New Roman" panose="02020603050405020304" pitchFamily="18" charset="0"/>
              </a:rPr>
              <a:pPr/>
              <a:t>137</a:t>
            </a:fld>
            <a:endParaRPr lang="en-AU" altLang="en-US" sz="1300">
              <a:latin typeface="Times New Roman" panose="02020603050405020304" pitchFamily="18" charset="0"/>
            </a:endParaRPr>
          </a:p>
        </p:txBody>
      </p:sp>
      <p:sp>
        <p:nvSpPr>
          <p:cNvPr id="316421" name="Rectangle 2">
            <a:extLst>
              <a:ext uri="{FF2B5EF4-FFF2-40B4-BE49-F238E27FC236}">
                <a16:creationId xmlns:a16="http://schemas.microsoft.com/office/drawing/2014/main" id="{32F015C2-4605-4CDE-85D8-5483E5B76ADF}"/>
              </a:ext>
            </a:extLst>
          </p:cNvPr>
          <p:cNvSpPr>
            <a:spLocks noGrp="1" noRot="1" noChangeAspect="1" noChangeArrowheads="1" noTextEdit="1"/>
          </p:cNvSpPr>
          <p:nvPr>
            <p:ph type="sldImg"/>
          </p:nvPr>
        </p:nvSpPr>
        <p:spPr>
          <a:ln/>
        </p:spPr>
      </p:sp>
      <p:sp>
        <p:nvSpPr>
          <p:cNvPr id="316422" name="Rectangle 3">
            <a:extLst>
              <a:ext uri="{FF2B5EF4-FFF2-40B4-BE49-F238E27FC236}">
                <a16:creationId xmlns:a16="http://schemas.microsoft.com/office/drawing/2014/main" id="{A7E2D83C-F512-48FB-98B2-1BEB9DF37E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(Important)</a:t>
            </a:r>
            <a:r>
              <a:rPr lang="en-US" altLang="en-US"/>
              <a:t> Example: Let us see a simple example below:</a:t>
            </a:r>
          </a:p>
          <a:p>
            <a:r>
              <a:rPr lang="en-US" altLang="en-US"/>
              <a:t>=========================</a:t>
            </a:r>
          </a:p>
          <a:p>
            <a:r>
              <a:rPr lang="en-US" altLang="en-US"/>
              <a:t>Problem: Assume we are trying to add ‘3’ to all the array element (of integer).</a:t>
            </a:r>
          </a:p>
          <a:p>
            <a:r>
              <a:rPr lang="en-US" altLang="en-US"/>
              <a:t>Loop: a[i] = a[i] +3;</a:t>
            </a:r>
          </a:p>
          <a:p>
            <a:r>
              <a:rPr lang="en-US" altLang="en-US"/>
              <a:t>             i=i+1; </a:t>
            </a:r>
          </a:p>
          <a:p>
            <a:r>
              <a:rPr lang="en-US" altLang="en-US"/>
              <a:t>Jump Loop;</a:t>
            </a:r>
          </a:p>
          <a:p>
            <a:endParaRPr lang="en-US" altLang="en-US"/>
          </a:p>
          <a:p>
            <a:r>
              <a:rPr lang="en-US" altLang="en-US"/>
              <a:t>--------------------------</a:t>
            </a:r>
          </a:p>
          <a:p>
            <a:r>
              <a:rPr lang="en-US" altLang="en-US"/>
              <a:t>MIPS code without loop unrolling:</a:t>
            </a:r>
          </a:p>
          <a:p>
            <a:r>
              <a:rPr lang="en-US" altLang="en-US"/>
              <a:t>Loop: </a:t>
            </a:r>
          </a:p>
          <a:p>
            <a:r>
              <a:rPr lang="en-US" altLang="en-US"/>
              <a:t>	lw $t0, 0($t2)</a:t>
            </a:r>
          </a:p>
          <a:p>
            <a:r>
              <a:rPr lang="en-US" altLang="en-US"/>
              <a:t>	addi $t0, $t0, 3 # stall is required before this!</a:t>
            </a:r>
          </a:p>
          <a:p>
            <a:r>
              <a:rPr lang="en-US" altLang="en-US"/>
              <a:t> 	sw $t0, 0($t2)</a:t>
            </a:r>
          </a:p>
          <a:p>
            <a:r>
              <a:rPr lang="en-US" altLang="en-US"/>
              <a:t>	addi $s3, $s3, 1 # i= i +1</a:t>
            </a:r>
          </a:p>
          <a:p>
            <a:r>
              <a:rPr lang="en-US" altLang="en-US"/>
              <a:t>	sll $t2, $s3, 2 # $t2= i * 4</a:t>
            </a:r>
          </a:p>
          <a:p>
            <a:r>
              <a:rPr lang="en-US" altLang="en-US"/>
              <a:t>j Loop</a:t>
            </a:r>
          </a:p>
          <a:p>
            <a:endParaRPr lang="en-US" altLang="en-US"/>
          </a:p>
          <a:p>
            <a:r>
              <a:rPr lang="en-US" altLang="en-US"/>
              <a:t>--------------------------</a:t>
            </a:r>
          </a:p>
          <a:p>
            <a:r>
              <a:rPr lang="en-US" altLang="en-US"/>
              <a:t>Now MIPS code with loop unrolling (unrolling 3 steps):</a:t>
            </a:r>
          </a:p>
          <a:p>
            <a:endParaRPr lang="en-US" altLang="en-US"/>
          </a:p>
          <a:p>
            <a:r>
              <a:rPr lang="en-US" altLang="en-US"/>
              <a:t>Loop:</a:t>
            </a:r>
          </a:p>
          <a:p>
            <a:r>
              <a:rPr lang="en-US" altLang="en-US"/>
              <a:t>	lw $t0, 0($t2)</a:t>
            </a:r>
          </a:p>
          <a:p>
            <a:r>
              <a:rPr lang="en-US" altLang="en-US"/>
              <a:t>	lw $t1, 4($t2)</a:t>
            </a:r>
          </a:p>
          <a:p>
            <a:r>
              <a:rPr lang="en-US" altLang="en-US"/>
              <a:t>	lw $t3, 8($t2)</a:t>
            </a:r>
          </a:p>
          <a:p>
            <a:r>
              <a:rPr lang="en-US" altLang="en-US"/>
              <a:t>	</a:t>
            </a:r>
          </a:p>
          <a:p>
            <a:r>
              <a:rPr lang="en-US" altLang="en-US"/>
              <a:t>	addi $t0, $t0, 3 # Now, not affected by the required stall from lw instruction, as an additional benefit!</a:t>
            </a:r>
          </a:p>
          <a:p>
            <a:r>
              <a:rPr lang="en-US" altLang="en-US"/>
              <a:t>	addi $t1, $t1, 3</a:t>
            </a:r>
          </a:p>
          <a:p>
            <a:r>
              <a:rPr lang="en-US" altLang="en-US"/>
              <a:t>	addi $t3, $t3, 3  </a:t>
            </a:r>
          </a:p>
          <a:p>
            <a:r>
              <a:rPr lang="en-US" altLang="en-US"/>
              <a:t>	</a:t>
            </a:r>
          </a:p>
          <a:p>
            <a:r>
              <a:rPr lang="en-US" altLang="en-US"/>
              <a:t>	sw $t0, 0($t2)</a:t>
            </a:r>
          </a:p>
          <a:p>
            <a:r>
              <a:rPr lang="en-US" altLang="en-US"/>
              <a:t>	sw $t1, 4($t2)</a:t>
            </a:r>
          </a:p>
          <a:p>
            <a:r>
              <a:rPr lang="en-US" altLang="en-US"/>
              <a:t>	sw $t3, 8($t2)</a:t>
            </a:r>
          </a:p>
          <a:p>
            <a:endParaRPr lang="en-US" altLang="en-US"/>
          </a:p>
          <a:p>
            <a:r>
              <a:rPr lang="en-US" altLang="en-US"/>
              <a:t>	addi $s3, $s3, 3 # i= i +3</a:t>
            </a:r>
          </a:p>
          <a:p>
            <a:r>
              <a:rPr lang="en-US" altLang="en-US"/>
              <a:t>	sll $t2, $s3, 2 # $t2= i * 4</a:t>
            </a:r>
          </a:p>
          <a:p>
            <a:r>
              <a:rPr lang="en-US" altLang="en-US"/>
              <a:t>j Loop</a:t>
            </a:r>
          </a:p>
          <a:p>
            <a:r>
              <a:rPr lang="en-US" altLang="en-US"/>
              <a:t>----------------------------------------------</a:t>
            </a:r>
          </a:p>
          <a:p>
            <a:endParaRPr lang="en-US" altLang="en-US"/>
          </a:p>
          <a:p>
            <a:endParaRPr lang="en-US" altLang="en-US"/>
          </a:p>
          <a:p>
            <a:r>
              <a:rPr lang="en-US" altLang="en-US" b="1"/>
              <a:t>Q</a:t>
            </a:r>
            <a:r>
              <a:rPr lang="en-US" altLang="en-US"/>
              <a:t>: Why not unroll to large steps? </a:t>
            </a:r>
          </a:p>
          <a:p>
            <a:r>
              <a:rPr lang="en-US" altLang="en-US"/>
              <a:t>Ans: Cache misses will be relatively higher with the larger size of the loop-block  =&gt; this penalty can reduce the effectiveness ultimately. </a:t>
            </a:r>
          </a:p>
          <a:p>
            <a:endParaRPr lang="en-US" altLang="en-US"/>
          </a:p>
          <a:p>
            <a:r>
              <a:rPr lang="en-US" altLang="en-US"/>
              <a:t>	</a:t>
            </a:r>
          </a:p>
          <a:p>
            <a:r>
              <a:rPr lang="en-US" altLang="en-US"/>
              <a:t>	</a:t>
            </a:r>
          </a:p>
          <a:p>
            <a:endParaRPr lang="en-US" altLang="en-US"/>
          </a:p>
          <a:p>
            <a:endParaRPr lang="en-US" altLang="en-US"/>
          </a:p>
          <a:p>
            <a:endParaRPr lang="en-US" altLang="en-US"/>
          </a:p>
          <a:p>
            <a:endParaRPr lang="en-US" altLang="en-US"/>
          </a:p>
          <a:p>
            <a:endParaRPr lang="en-US" altLang="en-US"/>
          </a:p>
          <a:p>
            <a:endParaRPr lang="en-US" altLang="en-US"/>
          </a:p>
          <a:p>
            <a:r>
              <a:rPr lang="en-US" altLang="en-US"/>
              <a:t>        </a:t>
            </a:r>
          </a:p>
          <a:p>
            <a:r>
              <a:rPr lang="en-US" altLang="en-US"/>
              <a:t>       </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3">
            <a:extLst>
              <a:ext uri="{FF2B5EF4-FFF2-40B4-BE49-F238E27FC236}">
                <a16:creationId xmlns:a16="http://schemas.microsoft.com/office/drawing/2014/main" id="{EF120719-1952-46DA-A002-5EA7D2AE4BA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141A15A-CD0F-4CBB-8416-48A455A0F38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18467" name="Rectangle 6">
            <a:extLst>
              <a:ext uri="{FF2B5EF4-FFF2-40B4-BE49-F238E27FC236}">
                <a16:creationId xmlns:a16="http://schemas.microsoft.com/office/drawing/2014/main" id="{D4A26E97-4468-4440-AB01-8400F9AB3D8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18468" name="Rectangle 7">
            <a:extLst>
              <a:ext uri="{FF2B5EF4-FFF2-40B4-BE49-F238E27FC236}">
                <a16:creationId xmlns:a16="http://schemas.microsoft.com/office/drawing/2014/main" id="{5DE1CCC5-4F43-4C91-82B7-EB50DF7B5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CBBF449-8773-4718-B2C3-3D6C69183151}" type="slidenum">
              <a:rPr lang="en-AU" altLang="en-US" sz="1300" smtClean="0">
                <a:latin typeface="Times New Roman" panose="02020603050405020304" pitchFamily="18" charset="0"/>
              </a:rPr>
              <a:pPr/>
              <a:t>138</a:t>
            </a:fld>
            <a:endParaRPr lang="en-AU" altLang="en-US" sz="1300">
              <a:latin typeface="Times New Roman" panose="02020603050405020304" pitchFamily="18" charset="0"/>
            </a:endParaRPr>
          </a:p>
        </p:txBody>
      </p:sp>
      <p:sp>
        <p:nvSpPr>
          <p:cNvPr id="318469" name="Rectangle 2">
            <a:extLst>
              <a:ext uri="{FF2B5EF4-FFF2-40B4-BE49-F238E27FC236}">
                <a16:creationId xmlns:a16="http://schemas.microsoft.com/office/drawing/2014/main" id="{80ACA5C0-4DA0-4EF7-87E3-7E708F59F2FB}"/>
              </a:ext>
            </a:extLst>
          </p:cNvPr>
          <p:cNvSpPr>
            <a:spLocks noGrp="1" noRot="1" noChangeAspect="1" noChangeArrowheads="1" noTextEdit="1"/>
          </p:cNvSpPr>
          <p:nvPr>
            <p:ph type="sldImg"/>
          </p:nvPr>
        </p:nvSpPr>
        <p:spPr>
          <a:ln/>
        </p:spPr>
      </p:sp>
      <p:sp>
        <p:nvSpPr>
          <p:cNvPr id="318470" name="Rectangle 3">
            <a:extLst>
              <a:ext uri="{FF2B5EF4-FFF2-40B4-BE49-F238E27FC236}">
                <a16:creationId xmlns:a16="http://schemas.microsoft.com/office/drawing/2014/main" id="{22CCC51A-97BA-482B-AF3A-D9F4C1BCA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Dynamic multiple-issue processors are known as superscalar processors, or simply superscalars. </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3">
            <a:extLst>
              <a:ext uri="{FF2B5EF4-FFF2-40B4-BE49-F238E27FC236}">
                <a16:creationId xmlns:a16="http://schemas.microsoft.com/office/drawing/2014/main" id="{1D4F5D17-ABFC-4082-B9CE-519DEFCEF10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6B83079-2870-4310-9EA4-7869BB1964E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20515" name="Rectangle 6">
            <a:extLst>
              <a:ext uri="{FF2B5EF4-FFF2-40B4-BE49-F238E27FC236}">
                <a16:creationId xmlns:a16="http://schemas.microsoft.com/office/drawing/2014/main" id="{6FDEE582-B2AD-4B05-802A-5B914AF1E5B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20516" name="Rectangle 7">
            <a:extLst>
              <a:ext uri="{FF2B5EF4-FFF2-40B4-BE49-F238E27FC236}">
                <a16:creationId xmlns:a16="http://schemas.microsoft.com/office/drawing/2014/main" id="{3ACE6F22-449B-4213-AB53-1C899A5FC8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3928AD8-D946-42E3-A12F-A0BA30EE517D}" type="slidenum">
              <a:rPr lang="en-AU" altLang="en-US" sz="1300" smtClean="0">
                <a:latin typeface="Times New Roman" panose="02020603050405020304" pitchFamily="18" charset="0"/>
              </a:rPr>
              <a:pPr/>
              <a:t>139</a:t>
            </a:fld>
            <a:endParaRPr lang="en-AU" altLang="en-US" sz="1300">
              <a:latin typeface="Times New Roman" panose="02020603050405020304" pitchFamily="18" charset="0"/>
            </a:endParaRPr>
          </a:p>
        </p:txBody>
      </p:sp>
      <p:sp>
        <p:nvSpPr>
          <p:cNvPr id="320517" name="Rectangle 2">
            <a:extLst>
              <a:ext uri="{FF2B5EF4-FFF2-40B4-BE49-F238E27FC236}">
                <a16:creationId xmlns:a16="http://schemas.microsoft.com/office/drawing/2014/main" id="{B9860B58-6127-4267-AA56-0124B68F048A}"/>
              </a:ext>
            </a:extLst>
          </p:cNvPr>
          <p:cNvSpPr>
            <a:spLocks noGrp="1" noRot="1" noChangeAspect="1" noChangeArrowheads="1" noTextEdit="1"/>
          </p:cNvSpPr>
          <p:nvPr>
            <p:ph type="sldImg"/>
          </p:nvPr>
        </p:nvSpPr>
        <p:spPr>
          <a:ln/>
        </p:spPr>
      </p:sp>
      <p:sp>
        <p:nvSpPr>
          <p:cNvPr id="320518" name="Rectangle 3">
            <a:extLst>
              <a:ext uri="{FF2B5EF4-FFF2-40B4-BE49-F238E27FC236}">
                <a16:creationId xmlns:a16="http://schemas.microsoft.com/office/drawing/2014/main" id="{1532A747-57B3-4CDE-951A-24C0F4CC5B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F32A2FBF-027A-444A-9BF8-1D123995481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7DA01EA-8B43-4E21-A9E2-5C57B250B2CB}"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3795" name="Rectangle 6">
            <a:extLst>
              <a:ext uri="{FF2B5EF4-FFF2-40B4-BE49-F238E27FC236}">
                <a16:creationId xmlns:a16="http://schemas.microsoft.com/office/drawing/2014/main" id="{5DEED27C-0A97-4142-8DD8-C70CFC7CC12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3796" name="Rectangle 7">
            <a:extLst>
              <a:ext uri="{FF2B5EF4-FFF2-40B4-BE49-F238E27FC236}">
                <a16:creationId xmlns:a16="http://schemas.microsoft.com/office/drawing/2014/main" id="{508591B8-8A6B-4BBB-AF62-2C11F1F83F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C1E90F5-E1FD-4CD5-A121-56249AB1A818}" type="slidenum">
              <a:rPr lang="en-AU" altLang="en-US" sz="1300" smtClean="0">
                <a:latin typeface="Times New Roman" panose="02020603050405020304" pitchFamily="18" charset="0"/>
              </a:rPr>
              <a:pPr/>
              <a:t>14</a:t>
            </a:fld>
            <a:endParaRPr lang="en-AU" altLang="en-US" sz="1300">
              <a:latin typeface="Times New Roman" panose="02020603050405020304" pitchFamily="18" charset="0"/>
            </a:endParaRPr>
          </a:p>
        </p:txBody>
      </p:sp>
      <p:sp>
        <p:nvSpPr>
          <p:cNvPr id="33797" name="Rectangle 2">
            <a:extLst>
              <a:ext uri="{FF2B5EF4-FFF2-40B4-BE49-F238E27FC236}">
                <a16:creationId xmlns:a16="http://schemas.microsoft.com/office/drawing/2014/main" id="{BFCCA4B4-26EB-40F0-8142-A7F2A8E4DA7E}"/>
              </a:ext>
            </a:extLst>
          </p:cNvPr>
          <p:cNvSpPr>
            <a:spLocks noGrp="1" noRot="1" noChangeAspect="1" noChangeArrowheads="1" noTextEdit="1"/>
          </p:cNvSpPr>
          <p:nvPr>
            <p:ph type="sldImg"/>
          </p:nvPr>
        </p:nvSpPr>
        <p:spPr>
          <a:ln/>
        </p:spPr>
      </p:sp>
      <p:sp>
        <p:nvSpPr>
          <p:cNvPr id="33798" name="Rectangle 3">
            <a:extLst>
              <a:ext uri="{FF2B5EF4-FFF2-40B4-BE49-F238E27FC236}">
                <a16:creationId xmlns:a16="http://schemas.microsoft.com/office/drawing/2014/main" id="{9D2754FB-6EDC-41D5-9506-828C0BE6DA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3">
            <a:extLst>
              <a:ext uri="{FF2B5EF4-FFF2-40B4-BE49-F238E27FC236}">
                <a16:creationId xmlns:a16="http://schemas.microsoft.com/office/drawing/2014/main" id="{8C635516-0B5A-47B5-B353-378D6350BE5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84E0CEF-B109-489C-A3EE-77506517600F}"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22563" name="Rectangle 6">
            <a:extLst>
              <a:ext uri="{FF2B5EF4-FFF2-40B4-BE49-F238E27FC236}">
                <a16:creationId xmlns:a16="http://schemas.microsoft.com/office/drawing/2014/main" id="{DA82EC79-6D3A-46BF-859C-A696A6A06B3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22564" name="Rectangle 7">
            <a:extLst>
              <a:ext uri="{FF2B5EF4-FFF2-40B4-BE49-F238E27FC236}">
                <a16:creationId xmlns:a16="http://schemas.microsoft.com/office/drawing/2014/main" id="{7522757A-1DB1-4435-A320-3747F1E7C6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BC1E423-45B4-4C42-9AC5-2A7A75C5E35E}" type="slidenum">
              <a:rPr lang="en-AU" altLang="en-US" sz="1300" smtClean="0">
                <a:latin typeface="Times New Roman" panose="02020603050405020304" pitchFamily="18" charset="0"/>
              </a:rPr>
              <a:pPr/>
              <a:t>140</a:t>
            </a:fld>
            <a:endParaRPr lang="en-AU" altLang="en-US" sz="1300">
              <a:latin typeface="Times New Roman" panose="02020603050405020304" pitchFamily="18" charset="0"/>
            </a:endParaRPr>
          </a:p>
        </p:txBody>
      </p:sp>
      <p:sp>
        <p:nvSpPr>
          <p:cNvPr id="322565" name="Rectangle 2">
            <a:extLst>
              <a:ext uri="{FF2B5EF4-FFF2-40B4-BE49-F238E27FC236}">
                <a16:creationId xmlns:a16="http://schemas.microsoft.com/office/drawing/2014/main" id="{0A77F2E2-AF42-41A4-A899-D6B52AC0BA3E}"/>
              </a:ext>
            </a:extLst>
          </p:cNvPr>
          <p:cNvSpPr>
            <a:spLocks noGrp="1" noRot="1" noChangeAspect="1" noChangeArrowheads="1" noTextEdit="1"/>
          </p:cNvSpPr>
          <p:nvPr>
            <p:ph type="sldImg"/>
          </p:nvPr>
        </p:nvSpPr>
        <p:spPr>
          <a:ln/>
        </p:spPr>
      </p:sp>
      <p:sp>
        <p:nvSpPr>
          <p:cNvPr id="322566" name="Rectangle 3">
            <a:extLst>
              <a:ext uri="{FF2B5EF4-FFF2-40B4-BE49-F238E27FC236}">
                <a16:creationId xmlns:a16="http://schemas.microsoft.com/office/drawing/2014/main" id="{6F632CBD-FAB5-468E-A2F3-3C49E58874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Each functional unit has buffers, called reservation stations. </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3">
            <a:extLst>
              <a:ext uri="{FF2B5EF4-FFF2-40B4-BE49-F238E27FC236}">
                <a16:creationId xmlns:a16="http://schemas.microsoft.com/office/drawing/2014/main" id="{9B1F8EF5-742D-4F5B-A972-5F1DC6CFB04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2578989-F408-49BA-97D0-01888B3C1032}"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24611" name="Rectangle 6">
            <a:extLst>
              <a:ext uri="{FF2B5EF4-FFF2-40B4-BE49-F238E27FC236}">
                <a16:creationId xmlns:a16="http://schemas.microsoft.com/office/drawing/2014/main" id="{9E3C69C8-973E-46DA-9E1A-27209079CB3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24612" name="Rectangle 7">
            <a:extLst>
              <a:ext uri="{FF2B5EF4-FFF2-40B4-BE49-F238E27FC236}">
                <a16:creationId xmlns:a16="http://schemas.microsoft.com/office/drawing/2014/main" id="{6AB68027-5FF8-4568-AFAF-1BC86CE62B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0C864EB2-AE43-4A1C-9FA8-16D71E84E2B8}" type="slidenum">
              <a:rPr lang="en-AU" altLang="en-US" sz="1300" smtClean="0">
                <a:latin typeface="Times New Roman" panose="02020603050405020304" pitchFamily="18" charset="0"/>
              </a:rPr>
              <a:pPr/>
              <a:t>141</a:t>
            </a:fld>
            <a:endParaRPr lang="en-AU" altLang="en-US" sz="1300">
              <a:latin typeface="Times New Roman" panose="02020603050405020304" pitchFamily="18" charset="0"/>
            </a:endParaRPr>
          </a:p>
        </p:txBody>
      </p:sp>
      <p:sp>
        <p:nvSpPr>
          <p:cNvPr id="324613" name="Rectangle 2">
            <a:extLst>
              <a:ext uri="{FF2B5EF4-FFF2-40B4-BE49-F238E27FC236}">
                <a16:creationId xmlns:a16="http://schemas.microsoft.com/office/drawing/2014/main" id="{1AAFA68C-3289-4DD1-B36D-B00FB39A3501}"/>
              </a:ext>
            </a:extLst>
          </p:cNvPr>
          <p:cNvSpPr>
            <a:spLocks noGrp="1" noRot="1" noChangeAspect="1" noChangeArrowheads="1" noTextEdit="1"/>
          </p:cNvSpPr>
          <p:nvPr>
            <p:ph type="sldImg"/>
          </p:nvPr>
        </p:nvSpPr>
        <p:spPr>
          <a:ln/>
        </p:spPr>
      </p:sp>
      <p:sp>
        <p:nvSpPr>
          <p:cNvPr id="324614" name="Rectangle 3">
            <a:extLst>
              <a:ext uri="{FF2B5EF4-FFF2-40B4-BE49-F238E27FC236}">
                <a16:creationId xmlns:a16="http://schemas.microsoft.com/office/drawing/2014/main" id="{74F021FB-7D85-44B0-BF17-745DB1109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 Register renaming refers to a technique used to avoid unnecessary serialization of program operations due to the reuse of same registers. We remove the problem by changing the names of some of the registers.</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3">
            <a:extLst>
              <a:ext uri="{FF2B5EF4-FFF2-40B4-BE49-F238E27FC236}">
                <a16:creationId xmlns:a16="http://schemas.microsoft.com/office/drawing/2014/main" id="{9A094503-589F-4C0C-9731-8A45179B910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715C672-672F-48EA-8AF9-DAE13FF954E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26659" name="Rectangle 6">
            <a:extLst>
              <a:ext uri="{FF2B5EF4-FFF2-40B4-BE49-F238E27FC236}">
                <a16:creationId xmlns:a16="http://schemas.microsoft.com/office/drawing/2014/main" id="{9265AD34-ECF2-4497-8624-4BA264916D6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26660" name="Rectangle 7">
            <a:extLst>
              <a:ext uri="{FF2B5EF4-FFF2-40B4-BE49-F238E27FC236}">
                <a16:creationId xmlns:a16="http://schemas.microsoft.com/office/drawing/2014/main" id="{63189208-5CC4-4F56-96DA-577E273BD4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32055D1-CF22-43C1-89B2-EFFA11CFF6A3}" type="slidenum">
              <a:rPr lang="en-AU" altLang="en-US" sz="1300" smtClean="0">
                <a:latin typeface="Times New Roman" panose="02020603050405020304" pitchFamily="18" charset="0"/>
              </a:rPr>
              <a:pPr/>
              <a:t>142</a:t>
            </a:fld>
            <a:endParaRPr lang="en-AU" altLang="en-US" sz="1300">
              <a:latin typeface="Times New Roman" panose="02020603050405020304" pitchFamily="18" charset="0"/>
            </a:endParaRPr>
          </a:p>
        </p:txBody>
      </p:sp>
      <p:sp>
        <p:nvSpPr>
          <p:cNvPr id="326661" name="Rectangle 2">
            <a:extLst>
              <a:ext uri="{FF2B5EF4-FFF2-40B4-BE49-F238E27FC236}">
                <a16:creationId xmlns:a16="http://schemas.microsoft.com/office/drawing/2014/main" id="{4E32A223-5F5E-4DF5-8301-69D7A806A118}"/>
              </a:ext>
            </a:extLst>
          </p:cNvPr>
          <p:cNvSpPr>
            <a:spLocks noGrp="1" noRot="1" noChangeAspect="1" noChangeArrowheads="1" noTextEdit="1"/>
          </p:cNvSpPr>
          <p:nvPr>
            <p:ph type="sldImg"/>
          </p:nvPr>
        </p:nvSpPr>
        <p:spPr>
          <a:ln/>
        </p:spPr>
      </p:sp>
      <p:sp>
        <p:nvSpPr>
          <p:cNvPr id="326662" name="Rectangle 3">
            <a:extLst>
              <a:ext uri="{FF2B5EF4-FFF2-40B4-BE49-F238E27FC236}">
                <a16:creationId xmlns:a16="http://schemas.microsoft.com/office/drawing/2014/main" id="{BDE28598-60D7-4D0C-A0A6-D2DA2B024A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3">
            <a:extLst>
              <a:ext uri="{FF2B5EF4-FFF2-40B4-BE49-F238E27FC236}">
                <a16:creationId xmlns:a16="http://schemas.microsoft.com/office/drawing/2014/main" id="{6F142522-74E0-4275-8470-7C0D45E45B9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79E401A-27A8-41E1-9A07-EB49B454999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28707" name="Rectangle 6">
            <a:extLst>
              <a:ext uri="{FF2B5EF4-FFF2-40B4-BE49-F238E27FC236}">
                <a16:creationId xmlns:a16="http://schemas.microsoft.com/office/drawing/2014/main" id="{8E0892F6-E34E-487D-AE60-C489F1D95DC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28708" name="Rectangle 7">
            <a:extLst>
              <a:ext uri="{FF2B5EF4-FFF2-40B4-BE49-F238E27FC236}">
                <a16:creationId xmlns:a16="http://schemas.microsoft.com/office/drawing/2014/main" id="{2C6B780D-3D7F-47FB-8245-A6527ECC9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FAAE82F-8C45-4157-8C91-ADD73CF564F6}" type="slidenum">
              <a:rPr lang="en-AU" altLang="en-US" sz="1300" smtClean="0">
                <a:latin typeface="Times New Roman" panose="02020603050405020304" pitchFamily="18" charset="0"/>
              </a:rPr>
              <a:pPr/>
              <a:t>143</a:t>
            </a:fld>
            <a:endParaRPr lang="en-AU" altLang="en-US" sz="1300">
              <a:latin typeface="Times New Roman" panose="02020603050405020304" pitchFamily="18" charset="0"/>
            </a:endParaRPr>
          </a:p>
        </p:txBody>
      </p:sp>
      <p:sp>
        <p:nvSpPr>
          <p:cNvPr id="328709" name="Rectangle 2">
            <a:extLst>
              <a:ext uri="{FF2B5EF4-FFF2-40B4-BE49-F238E27FC236}">
                <a16:creationId xmlns:a16="http://schemas.microsoft.com/office/drawing/2014/main" id="{F487BA78-A0BD-4E14-B082-C4C9E7696734}"/>
              </a:ext>
            </a:extLst>
          </p:cNvPr>
          <p:cNvSpPr>
            <a:spLocks noGrp="1" noRot="1" noChangeAspect="1" noChangeArrowheads="1" noTextEdit="1"/>
          </p:cNvSpPr>
          <p:nvPr>
            <p:ph type="sldImg"/>
          </p:nvPr>
        </p:nvSpPr>
        <p:spPr>
          <a:ln/>
        </p:spPr>
      </p:sp>
      <p:sp>
        <p:nvSpPr>
          <p:cNvPr id="328710" name="Rectangle 3">
            <a:extLst>
              <a:ext uri="{FF2B5EF4-FFF2-40B4-BE49-F238E27FC236}">
                <a16:creationId xmlns:a16="http://schemas.microsoft.com/office/drawing/2014/main" id="{EC0EB213-8AF4-4AD0-AED4-2021ADFF7C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3">
            <a:extLst>
              <a:ext uri="{FF2B5EF4-FFF2-40B4-BE49-F238E27FC236}">
                <a16:creationId xmlns:a16="http://schemas.microsoft.com/office/drawing/2014/main" id="{BF198F27-BCB7-46A1-AD2D-69EA2FB9983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5F25DEB-219B-4D83-A4BD-0533B0FFC64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30755" name="Rectangle 6">
            <a:extLst>
              <a:ext uri="{FF2B5EF4-FFF2-40B4-BE49-F238E27FC236}">
                <a16:creationId xmlns:a16="http://schemas.microsoft.com/office/drawing/2014/main" id="{8A8236C0-2580-445B-B378-558B9D31BC8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30756" name="Rectangle 7">
            <a:extLst>
              <a:ext uri="{FF2B5EF4-FFF2-40B4-BE49-F238E27FC236}">
                <a16:creationId xmlns:a16="http://schemas.microsoft.com/office/drawing/2014/main" id="{F75AC6FF-AD98-4085-8123-6432F8CCEB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870A2F1-C07D-470E-8765-B90BBC9642C0}" type="slidenum">
              <a:rPr lang="en-AU" altLang="en-US" sz="1300" smtClean="0">
                <a:latin typeface="Times New Roman" panose="02020603050405020304" pitchFamily="18" charset="0"/>
              </a:rPr>
              <a:pPr/>
              <a:t>144</a:t>
            </a:fld>
            <a:endParaRPr lang="en-AU" altLang="en-US" sz="1300">
              <a:latin typeface="Times New Roman" panose="02020603050405020304" pitchFamily="18" charset="0"/>
            </a:endParaRPr>
          </a:p>
        </p:txBody>
      </p:sp>
      <p:sp>
        <p:nvSpPr>
          <p:cNvPr id="330757" name="Rectangle 2">
            <a:extLst>
              <a:ext uri="{FF2B5EF4-FFF2-40B4-BE49-F238E27FC236}">
                <a16:creationId xmlns:a16="http://schemas.microsoft.com/office/drawing/2014/main" id="{82DA3597-C4CE-4E57-A2CC-3C8E2D3F9095}"/>
              </a:ext>
            </a:extLst>
          </p:cNvPr>
          <p:cNvSpPr>
            <a:spLocks noGrp="1" noRot="1" noChangeAspect="1" noChangeArrowheads="1" noTextEdit="1"/>
          </p:cNvSpPr>
          <p:nvPr>
            <p:ph type="sldImg"/>
          </p:nvPr>
        </p:nvSpPr>
        <p:spPr>
          <a:ln/>
        </p:spPr>
      </p:sp>
      <p:sp>
        <p:nvSpPr>
          <p:cNvPr id="330758" name="Rectangle 3">
            <a:extLst>
              <a:ext uri="{FF2B5EF4-FFF2-40B4-BE49-F238E27FC236}">
                <a16:creationId xmlns:a16="http://schemas.microsoft.com/office/drawing/2014/main" id="{3B70EC23-A1E9-46FD-B0AA-20D8F1AA0F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3">
            <a:extLst>
              <a:ext uri="{FF2B5EF4-FFF2-40B4-BE49-F238E27FC236}">
                <a16:creationId xmlns:a16="http://schemas.microsoft.com/office/drawing/2014/main" id="{62BBBDA0-B67F-408D-8B98-EE892D53A93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52F1214-6162-4F6B-A0DA-CCB39D86CAA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32803" name="Rectangle 6">
            <a:extLst>
              <a:ext uri="{FF2B5EF4-FFF2-40B4-BE49-F238E27FC236}">
                <a16:creationId xmlns:a16="http://schemas.microsoft.com/office/drawing/2014/main" id="{42E12D32-2D46-46F2-A4CE-3EABFF0EB02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32804" name="Rectangle 7">
            <a:extLst>
              <a:ext uri="{FF2B5EF4-FFF2-40B4-BE49-F238E27FC236}">
                <a16:creationId xmlns:a16="http://schemas.microsoft.com/office/drawing/2014/main" id="{73542A32-79B5-4210-AD26-B1B339692B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5E26CD46-E9B3-4265-952E-6C98514B55A0}" type="slidenum">
              <a:rPr lang="en-AU" altLang="en-US" sz="1300" smtClean="0">
                <a:latin typeface="Times New Roman" panose="02020603050405020304" pitchFamily="18" charset="0"/>
              </a:rPr>
              <a:pPr/>
              <a:t>145</a:t>
            </a:fld>
            <a:endParaRPr lang="en-AU" altLang="en-US" sz="1300">
              <a:latin typeface="Times New Roman" panose="02020603050405020304" pitchFamily="18" charset="0"/>
            </a:endParaRPr>
          </a:p>
        </p:txBody>
      </p:sp>
      <p:sp>
        <p:nvSpPr>
          <p:cNvPr id="332805" name="Rectangle 2">
            <a:extLst>
              <a:ext uri="{FF2B5EF4-FFF2-40B4-BE49-F238E27FC236}">
                <a16:creationId xmlns:a16="http://schemas.microsoft.com/office/drawing/2014/main" id="{00A4EFB2-3AD3-4C1A-A5DE-DDB7D19CEAC2}"/>
              </a:ext>
            </a:extLst>
          </p:cNvPr>
          <p:cNvSpPr>
            <a:spLocks noGrp="1" noRot="1" noChangeAspect="1" noChangeArrowheads="1" noTextEdit="1"/>
          </p:cNvSpPr>
          <p:nvPr>
            <p:ph type="sldImg"/>
          </p:nvPr>
        </p:nvSpPr>
        <p:spPr>
          <a:ln/>
        </p:spPr>
      </p:sp>
      <p:sp>
        <p:nvSpPr>
          <p:cNvPr id="332806" name="Rectangle 3">
            <a:extLst>
              <a:ext uri="{FF2B5EF4-FFF2-40B4-BE49-F238E27FC236}">
                <a16:creationId xmlns:a16="http://schemas.microsoft.com/office/drawing/2014/main" id="{3B6B1C26-B782-4B05-BCE7-A8DDFC0CFC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a:extLst>
              <a:ext uri="{FF2B5EF4-FFF2-40B4-BE49-F238E27FC236}">
                <a16:creationId xmlns:a16="http://schemas.microsoft.com/office/drawing/2014/main" id="{4DE828C4-469B-48CB-8948-139AEA4B7129}"/>
              </a:ext>
            </a:extLst>
          </p:cNvPr>
          <p:cNvSpPr>
            <a:spLocks noGrp="1" noRot="1" noChangeAspect="1" noChangeArrowheads="1" noTextEdit="1"/>
          </p:cNvSpPr>
          <p:nvPr>
            <p:ph type="sldImg"/>
          </p:nvPr>
        </p:nvSpPr>
        <p:spPr>
          <a:ln/>
        </p:spPr>
      </p:sp>
      <p:sp>
        <p:nvSpPr>
          <p:cNvPr id="334851" name="Notes Placeholder 2">
            <a:extLst>
              <a:ext uri="{FF2B5EF4-FFF2-40B4-BE49-F238E27FC236}">
                <a16:creationId xmlns:a16="http://schemas.microsoft.com/office/drawing/2014/main" id="{AF97AA6D-D03B-4962-A4C2-A4CFAEE23E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34852" name="Date Placeholder 4">
            <a:extLst>
              <a:ext uri="{FF2B5EF4-FFF2-40B4-BE49-F238E27FC236}">
                <a16:creationId xmlns:a16="http://schemas.microsoft.com/office/drawing/2014/main" id="{C34A55B2-726E-4271-AFB9-44C33BB1851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EE96E07D-4E71-4964-A796-2C5E6EA5CEDB}"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34853" name="Footer Placeholder 5">
            <a:extLst>
              <a:ext uri="{FF2B5EF4-FFF2-40B4-BE49-F238E27FC236}">
                <a16:creationId xmlns:a16="http://schemas.microsoft.com/office/drawing/2014/main" id="{64C85E88-2D25-4CB8-9251-1D12F140A52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34854" name="Slide Number Placeholder 6">
            <a:extLst>
              <a:ext uri="{FF2B5EF4-FFF2-40B4-BE49-F238E27FC236}">
                <a16:creationId xmlns:a16="http://schemas.microsoft.com/office/drawing/2014/main" id="{96FBA5C4-ECD9-4F23-8839-3C196A7AAAF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11C5EEAA-8389-4254-94A0-2862C3526382}" type="slidenum">
              <a:rPr lang="en-AU" altLang="en-US" sz="1300" smtClean="0">
                <a:latin typeface="Times New Roman" panose="02020603050405020304" pitchFamily="18" charset="0"/>
              </a:rPr>
              <a:pPr/>
              <a:t>146</a:t>
            </a:fld>
            <a:endParaRPr lang="en-AU" altLang="en-US" sz="1300">
              <a:latin typeface="Times New Roman" panose="02020603050405020304" pitchFamily="18"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a:extLst>
              <a:ext uri="{FF2B5EF4-FFF2-40B4-BE49-F238E27FC236}">
                <a16:creationId xmlns:a16="http://schemas.microsoft.com/office/drawing/2014/main" id="{425FB36A-BA61-4BD3-80E9-7BD196E9925F}"/>
              </a:ext>
            </a:extLst>
          </p:cNvPr>
          <p:cNvSpPr>
            <a:spLocks noGrp="1" noRot="1" noChangeAspect="1" noChangeArrowheads="1" noTextEdit="1"/>
          </p:cNvSpPr>
          <p:nvPr>
            <p:ph type="sldImg"/>
          </p:nvPr>
        </p:nvSpPr>
        <p:spPr>
          <a:ln/>
        </p:spPr>
      </p:sp>
      <p:sp>
        <p:nvSpPr>
          <p:cNvPr id="336899" name="Notes Placeholder 2">
            <a:extLst>
              <a:ext uri="{FF2B5EF4-FFF2-40B4-BE49-F238E27FC236}">
                <a16:creationId xmlns:a16="http://schemas.microsoft.com/office/drawing/2014/main" id="{41B791DF-78ED-4DDA-A63E-A26833D70B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36900" name="Date Placeholder 4">
            <a:extLst>
              <a:ext uri="{FF2B5EF4-FFF2-40B4-BE49-F238E27FC236}">
                <a16:creationId xmlns:a16="http://schemas.microsoft.com/office/drawing/2014/main" id="{F4607143-C19F-490C-9510-E25911168C4C}"/>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C70F6A5E-72AE-43D3-874D-5F34F58E4BE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36901" name="Footer Placeholder 5">
            <a:extLst>
              <a:ext uri="{FF2B5EF4-FFF2-40B4-BE49-F238E27FC236}">
                <a16:creationId xmlns:a16="http://schemas.microsoft.com/office/drawing/2014/main" id="{FFEAB339-0562-4C62-A649-B1E39DC18FB0}"/>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36902" name="Slide Number Placeholder 6">
            <a:extLst>
              <a:ext uri="{FF2B5EF4-FFF2-40B4-BE49-F238E27FC236}">
                <a16:creationId xmlns:a16="http://schemas.microsoft.com/office/drawing/2014/main" id="{BBC188BE-F47E-4731-9D53-417512E523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B3117BBD-1ED3-42D9-867E-152A56DBACAF}" type="slidenum">
              <a:rPr lang="en-AU" altLang="en-US" sz="1300" smtClean="0">
                <a:latin typeface="Times New Roman" panose="02020603050405020304" pitchFamily="18" charset="0"/>
              </a:rPr>
              <a:pPr/>
              <a:t>147</a:t>
            </a:fld>
            <a:endParaRPr lang="en-AU" altLang="en-US" sz="1300">
              <a:latin typeface="Times New Roman" panose="02020603050405020304" pitchFamily="18"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Slide Image Placeholder 1">
            <a:extLst>
              <a:ext uri="{FF2B5EF4-FFF2-40B4-BE49-F238E27FC236}">
                <a16:creationId xmlns:a16="http://schemas.microsoft.com/office/drawing/2014/main" id="{E2E16732-0B8F-4D1F-AFD1-3B3A24973519}"/>
              </a:ext>
            </a:extLst>
          </p:cNvPr>
          <p:cNvSpPr>
            <a:spLocks noGrp="1" noRot="1" noChangeAspect="1" noChangeArrowheads="1" noTextEdit="1"/>
          </p:cNvSpPr>
          <p:nvPr>
            <p:ph type="sldImg"/>
          </p:nvPr>
        </p:nvSpPr>
        <p:spPr>
          <a:ln/>
        </p:spPr>
      </p:sp>
      <p:sp>
        <p:nvSpPr>
          <p:cNvPr id="338947" name="Notes Placeholder 2">
            <a:extLst>
              <a:ext uri="{FF2B5EF4-FFF2-40B4-BE49-F238E27FC236}">
                <a16:creationId xmlns:a16="http://schemas.microsoft.com/office/drawing/2014/main" id="{3EE2115D-35DA-4CDB-B2C1-5B38AF77AA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38948" name="Date Placeholder 4">
            <a:extLst>
              <a:ext uri="{FF2B5EF4-FFF2-40B4-BE49-F238E27FC236}">
                <a16:creationId xmlns:a16="http://schemas.microsoft.com/office/drawing/2014/main" id="{0A278329-D531-4AD5-B5E9-D404C250F2E4}"/>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705B524A-D25D-41CA-B63B-BFA0512ABEF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38949" name="Footer Placeholder 5">
            <a:extLst>
              <a:ext uri="{FF2B5EF4-FFF2-40B4-BE49-F238E27FC236}">
                <a16:creationId xmlns:a16="http://schemas.microsoft.com/office/drawing/2014/main" id="{5DAA17E1-ED7F-4F42-8215-0224DB56E3DF}"/>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38950" name="Slide Number Placeholder 6">
            <a:extLst>
              <a:ext uri="{FF2B5EF4-FFF2-40B4-BE49-F238E27FC236}">
                <a16:creationId xmlns:a16="http://schemas.microsoft.com/office/drawing/2014/main" id="{E1E95073-DC73-4D57-B84C-5135C4F2147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32D3AFF4-25D1-4686-9498-311B1FB10105}" type="slidenum">
              <a:rPr lang="en-AU" altLang="en-US" sz="1300" smtClean="0">
                <a:latin typeface="Times New Roman" panose="02020603050405020304" pitchFamily="18" charset="0"/>
              </a:rPr>
              <a:pPr/>
              <a:t>148</a:t>
            </a:fld>
            <a:endParaRPr lang="en-AU" altLang="en-US" sz="1300">
              <a:latin typeface="Times New Roman" panose="02020603050405020304" pitchFamily="18"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a:extLst>
              <a:ext uri="{FF2B5EF4-FFF2-40B4-BE49-F238E27FC236}">
                <a16:creationId xmlns:a16="http://schemas.microsoft.com/office/drawing/2014/main" id="{26D69792-6A35-4EE5-A161-E860451D5AA7}"/>
              </a:ext>
            </a:extLst>
          </p:cNvPr>
          <p:cNvSpPr>
            <a:spLocks noGrp="1" noRot="1" noChangeAspect="1" noChangeArrowheads="1" noTextEdit="1"/>
          </p:cNvSpPr>
          <p:nvPr>
            <p:ph type="sldImg"/>
          </p:nvPr>
        </p:nvSpPr>
        <p:spPr>
          <a:ln/>
        </p:spPr>
      </p:sp>
      <p:sp>
        <p:nvSpPr>
          <p:cNvPr id="340995" name="Notes Placeholder 2">
            <a:extLst>
              <a:ext uri="{FF2B5EF4-FFF2-40B4-BE49-F238E27FC236}">
                <a16:creationId xmlns:a16="http://schemas.microsoft.com/office/drawing/2014/main" id="{CB60FC2C-E487-4066-A0AC-167A52FA0F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0996" name="Date Placeholder 4">
            <a:extLst>
              <a:ext uri="{FF2B5EF4-FFF2-40B4-BE49-F238E27FC236}">
                <a16:creationId xmlns:a16="http://schemas.microsoft.com/office/drawing/2014/main" id="{6AD605FB-F623-4D96-B54A-B76A3B182B4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FABCF43A-BE58-4418-AF4C-62022A26581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40997" name="Footer Placeholder 5">
            <a:extLst>
              <a:ext uri="{FF2B5EF4-FFF2-40B4-BE49-F238E27FC236}">
                <a16:creationId xmlns:a16="http://schemas.microsoft.com/office/drawing/2014/main" id="{3E41BDB1-7A31-41E1-A570-30EB00680AE8}"/>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40998" name="Slide Number Placeholder 6">
            <a:extLst>
              <a:ext uri="{FF2B5EF4-FFF2-40B4-BE49-F238E27FC236}">
                <a16:creationId xmlns:a16="http://schemas.microsoft.com/office/drawing/2014/main" id="{C00E55D0-6F26-411E-9466-7F8D61AC6B0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297CCE7D-ECC8-4CC1-A7DC-5D55F8EB26C2}" type="slidenum">
              <a:rPr lang="en-AU" altLang="en-US" sz="1300" smtClean="0">
                <a:latin typeface="Times New Roman" panose="02020603050405020304" pitchFamily="18" charset="0"/>
              </a:rPr>
              <a:pPr/>
              <a:t>149</a:t>
            </a:fld>
            <a:endParaRPr lang="en-AU" altLang="en-US" sz="130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FC789569-C72A-4026-93EA-C4383FBF51F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8A71044C-8E46-43C2-9327-D9F2AFFE12D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5843" name="Rectangle 6">
            <a:extLst>
              <a:ext uri="{FF2B5EF4-FFF2-40B4-BE49-F238E27FC236}">
                <a16:creationId xmlns:a16="http://schemas.microsoft.com/office/drawing/2014/main" id="{308046C6-4931-4BB6-9736-0AB59D7DB5F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5844" name="Rectangle 7">
            <a:extLst>
              <a:ext uri="{FF2B5EF4-FFF2-40B4-BE49-F238E27FC236}">
                <a16:creationId xmlns:a16="http://schemas.microsoft.com/office/drawing/2014/main" id="{F39A4818-CEBE-4467-8430-28EE6161C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FB3E5AA-C2AA-4871-8703-1F385A4613BC}" type="slidenum">
              <a:rPr lang="en-AU" altLang="en-US" sz="1300" smtClean="0">
                <a:latin typeface="Times New Roman" panose="02020603050405020304" pitchFamily="18" charset="0"/>
              </a:rPr>
              <a:pPr/>
              <a:t>15</a:t>
            </a:fld>
            <a:endParaRPr lang="en-AU" altLang="en-US" sz="1300">
              <a:latin typeface="Times New Roman" panose="02020603050405020304" pitchFamily="18" charset="0"/>
            </a:endParaRPr>
          </a:p>
        </p:txBody>
      </p:sp>
      <p:sp>
        <p:nvSpPr>
          <p:cNvPr id="35845" name="Rectangle 2">
            <a:extLst>
              <a:ext uri="{FF2B5EF4-FFF2-40B4-BE49-F238E27FC236}">
                <a16:creationId xmlns:a16="http://schemas.microsoft.com/office/drawing/2014/main" id="{1BF6BAA7-8868-42E2-A52C-63DE830FCD21}"/>
              </a:ext>
            </a:extLst>
          </p:cNvPr>
          <p:cNvSpPr>
            <a:spLocks noGrp="1" noRot="1" noChangeAspect="1" noChangeArrowheads="1" noTextEdit="1"/>
          </p:cNvSpPr>
          <p:nvPr>
            <p:ph type="sldImg"/>
          </p:nvPr>
        </p:nvSpPr>
        <p:spPr>
          <a:ln/>
        </p:spPr>
      </p:sp>
      <p:sp>
        <p:nvSpPr>
          <p:cNvPr id="35846" name="Rectangle 3">
            <a:extLst>
              <a:ext uri="{FF2B5EF4-FFF2-40B4-BE49-F238E27FC236}">
                <a16:creationId xmlns:a16="http://schemas.microsoft.com/office/drawing/2014/main" id="{420A957C-1559-437B-AAF3-14FFC0216D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a:extLst>
              <a:ext uri="{FF2B5EF4-FFF2-40B4-BE49-F238E27FC236}">
                <a16:creationId xmlns:a16="http://schemas.microsoft.com/office/drawing/2014/main" id="{C26713F4-679D-42EF-BEB6-234B3C0E346F}"/>
              </a:ext>
            </a:extLst>
          </p:cNvPr>
          <p:cNvSpPr>
            <a:spLocks noGrp="1" noRot="1" noChangeAspect="1" noChangeArrowheads="1" noTextEdit="1"/>
          </p:cNvSpPr>
          <p:nvPr>
            <p:ph type="sldImg"/>
          </p:nvPr>
        </p:nvSpPr>
        <p:spPr>
          <a:ln/>
        </p:spPr>
      </p:sp>
      <p:sp>
        <p:nvSpPr>
          <p:cNvPr id="343043" name="Notes Placeholder 2">
            <a:extLst>
              <a:ext uri="{FF2B5EF4-FFF2-40B4-BE49-F238E27FC236}">
                <a16:creationId xmlns:a16="http://schemas.microsoft.com/office/drawing/2014/main" id="{E8223F3C-EE56-442C-8E6A-D37D4DD233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3044" name="Date Placeholder 4">
            <a:extLst>
              <a:ext uri="{FF2B5EF4-FFF2-40B4-BE49-F238E27FC236}">
                <a16:creationId xmlns:a16="http://schemas.microsoft.com/office/drawing/2014/main" id="{3D5F4BC1-CA39-4FC5-8DFF-855923B3550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D36AC8B4-0499-4034-9F7B-9C6DF215D1FF}"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43045" name="Footer Placeholder 5">
            <a:extLst>
              <a:ext uri="{FF2B5EF4-FFF2-40B4-BE49-F238E27FC236}">
                <a16:creationId xmlns:a16="http://schemas.microsoft.com/office/drawing/2014/main" id="{44B7B9A1-5DD0-4C27-9BAC-75B1C192132A}"/>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43046" name="Slide Number Placeholder 6">
            <a:extLst>
              <a:ext uri="{FF2B5EF4-FFF2-40B4-BE49-F238E27FC236}">
                <a16:creationId xmlns:a16="http://schemas.microsoft.com/office/drawing/2014/main" id="{AD8E874E-934E-4E0B-AFE5-3F8E0851B0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9614B84E-E82A-4FED-B1BF-302504A9F01B}" type="slidenum">
              <a:rPr lang="en-AU" altLang="en-US" sz="1300" smtClean="0">
                <a:latin typeface="Times New Roman" panose="02020603050405020304" pitchFamily="18" charset="0"/>
              </a:rPr>
              <a:pPr/>
              <a:t>150</a:t>
            </a:fld>
            <a:endParaRPr lang="en-AU" altLang="en-US" sz="1300">
              <a:latin typeface="Times New Roman" panose="02020603050405020304" pitchFamily="18"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a:extLst>
              <a:ext uri="{FF2B5EF4-FFF2-40B4-BE49-F238E27FC236}">
                <a16:creationId xmlns:a16="http://schemas.microsoft.com/office/drawing/2014/main" id="{2A86293E-0FAC-4998-9467-24FA5838059B}"/>
              </a:ext>
            </a:extLst>
          </p:cNvPr>
          <p:cNvSpPr>
            <a:spLocks noGrp="1" noRot="1" noChangeAspect="1" noChangeArrowheads="1" noTextEdit="1"/>
          </p:cNvSpPr>
          <p:nvPr>
            <p:ph type="sldImg"/>
          </p:nvPr>
        </p:nvSpPr>
        <p:spPr>
          <a:ln/>
        </p:spPr>
      </p:sp>
      <p:sp>
        <p:nvSpPr>
          <p:cNvPr id="345091" name="Notes Placeholder 2">
            <a:extLst>
              <a:ext uri="{FF2B5EF4-FFF2-40B4-BE49-F238E27FC236}">
                <a16:creationId xmlns:a16="http://schemas.microsoft.com/office/drawing/2014/main" id="{D63C898A-E322-42AC-AE63-0FFAB1668D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5092" name="Date Placeholder 4">
            <a:extLst>
              <a:ext uri="{FF2B5EF4-FFF2-40B4-BE49-F238E27FC236}">
                <a16:creationId xmlns:a16="http://schemas.microsoft.com/office/drawing/2014/main" id="{F0AACD19-16C9-4A2F-9DE8-5FF8ED9EC2EA}"/>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B7F5E6D1-8195-48D8-9B8F-7FAF7EE18F2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45093" name="Footer Placeholder 5">
            <a:extLst>
              <a:ext uri="{FF2B5EF4-FFF2-40B4-BE49-F238E27FC236}">
                <a16:creationId xmlns:a16="http://schemas.microsoft.com/office/drawing/2014/main" id="{6C76A5DF-1B58-4828-89C0-A3CAC5582599}"/>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45094" name="Slide Number Placeholder 6">
            <a:extLst>
              <a:ext uri="{FF2B5EF4-FFF2-40B4-BE49-F238E27FC236}">
                <a16:creationId xmlns:a16="http://schemas.microsoft.com/office/drawing/2014/main" id="{126511D4-A915-44A3-A0E3-5A18A802EC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5F530783-6577-48FE-801A-F7630B31CFCD}" type="slidenum">
              <a:rPr lang="en-AU" altLang="en-US" sz="1300" smtClean="0">
                <a:latin typeface="Times New Roman" panose="02020603050405020304" pitchFamily="18" charset="0"/>
              </a:rPr>
              <a:pPr/>
              <a:t>151</a:t>
            </a:fld>
            <a:endParaRPr lang="en-AU" altLang="en-US" sz="1300">
              <a:latin typeface="Times New Roman" panose="02020603050405020304" pitchFamily="18"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Slide Image Placeholder 1">
            <a:extLst>
              <a:ext uri="{FF2B5EF4-FFF2-40B4-BE49-F238E27FC236}">
                <a16:creationId xmlns:a16="http://schemas.microsoft.com/office/drawing/2014/main" id="{0124CA0A-4504-4A24-8888-977F390B069B}"/>
              </a:ext>
            </a:extLst>
          </p:cNvPr>
          <p:cNvSpPr>
            <a:spLocks noGrp="1" noRot="1" noChangeAspect="1" noChangeArrowheads="1" noTextEdit="1"/>
          </p:cNvSpPr>
          <p:nvPr>
            <p:ph type="sldImg"/>
          </p:nvPr>
        </p:nvSpPr>
        <p:spPr>
          <a:ln/>
        </p:spPr>
      </p:sp>
      <p:sp>
        <p:nvSpPr>
          <p:cNvPr id="347139" name="Notes Placeholder 2">
            <a:extLst>
              <a:ext uri="{FF2B5EF4-FFF2-40B4-BE49-F238E27FC236}">
                <a16:creationId xmlns:a16="http://schemas.microsoft.com/office/drawing/2014/main" id="{08CB06A0-988E-4F2F-9F2A-93BF5CCAA0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7140" name="Date Placeholder 4">
            <a:extLst>
              <a:ext uri="{FF2B5EF4-FFF2-40B4-BE49-F238E27FC236}">
                <a16:creationId xmlns:a16="http://schemas.microsoft.com/office/drawing/2014/main" id="{036AF936-24BB-47BA-A3B1-B5A0999F2515}"/>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EE16341C-8C23-4494-A616-FA0E7A29004D}"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47141" name="Footer Placeholder 5">
            <a:extLst>
              <a:ext uri="{FF2B5EF4-FFF2-40B4-BE49-F238E27FC236}">
                <a16:creationId xmlns:a16="http://schemas.microsoft.com/office/drawing/2014/main" id="{E051BDC1-108F-475B-A056-BB7FC45AA53E}"/>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47142" name="Slide Number Placeholder 6">
            <a:extLst>
              <a:ext uri="{FF2B5EF4-FFF2-40B4-BE49-F238E27FC236}">
                <a16:creationId xmlns:a16="http://schemas.microsoft.com/office/drawing/2014/main" id="{F189247C-416F-4F7C-ACA4-0116D6266F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2EF23E88-CC0C-4B05-9686-2F72B115EDA7}" type="slidenum">
              <a:rPr lang="en-AU" altLang="en-US" sz="1300" smtClean="0">
                <a:latin typeface="Times New Roman" panose="02020603050405020304" pitchFamily="18" charset="0"/>
              </a:rPr>
              <a:pPr/>
              <a:t>152</a:t>
            </a:fld>
            <a:endParaRPr lang="en-AU" altLang="en-US" sz="1300">
              <a:latin typeface="Times New Roman" panose="02020603050405020304" pitchFamily="18"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Slide Image Placeholder 1">
            <a:extLst>
              <a:ext uri="{FF2B5EF4-FFF2-40B4-BE49-F238E27FC236}">
                <a16:creationId xmlns:a16="http://schemas.microsoft.com/office/drawing/2014/main" id="{39BD1AB7-5CC3-43AB-8BAA-C7BB103A9D9D}"/>
              </a:ext>
            </a:extLst>
          </p:cNvPr>
          <p:cNvSpPr>
            <a:spLocks noGrp="1" noRot="1" noChangeAspect="1" noChangeArrowheads="1" noTextEdit="1"/>
          </p:cNvSpPr>
          <p:nvPr>
            <p:ph type="sldImg"/>
          </p:nvPr>
        </p:nvSpPr>
        <p:spPr>
          <a:ln/>
        </p:spPr>
      </p:sp>
      <p:sp>
        <p:nvSpPr>
          <p:cNvPr id="349187" name="Notes Placeholder 2">
            <a:extLst>
              <a:ext uri="{FF2B5EF4-FFF2-40B4-BE49-F238E27FC236}">
                <a16:creationId xmlns:a16="http://schemas.microsoft.com/office/drawing/2014/main" id="{0C28E13B-EE55-467A-8FA5-322829F4A7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9188" name="Date Placeholder 4">
            <a:extLst>
              <a:ext uri="{FF2B5EF4-FFF2-40B4-BE49-F238E27FC236}">
                <a16:creationId xmlns:a16="http://schemas.microsoft.com/office/drawing/2014/main" id="{E270FD22-C5B0-4F01-93E2-661A176F90B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D71DC14C-1C92-4275-9AD9-95DE00CC1207}"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49189" name="Footer Placeholder 5">
            <a:extLst>
              <a:ext uri="{FF2B5EF4-FFF2-40B4-BE49-F238E27FC236}">
                <a16:creationId xmlns:a16="http://schemas.microsoft.com/office/drawing/2014/main" id="{FADF607B-98A4-4350-A459-8EEE91BD6C96}"/>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49190" name="Slide Number Placeholder 6">
            <a:extLst>
              <a:ext uri="{FF2B5EF4-FFF2-40B4-BE49-F238E27FC236}">
                <a16:creationId xmlns:a16="http://schemas.microsoft.com/office/drawing/2014/main" id="{DAB00656-7648-4072-A5C9-534422D0BC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900D04E1-9BE7-4002-8D84-116052B414C3}" type="slidenum">
              <a:rPr lang="en-AU" altLang="en-US" sz="1300" smtClean="0">
                <a:latin typeface="Times New Roman" panose="02020603050405020304" pitchFamily="18" charset="0"/>
              </a:rPr>
              <a:pPr/>
              <a:t>153</a:t>
            </a:fld>
            <a:endParaRPr lang="en-AU" altLang="en-US" sz="1300">
              <a:latin typeface="Times New Roman" panose="02020603050405020304" pitchFamily="18"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3">
            <a:extLst>
              <a:ext uri="{FF2B5EF4-FFF2-40B4-BE49-F238E27FC236}">
                <a16:creationId xmlns:a16="http://schemas.microsoft.com/office/drawing/2014/main" id="{D1A31B56-9FDD-43C6-89D4-F4089FDFAE7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F388FC3-CD80-44CF-9B33-F615A789915D}"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53283" name="Rectangle 6">
            <a:extLst>
              <a:ext uri="{FF2B5EF4-FFF2-40B4-BE49-F238E27FC236}">
                <a16:creationId xmlns:a16="http://schemas.microsoft.com/office/drawing/2014/main" id="{1DC5BDE3-AC22-4DBB-A2C5-FBB5A8B5FBB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53284" name="Rectangle 7">
            <a:extLst>
              <a:ext uri="{FF2B5EF4-FFF2-40B4-BE49-F238E27FC236}">
                <a16:creationId xmlns:a16="http://schemas.microsoft.com/office/drawing/2014/main" id="{07CB39C6-8FD4-4732-A7F3-36163B6178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71B36F2-EEF5-45A7-BE14-7F0822443F81}" type="slidenum">
              <a:rPr lang="en-AU" altLang="en-US" sz="1300" smtClean="0">
                <a:latin typeface="Times New Roman" panose="02020603050405020304" pitchFamily="18" charset="0"/>
              </a:rPr>
              <a:pPr/>
              <a:t>154</a:t>
            </a:fld>
            <a:endParaRPr lang="en-AU" altLang="en-US" sz="1300">
              <a:latin typeface="Times New Roman" panose="02020603050405020304" pitchFamily="18" charset="0"/>
            </a:endParaRPr>
          </a:p>
        </p:txBody>
      </p:sp>
      <p:sp>
        <p:nvSpPr>
          <p:cNvPr id="353285" name="Rectangle 2">
            <a:extLst>
              <a:ext uri="{FF2B5EF4-FFF2-40B4-BE49-F238E27FC236}">
                <a16:creationId xmlns:a16="http://schemas.microsoft.com/office/drawing/2014/main" id="{0D5CF11A-370E-4DDF-BDA2-98407581FA3C}"/>
              </a:ext>
            </a:extLst>
          </p:cNvPr>
          <p:cNvSpPr>
            <a:spLocks noGrp="1" noRot="1" noChangeAspect="1" noChangeArrowheads="1" noTextEdit="1"/>
          </p:cNvSpPr>
          <p:nvPr>
            <p:ph type="sldImg"/>
          </p:nvPr>
        </p:nvSpPr>
        <p:spPr>
          <a:ln/>
        </p:spPr>
      </p:sp>
      <p:sp>
        <p:nvSpPr>
          <p:cNvPr id="353286" name="Rectangle 3">
            <a:extLst>
              <a:ext uri="{FF2B5EF4-FFF2-40B4-BE49-F238E27FC236}">
                <a16:creationId xmlns:a16="http://schemas.microsoft.com/office/drawing/2014/main" id="{A2DB9661-5DF4-4B6D-BB0F-E75121A8E2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3">
            <a:extLst>
              <a:ext uri="{FF2B5EF4-FFF2-40B4-BE49-F238E27FC236}">
                <a16:creationId xmlns:a16="http://schemas.microsoft.com/office/drawing/2014/main" id="{8AE84138-F001-4054-94E2-F93DA65DBBB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4D2C24D-EEA4-4C3A-AB83-FC47F37A81CE}"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51235" name="Rectangle 6">
            <a:extLst>
              <a:ext uri="{FF2B5EF4-FFF2-40B4-BE49-F238E27FC236}">
                <a16:creationId xmlns:a16="http://schemas.microsoft.com/office/drawing/2014/main" id="{41B0D4FD-D6E8-4B53-81CB-38FDD0AF297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51236" name="Rectangle 7">
            <a:extLst>
              <a:ext uri="{FF2B5EF4-FFF2-40B4-BE49-F238E27FC236}">
                <a16:creationId xmlns:a16="http://schemas.microsoft.com/office/drawing/2014/main" id="{3EA109D0-0AA8-4655-AA62-5B47FF26D5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C23C8DF-4055-4840-BFED-0F4DA88012E8}" type="slidenum">
              <a:rPr lang="en-AU" altLang="en-US" sz="1300" smtClean="0">
                <a:latin typeface="Times New Roman" panose="02020603050405020304" pitchFamily="18" charset="0"/>
              </a:rPr>
              <a:pPr/>
              <a:t>155</a:t>
            </a:fld>
            <a:endParaRPr lang="en-AU" altLang="en-US" sz="1300">
              <a:latin typeface="Times New Roman" panose="02020603050405020304" pitchFamily="18" charset="0"/>
            </a:endParaRPr>
          </a:p>
        </p:txBody>
      </p:sp>
      <p:sp>
        <p:nvSpPr>
          <p:cNvPr id="351237" name="Rectangle 2">
            <a:extLst>
              <a:ext uri="{FF2B5EF4-FFF2-40B4-BE49-F238E27FC236}">
                <a16:creationId xmlns:a16="http://schemas.microsoft.com/office/drawing/2014/main" id="{EFBF52D2-427F-4163-BE57-B9E3132A9FCB}"/>
              </a:ext>
            </a:extLst>
          </p:cNvPr>
          <p:cNvSpPr>
            <a:spLocks noGrp="1" noRot="1" noChangeAspect="1" noChangeArrowheads="1" noTextEdit="1"/>
          </p:cNvSpPr>
          <p:nvPr>
            <p:ph type="sldImg"/>
          </p:nvPr>
        </p:nvSpPr>
        <p:spPr>
          <a:ln/>
        </p:spPr>
      </p:sp>
      <p:sp>
        <p:nvSpPr>
          <p:cNvPr id="351238" name="Rectangle 3">
            <a:extLst>
              <a:ext uri="{FF2B5EF4-FFF2-40B4-BE49-F238E27FC236}">
                <a16:creationId xmlns:a16="http://schemas.microsoft.com/office/drawing/2014/main" id="{61D75F4D-5A77-418D-BDFA-B5C30F3672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3">
            <a:extLst>
              <a:ext uri="{FF2B5EF4-FFF2-40B4-BE49-F238E27FC236}">
                <a16:creationId xmlns:a16="http://schemas.microsoft.com/office/drawing/2014/main" id="{4B8BF8B6-535B-4A56-90B1-9447032E7BC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D152846-DD38-4DCC-8192-994DFB0201A5}"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55331" name="Rectangle 6">
            <a:extLst>
              <a:ext uri="{FF2B5EF4-FFF2-40B4-BE49-F238E27FC236}">
                <a16:creationId xmlns:a16="http://schemas.microsoft.com/office/drawing/2014/main" id="{4E2D3A0E-C6DB-4FA8-91FA-AFB10ED49E0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55332" name="Rectangle 7">
            <a:extLst>
              <a:ext uri="{FF2B5EF4-FFF2-40B4-BE49-F238E27FC236}">
                <a16:creationId xmlns:a16="http://schemas.microsoft.com/office/drawing/2014/main" id="{47CE0058-4DCD-435F-A8B1-D4D2F2DD59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942E2EC-8979-4E34-B065-6036B9BD194B}" type="slidenum">
              <a:rPr lang="en-AU" altLang="en-US" sz="1300" smtClean="0">
                <a:latin typeface="Times New Roman" panose="02020603050405020304" pitchFamily="18" charset="0"/>
              </a:rPr>
              <a:pPr/>
              <a:t>156</a:t>
            </a:fld>
            <a:endParaRPr lang="en-AU" altLang="en-US" sz="1300">
              <a:latin typeface="Times New Roman" panose="02020603050405020304" pitchFamily="18" charset="0"/>
            </a:endParaRPr>
          </a:p>
        </p:txBody>
      </p:sp>
      <p:sp>
        <p:nvSpPr>
          <p:cNvPr id="355333" name="Rectangle 2">
            <a:extLst>
              <a:ext uri="{FF2B5EF4-FFF2-40B4-BE49-F238E27FC236}">
                <a16:creationId xmlns:a16="http://schemas.microsoft.com/office/drawing/2014/main" id="{8804FDA0-0BE2-4701-8555-4EC2E63B2883}"/>
              </a:ext>
            </a:extLst>
          </p:cNvPr>
          <p:cNvSpPr>
            <a:spLocks noGrp="1" noRot="1" noChangeAspect="1" noChangeArrowheads="1" noTextEdit="1"/>
          </p:cNvSpPr>
          <p:nvPr>
            <p:ph type="sldImg"/>
          </p:nvPr>
        </p:nvSpPr>
        <p:spPr>
          <a:ln/>
        </p:spPr>
      </p:sp>
      <p:sp>
        <p:nvSpPr>
          <p:cNvPr id="355334" name="Rectangle 3">
            <a:extLst>
              <a:ext uri="{FF2B5EF4-FFF2-40B4-BE49-F238E27FC236}">
                <a16:creationId xmlns:a16="http://schemas.microsoft.com/office/drawing/2014/main" id="{36B783BB-6973-4C0B-9FFD-8F2810DE78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id="{9FEF0249-96AC-46EB-872E-16DF4C9EEFA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1C7AFA2-7944-408F-8A87-ACF5F2E0DC17}"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60419" name="Rectangle 6">
            <a:extLst>
              <a:ext uri="{FF2B5EF4-FFF2-40B4-BE49-F238E27FC236}">
                <a16:creationId xmlns:a16="http://schemas.microsoft.com/office/drawing/2014/main" id="{3AC4EA31-C4F2-46EC-9129-8F7B928D683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0420" name="Rectangle 7">
            <a:extLst>
              <a:ext uri="{FF2B5EF4-FFF2-40B4-BE49-F238E27FC236}">
                <a16:creationId xmlns:a16="http://schemas.microsoft.com/office/drawing/2014/main" id="{99862BDA-85D8-45E2-B925-514FD7E4E2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4144ABD-CC6E-4D28-9A4C-AEADE4B0D54A}" type="slidenum">
              <a:rPr lang="en-AU" altLang="en-US" sz="1300" smtClean="0">
                <a:latin typeface="Times New Roman" panose="02020603050405020304" pitchFamily="18" charset="0"/>
              </a:rPr>
              <a:pPr/>
              <a:t>16</a:t>
            </a:fld>
            <a:endParaRPr lang="en-AU" altLang="en-US" sz="1300">
              <a:latin typeface="Times New Roman" panose="02020603050405020304" pitchFamily="18" charset="0"/>
            </a:endParaRPr>
          </a:p>
        </p:txBody>
      </p:sp>
      <p:sp>
        <p:nvSpPr>
          <p:cNvPr id="60421" name="Rectangle 2">
            <a:extLst>
              <a:ext uri="{FF2B5EF4-FFF2-40B4-BE49-F238E27FC236}">
                <a16:creationId xmlns:a16="http://schemas.microsoft.com/office/drawing/2014/main" id="{7292B7AC-F10F-4F7C-BBFA-417FA56C0D46}"/>
              </a:ext>
            </a:extLst>
          </p:cNvPr>
          <p:cNvSpPr>
            <a:spLocks noGrp="1" noRot="1" noChangeAspect="1" noChangeArrowheads="1" noTextEdit="1"/>
          </p:cNvSpPr>
          <p:nvPr>
            <p:ph type="sldImg"/>
          </p:nvPr>
        </p:nvSpPr>
        <p:spPr>
          <a:ln/>
        </p:spPr>
      </p:sp>
      <p:sp>
        <p:nvSpPr>
          <p:cNvPr id="60422" name="Rectangle 3">
            <a:extLst>
              <a:ext uri="{FF2B5EF4-FFF2-40B4-BE49-F238E27FC236}">
                <a16:creationId xmlns:a16="http://schemas.microsoft.com/office/drawing/2014/main" id="{D1D0DC0D-0D7E-4EBA-A2F2-7602040CFA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id="{70E95B43-12C0-44E5-8A4B-0DF41CE165A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362A8A3-CB47-496B-B487-422EBE2F3F1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62467" name="Rectangle 6">
            <a:extLst>
              <a:ext uri="{FF2B5EF4-FFF2-40B4-BE49-F238E27FC236}">
                <a16:creationId xmlns:a16="http://schemas.microsoft.com/office/drawing/2014/main" id="{80C9B67F-E330-4D90-A380-77532D30321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2468" name="Rectangle 7">
            <a:extLst>
              <a:ext uri="{FF2B5EF4-FFF2-40B4-BE49-F238E27FC236}">
                <a16:creationId xmlns:a16="http://schemas.microsoft.com/office/drawing/2014/main" id="{CE6A466A-8FD9-43BF-B375-0980D0C2F4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6DF6080-B6EC-43FC-8515-5A26C8766078}" type="slidenum">
              <a:rPr lang="en-AU" altLang="en-US" sz="1300" smtClean="0">
                <a:latin typeface="Times New Roman" panose="02020603050405020304" pitchFamily="18" charset="0"/>
              </a:rPr>
              <a:pPr/>
              <a:t>17</a:t>
            </a:fld>
            <a:endParaRPr lang="en-AU" altLang="en-US" sz="1300">
              <a:latin typeface="Times New Roman" panose="02020603050405020304" pitchFamily="18" charset="0"/>
            </a:endParaRPr>
          </a:p>
        </p:txBody>
      </p:sp>
      <p:sp>
        <p:nvSpPr>
          <p:cNvPr id="62469" name="Rectangle 2">
            <a:extLst>
              <a:ext uri="{FF2B5EF4-FFF2-40B4-BE49-F238E27FC236}">
                <a16:creationId xmlns:a16="http://schemas.microsoft.com/office/drawing/2014/main" id="{00F5D54C-DB36-4C55-A9FD-C9C4A1D57AA5}"/>
              </a:ext>
            </a:extLst>
          </p:cNvPr>
          <p:cNvSpPr>
            <a:spLocks noGrp="1" noRot="1" noChangeAspect="1" noChangeArrowheads="1" noTextEdit="1"/>
          </p:cNvSpPr>
          <p:nvPr>
            <p:ph type="sldImg"/>
          </p:nvPr>
        </p:nvSpPr>
        <p:spPr>
          <a:ln/>
        </p:spPr>
      </p:sp>
      <p:sp>
        <p:nvSpPr>
          <p:cNvPr id="62470" name="Rectangle 3">
            <a:extLst>
              <a:ext uri="{FF2B5EF4-FFF2-40B4-BE49-F238E27FC236}">
                <a16:creationId xmlns:a16="http://schemas.microsoft.com/office/drawing/2014/main" id="{E5079DE2-196F-4C19-BD5C-34A58BDF97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id="{7568F8BC-F033-429E-BD42-2469D68E879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9413239-9FF7-4F7A-90EC-1380071CA55F}"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64515" name="Rectangle 6">
            <a:extLst>
              <a:ext uri="{FF2B5EF4-FFF2-40B4-BE49-F238E27FC236}">
                <a16:creationId xmlns:a16="http://schemas.microsoft.com/office/drawing/2014/main" id="{4C64EE59-2214-4BA6-8725-A7ECDD36737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4516" name="Rectangle 7">
            <a:extLst>
              <a:ext uri="{FF2B5EF4-FFF2-40B4-BE49-F238E27FC236}">
                <a16:creationId xmlns:a16="http://schemas.microsoft.com/office/drawing/2014/main" id="{4CFFFE1A-70B2-4794-8DD1-8B4E250284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26EB0AD-C1EA-487D-B4CB-2C37389699DC}" type="slidenum">
              <a:rPr lang="en-AU" altLang="en-US" sz="1300" smtClean="0">
                <a:latin typeface="Times New Roman" panose="02020603050405020304" pitchFamily="18" charset="0"/>
              </a:rPr>
              <a:pPr/>
              <a:t>18</a:t>
            </a:fld>
            <a:endParaRPr lang="en-AU" altLang="en-US" sz="1300">
              <a:latin typeface="Times New Roman" panose="02020603050405020304" pitchFamily="18" charset="0"/>
            </a:endParaRPr>
          </a:p>
        </p:txBody>
      </p:sp>
      <p:sp>
        <p:nvSpPr>
          <p:cNvPr id="64517" name="Rectangle 2">
            <a:extLst>
              <a:ext uri="{FF2B5EF4-FFF2-40B4-BE49-F238E27FC236}">
                <a16:creationId xmlns:a16="http://schemas.microsoft.com/office/drawing/2014/main" id="{28AA9CCE-B118-43BF-968E-66A6F7A111B2}"/>
              </a:ext>
            </a:extLst>
          </p:cNvPr>
          <p:cNvSpPr>
            <a:spLocks noGrp="1" noRot="1" noChangeAspect="1" noChangeArrowheads="1" noTextEdit="1"/>
          </p:cNvSpPr>
          <p:nvPr>
            <p:ph type="sldImg"/>
          </p:nvPr>
        </p:nvSpPr>
        <p:spPr>
          <a:ln/>
        </p:spPr>
      </p:sp>
      <p:sp>
        <p:nvSpPr>
          <p:cNvPr id="64518" name="Rectangle 3">
            <a:extLst>
              <a:ext uri="{FF2B5EF4-FFF2-40B4-BE49-F238E27FC236}">
                <a16:creationId xmlns:a16="http://schemas.microsoft.com/office/drawing/2014/main" id="{C7CAE89E-FF67-4974-A744-B72273CC68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a:extLst>
              <a:ext uri="{FF2B5EF4-FFF2-40B4-BE49-F238E27FC236}">
                <a16:creationId xmlns:a16="http://schemas.microsoft.com/office/drawing/2014/main" id="{56F26E34-A1EE-4FFC-98FB-9D65576914A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070CA79-FDAA-4468-B945-4D49772993D1}"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66563" name="Rectangle 6">
            <a:extLst>
              <a:ext uri="{FF2B5EF4-FFF2-40B4-BE49-F238E27FC236}">
                <a16:creationId xmlns:a16="http://schemas.microsoft.com/office/drawing/2014/main" id="{19132675-F227-4223-AEA1-DA5D863A96E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6564" name="Rectangle 7">
            <a:extLst>
              <a:ext uri="{FF2B5EF4-FFF2-40B4-BE49-F238E27FC236}">
                <a16:creationId xmlns:a16="http://schemas.microsoft.com/office/drawing/2014/main" id="{2EBFD282-6A96-4A05-B00E-E56CFFE050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B7E58EA-89F6-4064-AC82-EB237AD2B799}" type="slidenum">
              <a:rPr lang="en-AU" altLang="en-US" sz="1300" smtClean="0">
                <a:latin typeface="Times New Roman" panose="02020603050405020304" pitchFamily="18" charset="0"/>
              </a:rPr>
              <a:pPr/>
              <a:t>19</a:t>
            </a:fld>
            <a:endParaRPr lang="en-AU" altLang="en-US" sz="1300">
              <a:latin typeface="Times New Roman" panose="02020603050405020304" pitchFamily="18" charset="0"/>
            </a:endParaRPr>
          </a:p>
        </p:txBody>
      </p:sp>
      <p:sp>
        <p:nvSpPr>
          <p:cNvPr id="66565" name="Rectangle 2">
            <a:extLst>
              <a:ext uri="{FF2B5EF4-FFF2-40B4-BE49-F238E27FC236}">
                <a16:creationId xmlns:a16="http://schemas.microsoft.com/office/drawing/2014/main" id="{5B128198-4B8C-4459-8167-6C8E972EC541}"/>
              </a:ext>
            </a:extLst>
          </p:cNvPr>
          <p:cNvSpPr>
            <a:spLocks noGrp="1" noRot="1" noChangeAspect="1" noChangeArrowheads="1" noTextEdit="1"/>
          </p:cNvSpPr>
          <p:nvPr>
            <p:ph type="sldImg"/>
          </p:nvPr>
        </p:nvSpPr>
        <p:spPr>
          <a:ln/>
        </p:spPr>
      </p:sp>
      <p:sp>
        <p:nvSpPr>
          <p:cNvPr id="66566" name="Rectangle 3">
            <a:extLst>
              <a:ext uri="{FF2B5EF4-FFF2-40B4-BE49-F238E27FC236}">
                <a16:creationId xmlns:a16="http://schemas.microsoft.com/office/drawing/2014/main" id="{03705913-AEE5-4ABE-BDC6-E22C2D9DD4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Zero is 1-bit signal, indicate when the result is 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E5EB8B07-0759-455E-BB5A-755E94619B87}"/>
              </a:ext>
            </a:extLst>
          </p:cNvPr>
          <p:cNvSpPr>
            <a:spLocks noGrp="1" noRot="1" noChangeAspect="1" noChangeArrowheads="1" noTextEdit="1"/>
          </p:cNvSpPr>
          <p:nvPr>
            <p:ph type="sldImg"/>
          </p:nvPr>
        </p:nvSpPr>
        <p:spPr>
          <a:ln/>
        </p:spPr>
      </p:sp>
      <p:sp>
        <p:nvSpPr>
          <p:cNvPr id="9219" name="Notes Placeholder 2">
            <a:extLst>
              <a:ext uri="{FF2B5EF4-FFF2-40B4-BE49-F238E27FC236}">
                <a16:creationId xmlns:a16="http://schemas.microsoft.com/office/drawing/2014/main" id="{C8D308C1-8BB0-43BE-8172-90DB2DEB8A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x86, variable instruction set: 1 to 17 bytes in length</a:t>
            </a:r>
          </a:p>
        </p:txBody>
      </p:sp>
      <p:sp>
        <p:nvSpPr>
          <p:cNvPr id="9220" name="Date Placeholder 4">
            <a:extLst>
              <a:ext uri="{FF2B5EF4-FFF2-40B4-BE49-F238E27FC236}">
                <a16:creationId xmlns:a16="http://schemas.microsoft.com/office/drawing/2014/main" id="{DA369BBF-4606-49C2-93A3-4FA2B175E29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46125" indent="-285750" defTabSz="928688">
              <a:defRPr sz="1600">
                <a:solidFill>
                  <a:schemeClr val="tx1"/>
                </a:solidFill>
                <a:latin typeface="Arial" panose="020B0604020202020204" pitchFamily="34" charset="0"/>
              </a:defRPr>
            </a:lvl2pPr>
            <a:lvl3pPr marL="1147763" indent="-227013" defTabSz="928688">
              <a:defRPr sz="1600">
                <a:solidFill>
                  <a:schemeClr val="tx1"/>
                </a:solidFill>
                <a:latin typeface="Arial" panose="020B0604020202020204" pitchFamily="34" charset="0"/>
              </a:defRPr>
            </a:lvl3pPr>
            <a:lvl4pPr marL="1609725" indent="-227013" defTabSz="928688">
              <a:defRPr sz="1600">
                <a:solidFill>
                  <a:schemeClr val="tx1"/>
                </a:solidFill>
                <a:latin typeface="Arial" panose="020B0604020202020204" pitchFamily="34" charset="0"/>
              </a:defRPr>
            </a:lvl4pPr>
            <a:lvl5pPr marL="2071688" indent="-227013" defTabSz="928688">
              <a:defRPr sz="1600">
                <a:solidFill>
                  <a:schemeClr val="tx1"/>
                </a:solidFill>
                <a:latin typeface="Arial" panose="020B0604020202020204" pitchFamily="34" charset="0"/>
              </a:defRPr>
            </a:lvl5pPr>
            <a:lvl6pPr marL="2528888" indent="-227013" defTabSz="928688" eaLnBrk="0" fontAlgn="base" hangingPunct="0">
              <a:spcBef>
                <a:spcPct val="0"/>
              </a:spcBef>
              <a:spcAft>
                <a:spcPct val="0"/>
              </a:spcAft>
              <a:defRPr sz="1600">
                <a:solidFill>
                  <a:schemeClr val="tx1"/>
                </a:solidFill>
                <a:latin typeface="Arial" panose="020B0604020202020204" pitchFamily="34" charset="0"/>
              </a:defRPr>
            </a:lvl6pPr>
            <a:lvl7pPr marL="2986088" indent="-227013" defTabSz="928688" eaLnBrk="0" fontAlgn="base" hangingPunct="0">
              <a:spcBef>
                <a:spcPct val="0"/>
              </a:spcBef>
              <a:spcAft>
                <a:spcPct val="0"/>
              </a:spcAft>
              <a:defRPr sz="1600">
                <a:solidFill>
                  <a:schemeClr val="tx1"/>
                </a:solidFill>
                <a:latin typeface="Arial" panose="020B0604020202020204" pitchFamily="34" charset="0"/>
              </a:defRPr>
            </a:lvl7pPr>
            <a:lvl8pPr marL="3443288" indent="-227013" defTabSz="928688" eaLnBrk="0" fontAlgn="base" hangingPunct="0">
              <a:spcBef>
                <a:spcPct val="0"/>
              </a:spcBef>
              <a:spcAft>
                <a:spcPct val="0"/>
              </a:spcAft>
              <a:defRPr sz="1600">
                <a:solidFill>
                  <a:schemeClr val="tx1"/>
                </a:solidFill>
                <a:latin typeface="Arial" panose="020B0604020202020204" pitchFamily="34" charset="0"/>
              </a:defRPr>
            </a:lvl8pPr>
            <a:lvl9pPr marL="3900488" indent="-227013" defTabSz="928688" eaLnBrk="0" fontAlgn="base" hangingPunct="0">
              <a:spcBef>
                <a:spcPct val="0"/>
              </a:spcBef>
              <a:spcAft>
                <a:spcPct val="0"/>
              </a:spcAft>
              <a:defRPr sz="1600">
                <a:solidFill>
                  <a:schemeClr val="tx1"/>
                </a:solidFill>
                <a:latin typeface="Arial" panose="020B0604020202020204" pitchFamily="34" charset="0"/>
              </a:defRPr>
            </a:lvl9pPr>
          </a:lstStyle>
          <a:p>
            <a:fld id="{456F7801-0B34-41AF-A634-43DE1EE62BF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9221" name="Footer Placeholder 5">
            <a:extLst>
              <a:ext uri="{FF2B5EF4-FFF2-40B4-BE49-F238E27FC236}">
                <a16:creationId xmlns:a16="http://schemas.microsoft.com/office/drawing/2014/main" id="{764D84EC-63C0-47D6-ADA0-8B132F496B30}"/>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46125" indent="-285750" defTabSz="928688">
              <a:defRPr sz="1600">
                <a:solidFill>
                  <a:schemeClr val="tx1"/>
                </a:solidFill>
                <a:latin typeface="Arial" panose="020B0604020202020204" pitchFamily="34" charset="0"/>
              </a:defRPr>
            </a:lvl2pPr>
            <a:lvl3pPr marL="1147763" indent="-227013" defTabSz="928688">
              <a:defRPr sz="1600">
                <a:solidFill>
                  <a:schemeClr val="tx1"/>
                </a:solidFill>
                <a:latin typeface="Arial" panose="020B0604020202020204" pitchFamily="34" charset="0"/>
              </a:defRPr>
            </a:lvl3pPr>
            <a:lvl4pPr marL="1609725" indent="-227013" defTabSz="928688">
              <a:defRPr sz="1600">
                <a:solidFill>
                  <a:schemeClr val="tx1"/>
                </a:solidFill>
                <a:latin typeface="Arial" panose="020B0604020202020204" pitchFamily="34" charset="0"/>
              </a:defRPr>
            </a:lvl4pPr>
            <a:lvl5pPr marL="2071688" indent="-227013" defTabSz="928688">
              <a:defRPr sz="1600">
                <a:solidFill>
                  <a:schemeClr val="tx1"/>
                </a:solidFill>
                <a:latin typeface="Arial" panose="020B0604020202020204" pitchFamily="34" charset="0"/>
              </a:defRPr>
            </a:lvl5pPr>
            <a:lvl6pPr marL="2528888" indent="-227013" defTabSz="928688" eaLnBrk="0" fontAlgn="base" hangingPunct="0">
              <a:spcBef>
                <a:spcPct val="0"/>
              </a:spcBef>
              <a:spcAft>
                <a:spcPct val="0"/>
              </a:spcAft>
              <a:defRPr sz="1600">
                <a:solidFill>
                  <a:schemeClr val="tx1"/>
                </a:solidFill>
                <a:latin typeface="Arial" panose="020B0604020202020204" pitchFamily="34" charset="0"/>
              </a:defRPr>
            </a:lvl6pPr>
            <a:lvl7pPr marL="2986088" indent="-227013" defTabSz="928688" eaLnBrk="0" fontAlgn="base" hangingPunct="0">
              <a:spcBef>
                <a:spcPct val="0"/>
              </a:spcBef>
              <a:spcAft>
                <a:spcPct val="0"/>
              </a:spcAft>
              <a:defRPr sz="1600">
                <a:solidFill>
                  <a:schemeClr val="tx1"/>
                </a:solidFill>
                <a:latin typeface="Arial" panose="020B0604020202020204" pitchFamily="34" charset="0"/>
              </a:defRPr>
            </a:lvl7pPr>
            <a:lvl8pPr marL="3443288" indent="-227013" defTabSz="928688" eaLnBrk="0" fontAlgn="base" hangingPunct="0">
              <a:spcBef>
                <a:spcPct val="0"/>
              </a:spcBef>
              <a:spcAft>
                <a:spcPct val="0"/>
              </a:spcAft>
              <a:defRPr sz="1600">
                <a:solidFill>
                  <a:schemeClr val="tx1"/>
                </a:solidFill>
                <a:latin typeface="Arial" panose="020B0604020202020204" pitchFamily="34" charset="0"/>
              </a:defRPr>
            </a:lvl8pPr>
            <a:lvl9pPr marL="3900488" indent="-227013"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222" name="Slide Number Placeholder 6">
            <a:extLst>
              <a:ext uri="{FF2B5EF4-FFF2-40B4-BE49-F238E27FC236}">
                <a16:creationId xmlns:a16="http://schemas.microsoft.com/office/drawing/2014/main" id="{D1D9D3AB-7642-486D-99E5-ABA4FFA9798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46125" indent="-285750" defTabSz="928688">
              <a:defRPr sz="1600">
                <a:solidFill>
                  <a:schemeClr val="tx1"/>
                </a:solidFill>
                <a:latin typeface="Arial" panose="020B0604020202020204" pitchFamily="34" charset="0"/>
              </a:defRPr>
            </a:lvl2pPr>
            <a:lvl3pPr marL="1147763" indent="-227013" defTabSz="928688">
              <a:defRPr sz="1600">
                <a:solidFill>
                  <a:schemeClr val="tx1"/>
                </a:solidFill>
                <a:latin typeface="Arial" panose="020B0604020202020204" pitchFamily="34" charset="0"/>
              </a:defRPr>
            </a:lvl3pPr>
            <a:lvl4pPr marL="1609725" indent="-227013" defTabSz="928688">
              <a:defRPr sz="1600">
                <a:solidFill>
                  <a:schemeClr val="tx1"/>
                </a:solidFill>
                <a:latin typeface="Arial" panose="020B0604020202020204" pitchFamily="34" charset="0"/>
              </a:defRPr>
            </a:lvl4pPr>
            <a:lvl5pPr marL="2071688" indent="-227013" defTabSz="928688">
              <a:defRPr sz="1600">
                <a:solidFill>
                  <a:schemeClr val="tx1"/>
                </a:solidFill>
                <a:latin typeface="Arial" panose="020B0604020202020204" pitchFamily="34" charset="0"/>
              </a:defRPr>
            </a:lvl5pPr>
            <a:lvl6pPr marL="2528888" indent="-227013" defTabSz="928688" eaLnBrk="0" fontAlgn="base" hangingPunct="0">
              <a:spcBef>
                <a:spcPct val="0"/>
              </a:spcBef>
              <a:spcAft>
                <a:spcPct val="0"/>
              </a:spcAft>
              <a:defRPr sz="1600">
                <a:solidFill>
                  <a:schemeClr val="tx1"/>
                </a:solidFill>
                <a:latin typeface="Arial" panose="020B0604020202020204" pitchFamily="34" charset="0"/>
              </a:defRPr>
            </a:lvl6pPr>
            <a:lvl7pPr marL="2986088" indent="-227013" defTabSz="928688" eaLnBrk="0" fontAlgn="base" hangingPunct="0">
              <a:spcBef>
                <a:spcPct val="0"/>
              </a:spcBef>
              <a:spcAft>
                <a:spcPct val="0"/>
              </a:spcAft>
              <a:defRPr sz="1600">
                <a:solidFill>
                  <a:schemeClr val="tx1"/>
                </a:solidFill>
                <a:latin typeface="Arial" panose="020B0604020202020204" pitchFamily="34" charset="0"/>
              </a:defRPr>
            </a:lvl7pPr>
            <a:lvl8pPr marL="3443288" indent="-227013" defTabSz="928688" eaLnBrk="0" fontAlgn="base" hangingPunct="0">
              <a:spcBef>
                <a:spcPct val="0"/>
              </a:spcBef>
              <a:spcAft>
                <a:spcPct val="0"/>
              </a:spcAft>
              <a:defRPr sz="1600">
                <a:solidFill>
                  <a:schemeClr val="tx1"/>
                </a:solidFill>
                <a:latin typeface="Arial" panose="020B0604020202020204" pitchFamily="34" charset="0"/>
              </a:defRPr>
            </a:lvl8pPr>
            <a:lvl9pPr marL="3900488" indent="-227013" defTabSz="928688" eaLnBrk="0" fontAlgn="base" hangingPunct="0">
              <a:spcBef>
                <a:spcPct val="0"/>
              </a:spcBef>
              <a:spcAft>
                <a:spcPct val="0"/>
              </a:spcAft>
              <a:defRPr sz="1600">
                <a:solidFill>
                  <a:schemeClr val="tx1"/>
                </a:solidFill>
                <a:latin typeface="Arial" panose="020B0604020202020204" pitchFamily="34" charset="0"/>
              </a:defRPr>
            </a:lvl9pPr>
          </a:lstStyle>
          <a:p>
            <a:fld id="{7B25BBDE-3FD4-4F86-8F94-46180090D6E1}" type="slidenum">
              <a:rPr lang="en-AU" altLang="en-US" sz="1300" smtClean="0">
                <a:latin typeface="Times New Roman" panose="02020603050405020304" pitchFamily="18" charset="0"/>
              </a:rPr>
              <a:pPr/>
              <a:t>2</a:t>
            </a:fld>
            <a:endParaRPr lang="en-AU" altLang="en-US" sz="13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a:extLst>
              <a:ext uri="{FF2B5EF4-FFF2-40B4-BE49-F238E27FC236}">
                <a16:creationId xmlns:a16="http://schemas.microsoft.com/office/drawing/2014/main" id="{9E2A333B-3073-4D6E-A851-41A9487EDB8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EB1085F-51BD-4659-876D-784A4857CB4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70659" name="Rectangle 6">
            <a:extLst>
              <a:ext uri="{FF2B5EF4-FFF2-40B4-BE49-F238E27FC236}">
                <a16:creationId xmlns:a16="http://schemas.microsoft.com/office/drawing/2014/main" id="{CD91ADAD-900C-4F20-83EB-F4949425E76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0660" name="Rectangle 7">
            <a:extLst>
              <a:ext uri="{FF2B5EF4-FFF2-40B4-BE49-F238E27FC236}">
                <a16:creationId xmlns:a16="http://schemas.microsoft.com/office/drawing/2014/main" id="{29D69B9E-4C05-4E6E-9126-DA0C4A3B89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E0CD48D-59B6-4962-AD5C-FAA9AE95508A}" type="slidenum">
              <a:rPr lang="en-AU" altLang="en-US" sz="1300" smtClean="0">
                <a:latin typeface="Times New Roman" panose="02020603050405020304" pitchFamily="18" charset="0"/>
              </a:rPr>
              <a:pPr/>
              <a:t>20</a:t>
            </a:fld>
            <a:endParaRPr lang="en-AU" altLang="en-US" sz="1300">
              <a:latin typeface="Times New Roman" panose="02020603050405020304" pitchFamily="18" charset="0"/>
            </a:endParaRPr>
          </a:p>
        </p:txBody>
      </p:sp>
      <p:sp>
        <p:nvSpPr>
          <p:cNvPr id="70661" name="Rectangle 2">
            <a:extLst>
              <a:ext uri="{FF2B5EF4-FFF2-40B4-BE49-F238E27FC236}">
                <a16:creationId xmlns:a16="http://schemas.microsoft.com/office/drawing/2014/main" id="{B28F9E53-2EBA-496C-B000-FBE122607D2B}"/>
              </a:ext>
            </a:extLst>
          </p:cNvPr>
          <p:cNvSpPr>
            <a:spLocks noGrp="1" noRot="1" noChangeAspect="1" noChangeArrowheads="1" noTextEdit="1"/>
          </p:cNvSpPr>
          <p:nvPr>
            <p:ph type="sldImg"/>
          </p:nvPr>
        </p:nvSpPr>
        <p:spPr>
          <a:ln/>
        </p:spPr>
      </p:sp>
      <p:sp>
        <p:nvSpPr>
          <p:cNvPr id="70662" name="Rectangle 3">
            <a:extLst>
              <a:ext uri="{FF2B5EF4-FFF2-40B4-BE49-F238E27FC236}">
                <a16:creationId xmlns:a16="http://schemas.microsoft.com/office/drawing/2014/main" id="{59A07819-202E-4704-AB8F-51BF957570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a:extLst>
              <a:ext uri="{FF2B5EF4-FFF2-40B4-BE49-F238E27FC236}">
                <a16:creationId xmlns:a16="http://schemas.microsoft.com/office/drawing/2014/main" id="{37711AAB-C91C-4D8F-A8D0-C18F5BB4DA1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F68566E-EB9A-4151-AEE8-C968FB7970BE}"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72707" name="Rectangle 6">
            <a:extLst>
              <a:ext uri="{FF2B5EF4-FFF2-40B4-BE49-F238E27FC236}">
                <a16:creationId xmlns:a16="http://schemas.microsoft.com/office/drawing/2014/main" id="{C1DA28B9-0639-4311-9CC2-4834F78AA7D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2708" name="Rectangle 7">
            <a:extLst>
              <a:ext uri="{FF2B5EF4-FFF2-40B4-BE49-F238E27FC236}">
                <a16:creationId xmlns:a16="http://schemas.microsoft.com/office/drawing/2014/main" id="{D736E8ED-8345-44E8-A77E-5D6508A5B1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2AA4A38-D7B6-4907-ABFE-D8F764BDCE52}" type="slidenum">
              <a:rPr lang="en-AU" altLang="en-US" sz="1300" smtClean="0">
                <a:latin typeface="Times New Roman" panose="02020603050405020304" pitchFamily="18" charset="0"/>
              </a:rPr>
              <a:pPr/>
              <a:t>21</a:t>
            </a:fld>
            <a:endParaRPr lang="en-AU" altLang="en-US" sz="1300">
              <a:latin typeface="Times New Roman" panose="02020603050405020304" pitchFamily="18" charset="0"/>
            </a:endParaRPr>
          </a:p>
        </p:txBody>
      </p:sp>
      <p:sp>
        <p:nvSpPr>
          <p:cNvPr id="72709" name="Rectangle 2">
            <a:extLst>
              <a:ext uri="{FF2B5EF4-FFF2-40B4-BE49-F238E27FC236}">
                <a16:creationId xmlns:a16="http://schemas.microsoft.com/office/drawing/2014/main" id="{B9C13DAE-3A67-4402-8273-A7A4B81CABFF}"/>
              </a:ext>
            </a:extLst>
          </p:cNvPr>
          <p:cNvSpPr>
            <a:spLocks noGrp="1" noRot="1" noChangeAspect="1" noChangeArrowheads="1" noTextEdit="1"/>
          </p:cNvSpPr>
          <p:nvPr>
            <p:ph type="sldImg"/>
          </p:nvPr>
        </p:nvSpPr>
        <p:spPr>
          <a:ln/>
        </p:spPr>
      </p:sp>
      <p:sp>
        <p:nvSpPr>
          <p:cNvPr id="72710" name="Rectangle 3">
            <a:extLst>
              <a:ext uri="{FF2B5EF4-FFF2-40B4-BE49-F238E27FC236}">
                <a16:creationId xmlns:a16="http://schemas.microsoft.com/office/drawing/2014/main" id="{1051FA5A-390E-44D5-BC5E-9C0977BEE5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a:extLst>
              <a:ext uri="{FF2B5EF4-FFF2-40B4-BE49-F238E27FC236}">
                <a16:creationId xmlns:a16="http://schemas.microsoft.com/office/drawing/2014/main" id="{F20BBD3F-9F36-40B3-890D-A597D651E1D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58247FD-6854-4B90-91D1-A656D9BC025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74755" name="Rectangle 6">
            <a:extLst>
              <a:ext uri="{FF2B5EF4-FFF2-40B4-BE49-F238E27FC236}">
                <a16:creationId xmlns:a16="http://schemas.microsoft.com/office/drawing/2014/main" id="{C3EF4BA5-6A49-440D-B556-C5438B23FCD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4756" name="Rectangle 7">
            <a:extLst>
              <a:ext uri="{FF2B5EF4-FFF2-40B4-BE49-F238E27FC236}">
                <a16:creationId xmlns:a16="http://schemas.microsoft.com/office/drawing/2014/main" id="{E4F42994-B9A6-431C-B8BF-0B1510915B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135B11E-2F8F-48E7-82F5-FDD597C8F9EF}" type="slidenum">
              <a:rPr lang="en-AU" altLang="en-US" sz="1300" smtClean="0">
                <a:latin typeface="Times New Roman" panose="02020603050405020304" pitchFamily="18" charset="0"/>
              </a:rPr>
              <a:pPr/>
              <a:t>22</a:t>
            </a:fld>
            <a:endParaRPr lang="en-AU" altLang="en-US" sz="1300">
              <a:latin typeface="Times New Roman" panose="02020603050405020304" pitchFamily="18" charset="0"/>
            </a:endParaRPr>
          </a:p>
        </p:txBody>
      </p:sp>
      <p:sp>
        <p:nvSpPr>
          <p:cNvPr id="74757" name="Rectangle 2">
            <a:extLst>
              <a:ext uri="{FF2B5EF4-FFF2-40B4-BE49-F238E27FC236}">
                <a16:creationId xmlns:a16="http://schemas.microsoft.com/office/drawing/2014/main" id="{38240429-3C78-426E-996A-574D622A98BB}"/>
              </a:ext>
            </a:extLst>
          </p:cNvPr>
          <p:cNvSpPr>
            <a:spLocks noGrp="1" noRot="1" noChangeAspect="1" noChangeArrowheads="1" noTextEdit="1"/>
          </p:cNvSpPr>
          <p:nvPr>
            <p:ph type="sldImg"/>
          </p:nvPr>
        </p:nvSpPr>
        <p:spPr>
          <a:ln/>
        </p:spPr>
      </p:sp>
      <p:sp>
        <p:nvSpPr>
          <p:cNvPr id="74758" name="Rectangle 3">
            <a:extLst>
              <a:ext uri="{FF2B5EF4-FFF2-40B4-BE49-F238E27FC236}">
                <a16:creationId xmlns:a16="http://schemas.microsoft.com/office/drawing/2014/main" id="{FFA33778-19D1-4883-93E3-3701F9397D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a:extLst>
              <a:ext uri="{FF2B5EF4-FFF2-40B4-BE49-F238E27FC236}">
                <a16:creationId xmlns:a16="http://schemas.microsoft.com/office/drawing/2014/main" id="{B4B5E38E-B825-4271-98E7-6C9C9F5F270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CA37C45-4B70-43B1-AC46-4611D4257372}"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76803" name="Rectangle 6">
            <a:extLst>
              <a:ext uri="{FF2B5EF4-FFF2-40B4-BE49-F238E27FC236}">
                <a16:creationId xmlns:a16="http://schemas.microsoft.com/office/drawing/2014/main" id="{33DEBE94-3C9D-4D88-9178-29A1AB03FB5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6804" name="Rectangle 7">
            <a:extLst>
              <a:ext uri="{FF2B5EF4-FFF2-40B4-BE49-F238E27FC236}">
                <a16:creationId xmlns:a16="http://schemas.microsoft.com/office/drawing/2014/main" id="{58245D8B-A386-450D-9636-16E3DD9113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9040FED-838E-4403-BEE8-95EF970A52EE}" type="slidenum">
              <a:rPr lang="en-AU" altLang="en-US" sz="1300" smtClean="0">
                <a:latin typeface="Times New Roman" panose="02020603050405020304" pitchFamily="18" charset="0"/>
              </a:rPr>
              <a:pPr/>
              <a:t>23</a:t>
            </a:fld>
            <a:endParaRPr lang="en-AU" altLang="en-US" sz="1300">
              <a:latin typeface="Times New Roman" panose="02020603050405020304" pitchFamily="18" charset="0"/>
            </a:endParaRPr>
          </a:p>
        </p:txBody>
      </p:sp>
      <p:sp>
        <p:nvSpPr>
          <p:cNvPr id="76805" name="Rectangle 2">
            <a:extLst>
              <a:ext uri="{FF2B5EF4-FFF2-40B4-BE49-F238E27FC236}">
                <a16:creationId xmlns:a16="http://schemas.microsoft.com/office/drawing/2014/main" id="{1C22FCC9-057E-414B-95B7-A9F044D59051}"/>
              </a:ext>
            </a:extLst>
          </p:cNvPr>
          <p:cNvSpPr>
            <a:spLocks noGrp="1" noRot="1" noChangeAspect="1" noChangeArrowheads="1" noTextEdit="1"/>
          </p:cNvSpPr>
          <p:nvPr>
            <p:ph type="sldImg"/>
          </p:nvPr>
        </p:nvSpPr>
        <p:spPr>
          <a:ln/>
        </p:spPr>
      </p:sp>
      <p:sp>
        <p:nvSpPr>
          <p:cNvPr id="76806" name="Rectangle 3">
            <a:extLst>
              <a:ext uri="{FF2B5EF4-FFF2-40B4-BE49-F238E27FC236}">
                <a16:creationId xmlns:a16="http://schemas.microsoft.com/office/drawing/2014/main" id="{40EC30A7-C631-4D3E-B8D5-4932EC93FF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a:extLst>
              <a:ext uri="{FF2B5EF4-FFF2-40B4-BE49-F238E27FC236}">
                <a16:creationId xmlns:a16="http://schemas.microsoft.com/office/drawing/2014/main" id="{1C983BEC-5B22-4A72-9943-B1961583B93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AA72726-B771-49EE-A76B-99519BDF1BAD}"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78851" name="Rectangle 6">
            <a:extLst>
              <a:ext uri="{FF2B5EF4-FFF2-40B4-BE49-F238E27FC236}">
                <a16:creationId xmlns:a16="http://schemas.microsoft.com/office/drawing/2014/main" id="{B5521F8C-6F9D-4087-82C0-E9106D59655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78852" name="Rectangle 7">
            <a:extLst>
              <a:ext uri="{FF2B5EF4-FFF2-40B4-BE49-F238E27FC236}">
                <a16:creationId xmlns:a16="http://schemas.microsoft.com/office/drawing/2014/main" id="{1C7C11EF-BD44-41E2-AA88-5E64135AB3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18C7200-5D43-45E4-83EE-522CEA6ADB80}" type="slidenum">
              <a:rPr lang="en-AU" altLang="en-US" sz="1300" smtClean="0">
                <a:latin typeface="Times New Roman" panose="02020603050405020304" pitchFamily="18" charset="0"/>
              </a:rPr>
              <a:pPr/>
              <a:t>24</a:t>
            </a:fld>
            <a:endParaRPr lang="en-AU" altLang="en-US" sz="1300">
              <a:latin typeface="Times New Roman" panose="02020603050405020304" pitchFamily="18" charset="0"/>
            </a:endParaRPr>
          </a:p>
        </p:txBody>
      </p:sp>
      <p:sp>
        <p:nvSpPr>
          <p:cNvPr id="78853" name="Rectangle 2">
            <a:extLst>
              <a:ext uri="{FF2B5EF4-FFF2-40B4-BE49-F238E27FC236}">
                <a16:creationId xmlns:a16="http://schemas.microsoft.com/office/drawing/2014/main" id="{9E8B9759-3A0A-4DF8-BCBD-E3CBFFDDBF15}"/>
              </a:ext>
            </a:extLst>
          </p:cNvPr>
          <p:cNvSpPr>
            <a:spLocks noGrp="1" noRot="1" noChangeAspect="1" noChangeArrowheads="1" noTextEdit="1"/>
          </p:cNvSpPr>
          <p:nvPr>
            <p:ph type="sldImg"/>
          </p:nvPr>
        </p:nvSpPr>
        <p:spPr>
          <a:ln/>
        </p:spPr>
      </p:sp>
      <p:sp>
        <p:nvSpPr>
          <p:cNvPr id="78854" name="Rectangle 3">
            <a:extLst>
              <a:ext uri="{FF2B5EF4-FFF2-40B4-BE49-F238E27FC236}">
                <a16:creationId xmlns:a16="http://schemas.microsoft.com/office/drawing/2014/main" id="{15273EC9-8CAC-4627-AC16-E7FCD9DA2D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id="{0A964AD5-41A3-433B-8DA4-00FB7F9C460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8457492-F6DE-4D9C-8EB1-F93B1653C38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80899" name="Rectangle 6">
            <a:extLst>
              <a:ext uri="{FF2B5EF4-FFF2-40B4-BE49-F238E27FC236}">
                <a16:creationId xmlns:a16="http://schemas.microsoft.com/office/drawing/2014/main" id="{19A460ED-2A9E-4586-BB69-ADE8CF42E48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0900" name="Rectangle 7">
            <a:extLst>
              <a:ext uri="{FF2B5EF4-FFF2-40B4-BE49-F238E27FC236}">
                <a16:creationId xmlns:a16="http://schemas.microsoft.com/office/drawing/2014/main" id="{6B45F0E8-311B-4E80-BB61-3CD9DB36AD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F94FF70-287A-4FEF-AABD-7C228D45FFC5}" type="slidenum">
              <a:rPr lang="en-AU" altLang="en-US" sz="1300" smtClean="0">
                <a:latin typeface="Times New Roman" panose="02020603050405020304" pitchFamily="18" charset="0"/>
              </a:rPr>
              <a:pPr/>
              <a:t>25</a:t>
            </a:fld>
            <a:endParaRPr lang="en-AU" altLang="en-US" sz="1300">
              <a:latin typeface="Times New Roman" panose="02020603050405020304" pitchFamily="18" charset="0"/>
            </a:endParaRPr>
          </a:p>
        </p:txBody>
      </p:sp>
      <p:sp>
        <p:nvSpPr>
          <p:cNvPr id="80901" name="Rectangle 2">
            <a:extLst>
              <a:ext uri="{FF2B5EF4-FFF2-40B4-BE49-F238E27FC236}">
                <a16:creationId xmlns:a16="http://schemas.microsoft.com/office/drawing/2014/main" id="{59CCF100-3719-4F80-A8CB-7F11163CF245}"/>
              </a:ext>
            </a:extLst>
          </p:cNvPr>
          <p:cNvSpPr>
            <a:spLocks noGrp="1" noRot="1" noChangeAspect="1" noChangeArrowheads="1" noTextEdit="1"/>
          </p:cNvSpPr>
          <p:nvPr>
            <p:ph type="sldImg"/>
          </p:nvPr>
        </p:nvSpPr>
        <p:spPr>
          <a:ln/>
        </p:spPr>
      </p:sp>
      <p:sp>
        <p:nvSpPr>
          <p:cNvPr id="80902" name="Rectangle 3">
            <a:extLst>
              <a:ext uri="{FF2B5EF4-FFF2-40B4-BE49-F238E27FC236}">
                <a16:creationId xmlns:a16="http://schemas.microsoft.com/office/drawing/2014/main" id="{FE1770FF-B95C-48FD-91C9-CDBECB8F33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D470DFD7-A0D4-4614-AB4A-B0FE99B7D52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161C164-053B-4DA8-98BC-B73B71EE6D1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31747" name="Rectangle 6">
            <a:extLst>
              <a:ext uri="{FF2B5EF4-FFF2-40B4-BE49-F238E27FC236}">
                <a16:creationId xmlns:a16="http://schemas.microsoft.com/office/drawing/2014/main" id="{125006B4-2916-4294-8FFE-3F80414CB72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1748" name="Rectangle 7">
            <a:extLst>
              <a:ext uri="{FF2B5EF4-FFF2-40B4-BE49-F238E27FC236}">
                <a16:creationId xmlns:a16="http://schemas.microsoft.com/office/drawing/2014/main" id="{0D912537-1511-4067-9C6D-8C16E7A472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7F4261B-9C9B-4BAE-AAAC-982CA27A3624}" type="slidenum">
              <a:rPr lang="en-AU" altLang="en-US" sz="1300" smtClean="0">
                <a:latin typeface="Times New Roman" panose="02020603050405020304" pitchFamily="18" charset="0"/>
              </a:rPr>
              <a:pPr/>
              <a:t>26</a:t>
            </a:fld>
            <a:endParaRPr lang="en-AU" altLang="en-US" sz="1300">
              <a:latin typeface="Times New Roman" panose="02020603050405020304" pitchFamily="18" charset="0"/>
            </a:endParaRPr>
          </a:p>
        </p:txBody>
      </p:sp>
      <p:sp>
        <p:nvSpPr>
          <p:cNvPr id="31749" name="Rectangle 2">
            <a:extLst>
              <a:ext uri="{FF2B5EF4-FFF2-40B4-BE49-F238E27FC236}">
                <a16:creationId xmlns:a16="http://schemas.microsoft.com/office/drawing/2014/main" id="{B0AB842F-A2DC-4FC0-82ED-D3D0C4C62BE5}"/>
              </a:ext>
            </a:extLst>
          </p:cNvPr>
          <p:cNvSpPr>
            <a:spLocks noGrp="1" noRot="1" noChangeAspect="1" noChangeArrowheads="1" noTextEdit="1"/>
          </p:cNvSpPr>
          <p:nvPr>
            <p:ph type="sldImg"/>
          </p:nvPr>
        </p:nvSpPr>
        <p:spPr>
          <a:ln/>
        </p:spPr>
      </p:sp>
      <p:sp>
        <p:nvSpPr>
          <p:cNvPr id="31750" name="Rectangle 3">
            <a:extLst>
              <a:ext uri="{FF2B5EF4-FFF2-40B4-BE49-F238E27FC236}">
                <a16:creationId xmlns:a16="http://schemas.microsoft.com/office/drawing/2014/main" id="{053CA62B-B4BB-4C10-9F83-48E28348C6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Zero output in ALU indicates if all Result lines have value 0 (See appendix B for more)</a:t>
            </a:r>
          </a:p>
        </p:txBody>
      </p:sp>
    </p:spTree>
    <p:extLst>
      <p:ext uri="{BB962C8B-B14F-4D97-AF65-F5344CB8AC3E}">
        <p14:creationId xmlns:p14="http://schemas.microsoft.com/office/powerpoint/2010/main" val="1921837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a:extLst>
              <a:ext uri="{FF2B5EF4-FFF2-40B4-BE49-F238E27FC236}">
                <a16:creationId xmlns:a16="http://schemas.microsoft.com/office/drawing/2014/main" id="{4A3AB843-FFC2-4B70-86BF-6AEE879C42E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11F6A51-4D12-4674-ACBB-9E7C79C24B07}"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82947" name="Rectangle 6">
            <a:extLst>
              <a:ext uri="{FF2B5EF4-FFF2-40B4-BE49-F238E27FC236}">
                <a16:creationId xmlns:a16="http://schemas.microsoft.com/office/drawing/2014/main" id="{6B6A28A6-6583-4CB2-AEE0-67C1724331A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2948" name="Rectangle 7">
            <a:extLst>
              <a:ext uri="{FF2B5EF4-FFF2-40B4-BE49-F238E27FC236}">
                <a16:creationId xmlns:a16="http://schemas.microsoft.com/office/drawing/2014/main" id="{3259ED90-C495-41FC-8B7B-3B963DAB59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BA254CE-DFB6-419F-B369-59C84EA374B8}" type="slidenum">
              <a:rPr lang="en-AU" altLang="en-US" sz="1300" smtClean="0">
                <a:latin typeface="Times New Roman" panose="02020603050405020304" pitchFamily="18" charset="0"/>
              </a:rPr>
              <a:pPr/>
              <a:t>27</a:t>
            </a:fld>
            <a:endParaRPr lang="en-AU" altLang="en-US" sz="1300">
              <a:latin typeface="Times New Roman" panose="02020603050405020304" pitchFamily="18" charset="0"/>
            </a:endParaRPr>
          </a:p>
        </p:txBody>
      </p:sp>
      <p:sp>
        <p:nvSpPr>
          <p:cNvPr id="82949" name="Rectangle 2">
            <a:extLst>
              <a:ext uri="{FF2B5EF4-FFF2-40B4-BE49-F238E27FC236}">
                <a16:creationId xmlns:a16="http://schemas.microsoft.com/office/drawing/2014/main" id="{A5A8133A-817B-4FB9-8C61-83D10709063C}"/>
              </a:ext>
            </a:extLst>
          </p:cNvPr>
          <p:cNvSpPr>
            <a:spLocks noGrp="1" noRot="1" noChangeAspect="1" noChangeArrowheads="1" noTextEdit="1"/>
          </p:cNvSpPr>
          <p:nvPr>
            <p:ph type="sldImg"/>
          </p:nvPr>
        </p:nvSpPr>
        <p:spPr>
          <a:ln/>
        </p:spPr>
      </p:sp>
      <p:sp>
        <p:nvSpPr>
          <p:cNvPr id="82950" name="Rectangle 3">
            <a:extLst>
              <a:ext uri="{FF2B5EF4-FFF2-40B4-BE49-F238E27FC236}">
                <a16:creationId xmlns:a16="http://schemas.microsoft.com/office/drawing/2014/main" id="{ACFFEA92-D780-453B-B2DF-8D44EDD52D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a:extLst>
              <a:ext uri="{FF2B5EF4-FFF2-40B4-BE49-F238E27FC236}">
                <a16:creationId xmlns:a16="http://schemas.microsoft.com/office/drawing/2014/main" id="{13A7BA96-D8FE-46A4-B064-DABDE6C07F8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9149805-6309-43E3-BDBA-5A3092B0D311}"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84995" name="Rectangle 6">
            <a:extLst>
              <a:ext uri="{FF2B5EF4-FFF2-40B4-BE49-F238E27FC236}">
                <a16:creationId xmlns:a16="http://schemas.microsoft.com/office/drawing/2014/main" id="{5A254A6B-0A9F-4D9A-A3B9-4A4E6E9E6DA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4996" name="Rectangle 7">
            <a:extLst>
              <a:ext uri="{FF2B5EF4-FFF2-40B4-BE49-F238E27FC236}">
                <a16:creationId xmlns:a16="http://schemas.microsoft.com/office/drawing/2014/main" id="{EA2D03D4-2351-4B26-8B8D-466D2C61AA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849DE85A-96D6-4513-AE1D-3C7AC1C66A01}" type="slidenum">
              <a:rPr lang="en-AU" altLang="en-US" sz="1300" smtClean="0">
                <a:latin typeface="Times New Roman" panose="02020603050405020304" pitchFamily="18" charset="0"/>
              </a:rPr>
              <a:pPr/>
              <a:t>28</a:t>
            </a:fld>
            <a:endParaRPr lang="en-AU" altLang="en-US" sz="1300">
              <a:latin typeface="Times New Roman" panose="02020603050405020304" pitchFamily="18" charset="0"/>
            </a:endParaRPr>
          </a:p>
        </p:txBody>
      </p:sp>
      <p:sp>
        <p:nvSpPr>
          <p:cNvPr id="84997" name="Rectangle 2">
            <a:extLst>
              <a:ext uri="{FF2B5EF4-FFF2-40B4-BE49-F238E27FC236}">
                <a16:creationId xmlns:a16="http://schemas.microsoft.com/office/drawing/2014/main" id="{2F592C5F-9F57-4229-A018-71B23CB61579}"/>
              </a:ext>
            </a:extLst>
          </p:cNvPr>
          <p:cNvSpPr>
            <a:spLocks noGrp="1" noRot="1" noChangeAspect="1" noChangeArrowheads="1" noTextEdit="1"/>
          </p:cNvSpPr>
          <p:nvPr>
            <p:ph type="sldImg"/>
          </p:nvPr>
        </p:nvSpPr>
        <p:spPr>
          <a:ln/>
        </p:spPr>
      </p:sp>
      <p:sp>
        <p:nvSpPr>
          <p:cNvPr id="84998" name="Rectangle 3">
            <a:extLst>
              <a:ext uri="{FF2B5EF4-FFF2-40B4-BE49-F238E27FC236}">
                <a16:creationId xmlns:a16="http://schemas.microsoft.com/office/drawing/2014/main" id="{03ACC6CB-22D7-47FD-844D-9EE4B7EFA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a:extLst>
              <a:ext uri="{FF2B5EF4-FFF2-40B4-BE49-F238E27FC236}">
                <a16:creationId xmlns:a16="http://schemas.microsoft.com/office/drawing/2014/main" id="{38432898-7D84-4927-AE66-1ED8F20C27A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642C112-CCEB-45DE-A81D-D163397D7D4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89091" name="Rectangle 6">
            <a:extLst>
              <a:ext uri="{FF2B5EF4-FFF2-40B4-BE49-F238E27FC236}">
                <a16:creationId xmlns:a16="http://schemas.microsoft.com/office/drawing/2014/main" id="{DED79841-9AEB-47F1-BAFE-8B7048C9C88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9092" name="Rectangle 7">
            <a:extLst>
              <a:ext uri="{FF2B5EF4-FFF2-40B4-BE49-F238E27FC236}">
                <a16:creationId xmlns:a16="http://schemas.microsoft.com/office/drawing/2014/main" id="{DB821B85-5027-4E1B-8719-8F1E69962E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E15F9BC-362F-4D57-91F4-1D1879E265D1}" type="slidenum">
              <a:rPr lang="en-AU" altLang="en-US" sz="1300" smtClean="0">
                <a:latin typeface="Times New Roman" panose="02020603050405020304" pitchFamily="18" charset="0"/>
              </a:rPr>
              <a:pPr/>
              <a:t>29</a:t>
            </a:fld>
            <a:endParaRPr lang="en-AU" altLang="en-US" sz="1300">
              <a:latin typeface="Times New Roman" panose="02020603050405020304" pitchFamily="18" charset="0"/>
            </a:endParaRPr>
          </a:p>
        </p:txBody>
      </p:sp>
      <p:sp>
        <p:nvSpPr>
          <p:cNvPr id="89093" name="Rectangle 2">
            <a:extLst>
              <a:ext uri="{FF2B5EF4-FFF2-40B4-BE49-F238E27FC236}">
                <a16:creationId xmlns:a16="http://schemas.microsoft.com/office/drawing/2014/main" id="{A5BD115D-80B4-4514-ADBC-62A9C974D22F}"/>
              </a:ext>
            </a:extLst>
          </p:cNvPr>
          <p:cNvSpPr>
            <a:spLocks noGrp="1" noRot="1" noChangeAspect="1" noChangeArrowheads="1" noTextEdit="1"/>
          </p:cNvSpPr>
          <p:nvPr>
            <p:ph type="sldImg"/>
          </p:nvPr>
        </p:nvSpPr>
        <p:spPr>
          <a:ln/>
        </p:spPr>
      </p:sp>
      <p:sp>
        <p:nvSpPr>
          <p:cNvPr id="89094" name="Rectangle 3">
            <a:extLst>
              <a:ext uri="{FF2B5EF4-FFF2-40B4-BE49-F238E27FC236}">
                <a16:creationId xmlns:a16="http://schemas.microsoft.com/office/drawing/2014/main" id="{FCE337C9-8D42-4190-B1E6-75B761EFFA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32818E69-7B71-45BD-BF0A-C0C95B4F799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D84D28E-3803-49E7-9F84-0845D9B5EEF8}"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1267" name="Rectangle 6">
            <a:extLst>
              <a:ext uri="{FF2B5EF4-FFF2-40B4-BE49-F238E27FC236}">
                <a16:creationId xmlns:a16="http://schemas.microsoft.com/office/drawing/2014/main" id="{39B3F54D-1C97-4C2B-9EE8-A020275F013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1268" name="Rectangle 7">
            <a:extLst>
              <a:ext uri="{FF2B5EF4-FFF2-40B4-BE49-F238E27FC236}">
                <a16:creationId xmlns:a16="http://schemas.microsoft.com/office/drawing/2014/main" id="{BA065B01-767A-4BB1-9E5A-4B5F7088FF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5C2CB64-9CC0-4F89-8D7E-674BAEE75CA0}" type="slidenum">
              <a:rPr lang="en-AU" altLang="en-US" sz="1300" smtClean="0">
                <a:latin typeface="Times New Roman" panose="02020603050405020304" pitchFamily="18" charset="0"/>
              </a:rPr>
              <a:pPr/>
              <a:t>3</a:t>
            </a:fld>
            <a:endParaRPr lang="en-AU" altLang="en-US" sz="1300">
              <a:latin typeface="Times New Roman" panose="02020603050405020304" pitchFamily="18" charset="0"/>
            </a:endParaRPr>
          </a:p>
        </p:txBody>
      </p:sp>
      <p:sp>
        <p:nvSpPr>
          <p:cNvPr id="11269" name="Rectangle 2">
            <a:extLst>
              <a:ext uri="{FF2B5EF4-FFF2-40B4-BE49-F238E27FC236}">
                <a16:creationId xmlns:a16="http://schemas.microsoft.com/office/drawing/2014/main" id="{BCC3D95E-18ED-44BA-A9E3-958D32CE9A36}"/>
              </a:ext>
            </a:extLst>
          </p:cNvPr>
          <p:cNvSpPr>
            <a:spLocks noGrp="1" noRot="1" noChangeAspect="1" noChangeArrowheads="1" noTextEdit="1"/>
          </p:cNvSpPr>
          <p:nvPr>
            <p:ph type="sldImg"/>
          </p:nvPr>
        </p:nvSpPr>
        <p:spPr>
          <a:ln/>
        </p:spPr>
      </p:sp>
      <p:sp>
        <p:nvSpPr>
          <p:cNvPr id="11270" name="Rectangle 3">
            <a:extLst>
              <a:ext uri="{FF2B5EF4-FFF2-40B4-BE49-F238E27FC236}">
                <a16:creationId xmlns:a16="http://schemas.microsoft.com/office/drawing/2014/main" id="{511BCCC4-38C2-459F-BDEF-4674CFDAA7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a:extLst>
              <a:ext uri="{FF2B5EF4-FFF2-40B4-BE49-F238E27FC236}">
                <a16:creationId xmlns:a16="http://schemas.microsoft.com/office/drawing/2014/main" id="{38432898-7D84-4927-AE66-1ED8F20C27A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642C112-CCEB-45DE-A81D-D163397D7D4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89091" name="Rectangle 6">
            <a:extLst>
              <a:ext uri="{FF2B5EF4-FFF2-40B4-BE49-F238E27FC236}">
                <a16:creationId xmlns:a16="http://schemas.microsoft.com/office/drawing/2014/main" id="{DED79841-9AEB-47F1-BAFE-8B7048C9C88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9092" name="Rectangle 7">
            <a:extLst>
              <a:ext uri="{FF2B5EF4-FFF2-40B4-BE49-F238E27FC236}">
                <a16:creationId xmlns:a16="http://schemas.microsoft.com/office/drawing/2014/main" id="{DB821B85-5027-4E1B-8719-8F1E69962E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E15F9BC-362F-4D57-91F4-1D1879E265D1}" type="slidenum">
              <a:rPr lang="en-AU" altLang="en-US" sz="1300" smtClean="0">
                <a:latin typeface="Times New Roman" panose="02020603050405020304" pitchFamily="18" charset="0"/>
              </a:rPr>
              <a:pPr/>
              <a:t>30</a:t>
            </a:fld>
            <a:endParaRPr lang="en-AU" altLang="en-US" sz="1300">
              <a:latin typeface="Times New Roman" panose="02020603050405020304" pitchFamily="18" charset="0"/>
            </a:endParaRPr>
          </a:p>
        </p:txBody>
      </p:sp>
      <p:sp>
        <p:nvSpPr>
          <p:cNvPr id="89093" name="Rectangle 2">
            <a:extLst>
              <a:ext uri="{FF2B5EF4-FFF2-40B4-BE49-F238E27FC236}">
                <a16:creationId xmlns:a16="http://schemas.microsoft.com/office/drawing/2014/main" id="{A5BD115D-80B4-4514-ADBC-62A9C974D22F}"/>
              </a:ext>
            </a:extLst>
          </p:cNvPr>
          <p:cNvSpPr>
            <a:spLocks noGrp="1" noRot="1" noChangeAspect="1" noChangeArrowheads="1" noTextEdit="1"/>
          </p:cNvSpPr>
          <p:nvPr>
            <p:ph type="sldImg"/>
          </p:nvPr>
        </p:nvSpPr>
        <p:spPr>
          <a:ln/>
        </p:spPr>
      </p:sp>
      <p:sp>
        <p:nvSpPr>
          <p:cNvPr id="89094" name="Rectangle 3">
            <a:extLst>
              <a:ext uri="{FF2B5EF4-FFF2-40B4-BE49-F238E27FC236}">
                <a16:creationId xmlns:a16="http://schemas.microsoft.com/office/drawing/2014/main" id="{FCE337C9-8D42-4190-B1E6-75B761EFFA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04485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a:extLst>
              <a:ext uri="{FF2B5EF4-FFF2-40B4-BE49-F238E27FC236}">
                <a16:creationId xmlns:a16="http://schemas.microsoft.com/office/drawing/2014/main" id="{FDFA47B1-4C48-4CD7-BFA3-FA1F4158A11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8CCDDDDD-D2D0-4DD6-A991-A6F887BE7ADE}"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91139" name="Rectangle 6">
            <a:extLst>
              <a:ext uri="{FF2B5EF4-FFF2-40B4-BE49-F238E27FC236}">
                <a16:creationId xmlns:a16="http://schemas.microsoft.com/office/drawing/2014/main" id="{BB4EFF3C-ACF9-45DB-907A-E3078262CF3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1140" name="Rectangle 7">
            <a:extLst>
              <a:ext uri="{FF2B5EF4-FFF2-40B4-BE49-F238E27FC236}">
                <a16:creationId xmlns:a16="http://schemas.microsoft.com/office/drawing/2014/main" id="{7EC6681A-B365-4339-9414-4F38D88A6E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7462249-93DB-427E-9AEA-88FE0DC27A9E}" type="slidenum">
              <a:rPr lang="en-AU" altLang="en-US" sz="1300" smtClean="0">
                <a:latin typeface="Times New Roman" panose="02020603050405020304" pitchFamily="18" charset="0"/>
              </a:rPr>
              <a:pPr/>
              <a:t>31</a:t>
            </a:fld>
            <a:endParaRPr lang="en-AU" altLang="en-US" sz="1300">
              <a:latin typeface="Times New Roman" panose="02020603050405020304" pitchFamily="18" charset="0"/>
            </a:endParaRPr>
          </a:p>
        </p:txBody>
      </p:sp>
      <p:sp>
        <p:nvSpPr>
          <p:cNvPr id="91141" name="Rectangle 2">
            <a:extLst>
              <a:ext uri="{FF2B5EF4-FFF2-40B4-BE49-F238E27FC236}">
                <a16:creationId xmlns:a16="http://schemas.microsoft.com/office/drawing/2014/main" id="{7BD5B979-7D7D-4691-AC89-2CA5D67DE5A7}"/>
              </a:ext>
            </a:extLst>
          </p:cNvPr>
          <p:cNvSpPr>
            <a:spLocks noGrp="1" noRot="1" noChangeAspect="1" noChangeArrowheads="1" noTextEdit="1"/>
          </p:cNvSpPr>
          <p:nvPr>
            <p:ph type="sldImg"/>
          </p:nvPr>
        </p:nvSpPr>
        <p:spPr>
          <a:ln/>
        </p:spPr>
      </p:sp>
      <p:sp>
        <p:nvSpPr>
          <p:cNvPr id="91142" name="Rectangle 3">
            <a:extLst>
              <a:ext uri="{FF2B5EF4-FFF2-40B4-BE49-F238E27FC236}">
                <a16:creationId xmlns:a16="http://schemas.microsoft.com/office/drawing/2014/main" id="{592BFEFB-0EE6-4998-9CE4-6E045A51DA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a:extLst>
              <a:ext uri="{FF2B5EF4-FFF2-40B4-BE49-F238E27FC236}">
                <a16:creationId xmlns:a16="http://schemas.microsoft.com/office/drawing/2014/main" id="{ACBC7681-2BD2-4110-8A63-A8E42D24908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54544DA4-0689-4469-B0A8-1F20F506308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93187" name="Rectangle 6">
            <a:extLst>
              <a:ext uri="{FF2B5EF4-FFF2-40B4-BE49-F238E27FC236}">
                <a16:creationId xmlns:a16="http://schemas.microsoft.com/office/drawing/2014/main" id="{4199B0F2-C5B5-4144-9EDF-C889C432EEB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3188" name="Rectangle 7">
            <a:extLst>
              <a:ext uri="{FF2B5EF4-FFF2-40B4-BE49-F238E27FC236}">
                <a16:creationId xmlns:a16="http://schemas.microsoft.com/office/drawing/2014/main" id="{8222AC64-2B37-4791-A349-61D8DB55BE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051C10D7-F2EE-4DDF-8B4C-3C8FD6D9E823}" type="slidenum">
              <a:rPr lang="en-AU" altLang="en-US" sz="1300" smtClean="0">
                <a:latin typeface="Times New Roman" panose="02020603050405020304" pitchFamily="18" charset="0"/>
              </a:rPr>
              <a:pPr/>
              <a:t>32</a:t>
            </a:fld>
            <a:endParaRPr lang="en-AU" altLang="en-US" sz="1300">
              <a:latin typeface="Times New Roman" panose="02020603050405020304" pitchFamily="18" charset="0"/>
            </a:endParaRPr>
          </a:p>
        </p:txBody>
      </p:sp>
      <p:sp>
        <p:nvSpPr>
          <p:cNvPr id="93189" name="Rectangle 2">
            <a:extLst>
              <a:ext uri="{FF2B5EF4-FFF2-40B4-BE49-F238E27FC236}">
                <a16:creationId xmlns:a16="http://schemas.microsoft.com/office/drawing/2014/main" id="{21B32956-9A67-418D-9C27-7DA9A0927429}"/>
              </a:ext>
            </a:extLst>
          </p:cNvPr>
          <p:cNvSpPr>
            <a:spLocks noGrp="1" noRot="1" noChangeAspect="1" noChangeArrowheads="1" noTextEdit="1"/>
          </p:cNvSpPr>
          <p:nvPr>
            <p:ph type="sldImg"/>
          </p:nvPr>
        </p:nvSpPr>
        <p:spPr>
          <a:ln/>
        </p:spPr>
      </p:sp>
      <p:sp>
        <p:nvSpPr>
          <p:cNvPr id="93190" name="Rectangle 3">
            <a:extLst>
              <a:ext uri="{FF2B5EF4-FFF2-40B4-BE49-F238E27FC236}">
                <a16:creationId xmlns:a16="http://schemas.microsoft.com/office/drawing/2014/main" id="{59706C3E-0CEF-49F6-865A-0BA067BA54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a:extLst>
              <a:ext uri="{FF2B5EF4-FFF2-40B4-BE49-F238E27FC236}">
                <a16:creationId xmlns:a16="http://schemas.microsoft.com/office/drawing/2014/main" id="{AA56C1DB-31D8-42FF-B2DD-4D51E828AD4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08A70BAE-CDA8-41A9-8B77-FA41D986A52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95235" name="Rectangle 6">
            <a:extLst>
              <a:ext uri="{FF2B5EF4-FFF2-40B4-BE49-F238E27FC236}">
                <a16:creationId xmlns:a16="http://schemas.microsoft.com/office/drawing/2014/main" id="{EF3DCF21-B186-4879-859F-65BBB735024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5236" name="Rectangle 7">
            <a:extLst>
              <a:ext uri="{FF2B5EF4-FFF2-40B4-BE49-F238E27FC236}">
                <a16:creationId xmlns:a16="http://schemas.microsoft.com/office/drawing/2014/main" id="{6306FE23-4EF5-4C8F-B078-0E5B74C82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10D4153-98B8-4D6A-80C9-B87BAF2D3414}" type="slidenum">
              <a:rPr lang="en-AU" altLang="en-US" sz="1300" smtClean="0">
                <a:latin typeface="Times New Roman" panose="02020603050405020304" pitchFamily="18" charset="0"/>
              </a:rPr>
              <a:pPr/>
              <a:t>33</a:t>
            </a:fld>
            <a:endParaRPr lang="en-AU" altLang="en-US" sz="1300">
              <a:latin typeface="Times New Roman" panose="02020603050405020304" pitchFamily="18" charset="0"/>
            </a:endParaRPr>
          </a:p>
        </p:txBody>
      </p:sp>
      <p:sp>
        <p:nvSpPr>
          <p:cNvPr id="95237" name="Rectangle 2">
            <a:extLst>
              <a:ext uri="{FF2B5EF4-FFF2-40B4-BE49-F238E27FC236}">
                <a16:creationId xmlns:a16="http://schemas.microsoft.com/office/drawing/2014/main" id="{D32382FD-931E-4FC8-9D92-462C1EADF2B5}"/>
              </a:ext>
            </a:extLst>
          </p:cNvPr>
          <p:cNvSpPr>
            <a:spLocks noGrp="1" noRot="1" noChangeAspect="1" noChangeArrowheads="1" noTextEdit="1"/>
          </p:cNvSpPr>
          <p:nvPr>
            <p:ph type="sldImg"/>
          </p:nvPr>
        </p:nvSpPr>
        <p:spPr>
          <a:ln/>
        </p:spPr>
      </p:sp>
      <p:sp>
        <p:nvSpPr>
          <p:cNvPr id="95238" name="Rectangle 3">
            <a:extLst>
              <a:ext uri="{FF2B5EF4-FFF2-40B4-BE49-F238E27FC236}">
                <a16:creationId xmlns:a16="http://schemas.microsoft.com/office/drawing/2014/main" id="{4F9EBD39-C6C0-4CE5-8D95-ED35D006EB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a:extLst>
              <a:ext uri="{FF2B5EF4-FFF2-40B4-BE49-F238E27FC236}">
                <a16:creationId xmlns:a16="http://schemas.microsoft.com/office/drawing/2014/main" id="{895AD594-A69C-4E60-B158-054E2243C28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5ED91DA6-2D44-4D3D-9825-AF6D9F65B834}"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97283" name="Rectangle 6">
            <a:extLst>
              <a:ext uri="{FF2B5EF4-FFF2-40B4-BE49-F238E27FC236}">
                <a16:creationId xmlns:a16="http://schemas.microsoft.com/office/drawing/2014/main" id="{AEA68AFA-019B-4D94-9ECB-7091B3A548C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97284" name="Rectangle 7">
            <a:extLst>
              <a:ext uri="{FF2B5EF4-FFF2-40B4-BE49-F238E27FC236}">
                <a16:creationId xmlns:a16="http://schemas.microsoft.com/office/drawing/2014/main" id="{D7F32C20-346E-4569-BED3-1151537AF4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1DEB5AD-353B-4AD9-A47D-A9A1CA2AC58D}" type="slidenum">
              <a:rPr lang="en-AU" altLang="en-US" sz="1300" smtClean="0">
                <a:latin typeface="Times New Roman" panose="02020603050405020304" pitchFamily="18" charset="0"/>
              </a:rPr>
              <a:pPr/>
              <a:t>34</a:t>
            </a:fld>
            <a:endParaRPr lang="en-AU" altLang="en-US" sz="1300">
              <a:latin typeface="Times New Roman" panose="02020603050405020304" pitchFamily="18" charset="0"/>
            </a:endParaRPr>
          </a:p>
        </p:txBody>
      </p:sp>
      <p:sp>
        <p:nvSpPr>
          <p:cNvPr id="97285" name="Rectangle 2">
            <a:extLst>
              <a:ext uri="{FF2B5EF4-FFF2-40B4-BE49-F238E27FC236}">
                <a16:creationId xmlns:a16="http://schemas.microsoft.com/office/drawing/2014/main" id="{34CD0EAB-B623-4F60-8D91-8A73283DAE3B}"/>
              </a:ext>
            </a:extLst>
          </p:cNvPr>
          <p:cNvSpPr>
            <a:spLocks noGrp="1" noRot="1" noChangeAspect="1" noChangeArrowheads="1" noTextEdit="1"/>
          </p:cNvSpPr>
          <p:nvPr>
            <p:ph type="sldImg"/>
          </p:nvPr>
        </p:nvSpPr>
        <p:spPr>
          <a:ln/>
        </p:spPr>
      </p:sp>
      <p:sp>
        <p:nvSpPr>
          <p:cNvPr id="97286" name="Rectangle 3">
            <a:extLst>
              <a:ext uri="{FF2B5EF4-FFF2-40B4-BE49-F238E27FC236}">
                <a16:creationId xmlns:a16="http://schemas.microsoft.com/office/drawing/2014/main" id="{3EA27263-118F-4D05-A8FA-71DBDFDFD2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a:extLst>
              <a:ext uri="{FF2B5EF4-FFF2-40B4-BE49-F238E27FC236}">
                <a16:creationId xmlns:a16="http://schemas.microsoft.com/office/drawing/2014/main" id="{CB12CFF0-FBA4-48BF-9F75-DB2F2BEC0C9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880E6481-94BC-4DFD-9B3D-D7119914CA2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03427" name="Rectangle 6">
            <a:extLst>
              <a:ext uri="{FF2B5EF4-FFF2-40B4-BE49-F238E27FC236}">
                <a16:creationId xmlns:a16="http://schemas.microsoft.com/office/drawing/2014/main" id="{16EEC51E-FB83-4ACC-A298-5831F9BD5CF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03428" name="Rectangle 7">
            <a:extLst>
              <a:ext uri="{FF2B5EF4-FFF2-40B4-BE49-F238E27FC236}">
                <a16:creationId xmlns:a16="http://schemas.microsoft.com/office/drawing/2014/main" id="{BF66C66B-1D8D-45C5-AB10-EA7BCD7143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26ED4F7-7D97-491D-97D6-D690737602FC}" type="slidenum">
              <a:rPr lang="en-AU" altLang="en-US" sz="1300" smtClean="0">
                <a:latin typeface="Times New Roman" panose="02020603050405020304" pitchFamily="18" charset="0"/>
              </a:rPr>
              <a:pPr/>
              <a:t>35</a:t>
            </a:fld>
            <a:endParaRPr lang="en-AU" altLang="en-US" sz="1300">
              <a:latin typeface="Times New Roman" panose="02020603050405020304" pitchFamily="18" charset="0"/>
            </a:endParaRPr>
          </a:p>
        </p:txBody>
      </p:sp>
      <p:sp>
        <p:nvSpPr>
          <p:cNvPr id="103429" name="Rectangle 2">
            <a:extLst>
              <a:ext uri="{FF2B5EF4-FFF2-40B4-BE49-F238E27FC236}">
                <a16:creationId xmlns:a16="http://schemas.microsoft.com/office/drawing/2014/main" id="{7972B0F4-1BEA-4041-9252-7437A642555E}"/>
              </a:ext>
            </a:extLst>
          </p:cNvPr>
          <p:cNvSpPr>
            <a:spLocks noGrp="1" noRot="1" noChangeAspect="1" noChangeArrowheads="1" noTextEdit="1"/>
          </p:cNvSpPr>
          <p:nvPr>
            <p:ph type="sldImg"/>
          </p:nvPr>
        </p:nvSpPr>
        <p:spPr>
          <a:ln/>
        </p:spPr>
      </p:sp>
      <p:sp>
        <p:nvSpPr>
          <p:cNvPr id="103430" name="Rectangle 3">
            <a:extLst>
              <a:ext uri="{FF2B5EF4-FFF2-40B4-BE49-F238E27FC236}">
                <a16:creationId xmlns:a16="http://schemas.microsoft.com/office/drawing/2014/main" id="{73470F3F-A4B1-475C-8C66-52229663C8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a:extLst>
              <a:ext uri="{FF2B5EF4-FFF2-40B4-BE49-F238E27FC236}">
                <a16:creationId xmlns:a16="http://schemas.microsoft.com/office/drawing/2014/main" id="{97CC4929-6A47-464D-A81B-91AA97B19D0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389DC16-B848-44F2-A6C9-C73B8DA32E08}"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07523" name="Rectangle 6">
            <a:extLst>
              <a:ext uri="{FF2B5EF4-FFF2-40B4-BE49-F238E27FC236}">
                <a16:creationId xmlns:a16="http://schemas.microsoft.com/office/drawing/2014/main" id="{67DCE6B8-8228-47BB-81AE-1495DD3CAAF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07524" name="Rectangle 7">
            <a:extLst>
              <a:ext uri="{FF2B5EF4-FFF2-40B4-BE49-F238E27FC236}">
                <a16:creationId xmlns:a16="http://schemas.microsoft.com/office/drawing/2014/main" id="{FAA17324-6599-4D0D-9F55-93633D3B40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EF04F35-9F16-41D2-B153-A360FD837635}" type="slidenum">
              <a:rPr lang="en-AU" altLang="en-US" sz="1300" smtClean="0">
                <a:latin typeface="Times New Roman" panose="02020603050405020304" pitchFamily="18" charset="0"/>
              </a:rPr>
              <a:pPr/>
              <a:t>36</a:t>
            </a:fld>
            <a:endParaRPr lang="en-AU" altLang="en-US" sz="1300">
              <a:latin typeface="Times New Roman" panose="02020603050405020304" pitchFamily="18" charset="0"/>
            </a:endParaRPr>
          </a:p>
        </p:txBody>
      </p:sp>
      <p:sp>
        <p:nvSpPr>
          <p:cNvPr id="107525" name="Rectangle 2">
            <a:extLst>
              <a:ext uri="{FF2B5EF4-FFF2-40B4-BE49-F238E27FC236}">
                <a16:creationId xmlns:a16="http://schemas.microsoft.com/office/drawing/2014/main" id="{5EF9CFB8-A516-4A32-B55F-3C1AC75D05EB}"/>
              </a:ext>
            </a:extLst>
          </p:cNvPr>
          <p:cNvSpPr>
            <a:spLocks noGrp="1" noRot="1" noChangeAspect="1" noChangeArrowheads="1" noTextEdit="1"/>
          </p:cNvSpPr>
          <p:nvPr>
            <p:ph type="sldImg"/>
          </p:nvPr>
        </p:nvSpPr>
        <p:spPr>
          <a:ln/>
        </p:spPr>
      </p:sp>
      <p:sp>
        <p:nvSpPr>
          <p:cNvPr id="107526" name="Rectangle 3">
            <a:extLst>
              <a:ext uri="{FF2B5EF4-FFF2-40B4-BE49-F238E27FC236}">
                <a16:creationId xmlns:a16="http://schemas.microsoft.com/office/drawing/2014/main" id="{0B428A9A-9215-46D9-A388-BF7D992E5E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a:t>
            </a:r>
            <a:r>
              <a:rPr lang="en-US" altLang="en-US">
                <a:solidFill>
                  <a:srgbClr val="C00000"/>
                </a:solidFill>
              </a:rPr>
              <a:t>(dest.)</a:t>
            </a:r>
            <a:endParaRPr lang="en-US" altLang="en-US"/>
          </a:p>
          <a:p>
            <a:r>
              <a:rPr lang="en-US" altLang="en-US"/>
              <a:t>For load instruction the destination register’s bit positions are 20:16 (rt), while for an R-type instruction it is in bit positions 15:11 (rd). </a:t>
            </a:r>
          </a:p>
          <a:p>
            <a:r>
              <a:rPr lang="en-US" altLang="en-US"/>
              <a:t>Thus we will need a multiplexor to select which field of the instruction is used to indicate the register number to be written.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a:extLst>
              <a:ext uri="{FF2B5EF4-FFF2-40B4-BE49-F238E27FC236}">
                <a16:creationId xmlns:a16="http://schemas.microsoft.com/office/drawing/2014/main" id="{03977EBB-355B-4543-AB15-4AB94332749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6658DA6-1930-4DF7-AEB3-1FD7ABFECE98}"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09571" name="Rectangle 6">
            <a:extLst>
              <a:ext uri="{FF2B5EF4-FFF2-40B4-BE49-F238E27FC236}">
                <a16:creationId xmlns:a16="http://schemas.microsoft.com/office/drawing/2014/main" id="{FA908AA2-7F22-431C-99F0-A56C4FE5C4B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09572" name="Rectangle 7">
            <a:extLst>
              <a:ext uri="{FF2B5EF4-FFF2-40B4-BE49-F238E27FC236}">
                <a16:creationId xmlns:a16="http://schemas.microsoft.com/office/drawing/2014/main" id="{679CDCCF-9BF9-46B5-B96E-E80751EE6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8B9025C-CFDD-4547-92A6-3EB9C3D5943D}" type="slidenum">
              <a:rPr lang="en-AU" altLang="en-US" sz="1300" smtClean="0">
                <a:latin typeface="Times New Roman" panose="02020603050405020304" pitchFamily="18" charset="0"/>
              </a:rPr>
              <a:pPr/>
              <a:t>37</a:t>
            </a:fld>
            <a:endParaRPr lang="en-AU" altLang="en-US" sz="1300">
              <a:latin typeface="Times New Roman" panose="02020603050405020304" pitchFamily="18" charset="0"/>
            </a:endParaRPr>
          </a:p>
        </p:txBody>
      </p:sp>
      <p:sp>
        <p:nvSpPr>
          <p:cNvPr id="109573" name="Rectangle 2">
            <a:extLst>
              <a:ext uri="{FF2B5EF4-FFF2-40B4-BE49-F238E27FC236}">
                <a16:creationId xmlns:a16="http://schemas.microsoft.com/office/drawing/2014/main" id="{6664D242-6A8E-4004-800D-D92C28A5DA01}"/>
              </a:ext>
            </a:extLst>
          </p:cNvPr>
          <p:cNvSpPr>
            <a:spLocks noGrp="1" noRot="1" noChangeAspect="1" noChangeArrowheads="1" noTextEdit="1"/>
          </p:cNvSpPr>
          <p:nvPr>
            <p:ph type="sldImg"/>
          </p:nvPr>
        </p:nvSpPr>
        <p:spPr>
          <a:ln/>
        </p:spPr>
      </p:sp>
      <p:sp>
        <p:nvSpPr>
          <p:cNvPr id="109574" name="Rectangle 3">
            <a:extLst>
              <a:ext uri="{FF2B5EF4-FFF2-40B4-BE49-F238E27FC236}">
                <a16:creationId xmlns:a16="http://schemas.microsoft.com/office/drawing/2014/main" id="{D0C3A9C4-6916-4C51-AE1D-F5FB708B30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a:extLst>
              <a:ext uri="{FF2B5EF4-FFF2-40B4-BE49-F238E27FC236}">
                <a16:creationId xmlns:a16="http://schemas.microsoft.com/office/drawing/2014/main" id="{94F3666E-575E-4CEA-9BB8-E2E397BD305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122AB1C-4DB4-45A7-899E-EAA154EA889E}"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11619" name="Rectangle 6">
            <a:extLst>
              <a:ext uri="{FF2B5EF4-FFF2-40B4-BE49-F238E27FC236}">
                <a16:creationId xmlns:a16="http://schemas.microsoft.com/office/drawing/2014/main" id="{800EECD3-C73C-4A92-B658-9D06501FC06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11620" name="Rectangle 7">
            <a:extLst>
              <a:ext uri="{FF2B5EF4-FFF2-40B4-BE49-F238E27FC236}">
                <a16:creationId xmlns:a16="http://schemas.microsoft.com/office/drawing/2014/main" id="{1A7847E3-6B01-43E0-8C56-793EA28C50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0C3EF581-97E9-4307-A679-2D180F77F104}" type="slidenum">
              <a:rPr lang="en-AU" altLang="en-US" sz="1300" smtClean="0">
                <a:latin typeface="Times New Roman" panose="02020603050405020304" pitchFamily="18" charset="0"/>
              </a:rPr>
              <a:pPr/>
              <a:t>38</a:t>
            </a:fld>
            <a:endParaRPr lang="en-AU" altLang="en-US" sz="1300">
              <a:latin typeface="Times New Roman" panose="02020603050405020304" pitchFamily="18" charset="0"/>
            </a:endParaRPr>
          </a:p>
        </p:txBody>
      </p:sp>
      <p:sp>
        <p:nvSpPr>
          <p:cNvPr id="111621" name="Rectangle 2">
            <a:extLst>
              <a:ext uri="{FF2B5EF4-FFF2-40B4-BE49-F238E27FC236}">
                <a16:creationId xmlns:a16="http://schemas.microsoft.com/office/drawing/2014/main" id="{5FC5F065-6A7F-45E0-89EE-F246A0D83006}"/>
              </a:ext>
            </a:extLst>
          </p:cNvPr>
          <p:cNvSpPr>
            <a:spLocks noGrp="1" noRot="1" noChangeAspect="1" noChangeArrowheads="1" noTextEdit="1"/>
          </p:cNvSpPr>
          <p:nvPr>
            <p:ph type="sldImg"/>
          </p:nvPr>
        </p:nvSpPr>
        <p:spPr>
          <a:ln/>
        </p:spPr>
      </p:sp>
      <p:sp>
        <p:nvSpPr>
          <p:cNvPr id="111622" name="Rectangle 3">
            <a:extLst>
              <a:ext uri="{FF2B5EF4-FFF2-40B4-BE49-F238E27FC236}">
                <a16:creationId xmlns:a16="http://schemas.microsoft.com/office/drawing/2014/main" id="{339F8A8E-50D9-46B2-840B-B647BE4C6D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a:extLst>
              <a:ext uri="{FF2B5EF4-FFF2-40B4-BE49-F238E27FC236}">
                <a16:creationId xmlns:a16="http://schemas.microsoft.com/office/drawing/2014/main" id="{9AFEFA49-3409-42AE-961F-589E6651BEA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911457A-48CB-441E-A7E8-6FCED1C36D6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13667" name="Rectangle 6">
            <a:extLst>
              <a:ext uri="{FF2B5EF4-FFF2-40B4-BE49-F238E27FC236}">
                <a16:creationId xmlns:a16="http://schemas.microsoft.com/office/drawing/2014/main" id="{9E08782F-A663-4BED-BECF-D50F1857AD1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13668" name="Rectangle 7">
            <a:extLst>
              <a:ext uri="{FF2B5EF4-FFF2-40B4-BE49-F238E27FC236}">
                <a16:creationId xmlns:a16="http://schemas.microsoft.com/office/drawing/2014/main" id="{B9D7C70B-A98C-409F-B338-EDA75C4E9F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46F802A-5C90-4608-8D37-AC46158DA4A1}" type="slidenum">
              <a:rPr lang="en-AU" altLang="en-US" sz="1300" smtClean="0">
                <a:latin typeface="Times New Roman" panose="02020603050405020304" pitchFamily="18" charset="0"/>
              </a:rPr>
              <a:pPr/>
              <a:t>39</a:t>
            </a:fld>
            <a:endParaRPr lang="en-AU" altLang="en-US" sz="1300">
              <a:latin typeface="Times New Roman" panose="02020603050405020304" pitchFamily="18" charset="0"/>
            </a:endParaRPr>
          </a:p>
        </p:txBody>
      </p:sp>
      <p:sp>
        <p:nvSpPr>
          <p:cNvPr id="113669" name="Rectangle 2">
            <a:extLst>
              <a:ext uri="{FF2B5EF4-FFF2-40B4-BE49-F238E27FC236}">
                <a16:creationId xmlns:a16="http://schemas.microsoft.com/office/drawing/2014/main" id="{1AA06CBF-5F0F-4428-A3A5-6D5870332E29}"/>
              </a:ext>
            </a:extLst>
          </p:cNvPr>
          <p:cNvSpPr>
            <a:spLocks noGrp="1" noRot="1" noChangeAspect="1" noChangeArrowheads="1" noTextEdit="1"/>
          </p:cNvSpPr>
          <p:nvPr>
            <p:ph type="sldImg"/>
          </p:nvPr>
        </p:nvSpPr>
        <p:spPr>
          <a:ln/>
        </p:spPr>
      </p:sp>
      <p:sp>
        <p:nvSpPr>
          <p:cNvPr id="113670" name="Rectangle 3">
            <a:extLst>
              <a:ext uri="{FF2B5EF4-FFF2-40B4-BE49-F238E27FC236}">
                <a16:creationId xmlns:a16="http://schemas.microsoft.com/office/drawing/2014/main" id="{63716E0E-6AF6-438E-BE80-80E0F0FEC5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781CD188-859C-46E8-B98B-D823AAE6654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defRPr sz="1600">
                <a:solidFill>
                  <a:schemeClr val="tx1"/>
                </a:solidFill>
                <a:latin typeface="Arial" panose="020B0604020202020204" pitchFamily="34" charset="0"/>
              </a:defRPr>
            </a:lvl1pPr>
            <a:lvl2pPr marL="723900" indent="-274638" defTabSz="942975">
              <a:defRPr sz="1600">
                <a:solidFill>
                  <a:schemeClr val="tx1"/>
                </a:solidFill>
                <a:latin typeface="Arial" panose="020B0604020202020204" pitchFamily="34" charset="0"/>
              </a:defRPr>
            </a:lvl2pPr>
            <a:lvl3pPr marL="1117600" indent="-219075" defTabSz="942975">
              <a:defRPr sz="1600">
                <a:solidFill>
                  <a:schemeClr val="tx1"/>
                </a:solidFill>
                <a:latin typeface="Arial" panose="020B0604020202020204" pitchFamily="34" charset="0"/>
              </a:defRPr>
            </a:lvl3pPr>
            <a:lvl4pPr marL="1566863" indent="-219075" defTabSz="942975">
              <a:defRPr sz="1600">
                <a:solidFill>
                  <a:schemeClr val="tx1"/>
                </a:solidFill>
                <a:latin typeface="Arial" panose="020B0604020202020204" pitchFamily="34" charset="0"/>
              </a:defRPr>
            </a:lvl4pPr>
            <a:lvl5pPr marL="2017713" indent="-219075" defTabSz="942975">
              <a:defRPr sz="1600">
                <a:solidFill>
                  <a:schemeClr val="tx1"/>
                </a:solidFill>
                <a:latin typeface="Arial" panose="020B0604020202020204" pitchFamily="34" charset="0"/>
              </a:defRPr>
            </a:lvl5pPr>
            <a:lvl6pPr marL="2474913" indent="-219075" defTabSz="942975" eaLnBrk="0" fontAlgn="base" hangingPunct="0">
              <a:spcBef>
                <a:spcPct val="0"/>
              </a:spcBef>
              <a:spcAft>
                <a:spcPct val="0"/>
              </a:spcAft>
              <a:defRPr sz="1600">
                <a:solidFill>
                  <a:schemeClr val="tx1"/>
                </a:solidFill>
                <a:latin typeface="Arial" panose="020B0604020202020204" pitchFamily="34" charset="0"/>
              </a:defRPr>
            </a:lvl6pPr>
            <a:lvl7pPr marL="2932113" indent="-219075" defTabSz="942975" eaLnBrk="0" fontAlgn="base" hangingPunct="0">
              <a:spcBef>
                <a:spcPct val="0"/>
              </a:spcBef>
              <a:spcAft>
                <a:spcPct val="0"/>
              </a:spcAft>
              <a:defRPr sz="1600">
                <a:solidFill>
                  <a:schemeClr val="tx1"/>
                </a:solidFill>
                <a:latin typeface="Arial" panose="020B0604020202020204" pitchFamily="34" charset="0"/>
              </a:defRPr>
            </a:lvl7pPr>
            <a:lvl8pPr marL="3389313" indent="-219075" defTabSz="942975" eaLnBrk="0" fontAlgn="base" hangingPunct="0">
              <a:spcBef>
                <a:spcPct val="0"/>
              </a:spcBef>
              <a:spcAft>
                <a:spcPct val="0"/>
              </a:spcAft>
              <a:defRPr sz="1600">
                <a:solidFill>
                  <a:schemeClr val="tx1"/>
                </a:solidFill>
                <a:latin typeface="Arial" panose="020B0604020202020204" pitchFamily="34" charset="0"/>
              </a:defRPr>
            </a:lvl8pPr>
            <a:lvl9pPr marL="3846513" indent="-219075" defTabSz="942975" eaLnBrk="0" fontAlgn="base" hangingPunct="0">
              <a:spcBef>
                <a:spcPct val="0"/>
              </a:spcBef>
              <a:spcAft>
                <a:spcPct val="0"/>
              </a:spcAft>
              <a:defRPr sz="1600">
                <a:solidFill>
                  <a:schemeClr val="tx1"/>
                </a:solidFill>
                <a:latin typeface="Arial" panose="020B0604020202020204" pitchFamily="34" charset="0"/>
              </a:defRPr>
            </a:lvl9pPr>
          </a:lstStyle>
          <a:p>
            <a:fld id="{A7257943-0183-48BE-BE52-22F45149D657}" type="datetime3">
              <a:rPr lang="en-AU" altLang="en-US" sz="1300" smtClean="0">
                <a:latin typeface="Times New Roman" panose="02020603050405020304" pitchFamily="18" charset="0"/>
              </a:rPr>
              <a:pPr/>
              <a:t>1 April, 2020</a:t>
            </a:fld>
            <a:endParaRPr lang="en-US" altLang="en-US" sz="1300">
              <a:latin typeface="Times New Roman" panose="02020603050405020304" pitchFamily="18" charset="0"/>
            </a:endParaRPr>
          </a:p>
        </p:txBody>
      </p:sp>
      <p:sp>
        <p:nvSpPr>
          <p:cNvPr id="13315" name="Rectangle 6">
            <a:extLst>
              <a:ext uri="{FF2B5EF4-FFF2-40B4-BE49-F238E27FC236}">
                <a16:creationId xmlns:a16="http://schemas.microsoft.com/office/drawing/2014/main" id="{9FA08670-2492-4B0E-8FC8-5795AC84BEE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defRPr sz="1600">
                <a:solidFill>
                  <a:schemeClr val="tx1"/>
                </a:solidFill>
                <a:latin typeface="Arial" panose="020B0604020202020204" pitchFamily="34" charset="0"/>
              </a:defRPr>
            </a:lvl1pPr>
            <a:lvl2pPr marL="723900" indent="-274638" defTabSz="942975">
              <a:defRPr sz="1600">
                <a:solidFill>
                  <a:schemeClr val="tx1"/>
                </a:solidFill>
                <a:latin typeface="Arial" panose="020B0604020202020204" pitchFamily="34" charset="0"/>
              </a:defRPr>
            </a:lvl2pPr>
            <a:lvl3pPr marL="1117600" indent="-219075" defTabSz="942975">
              <a:defRPr sz="1600">
                <a:solidFill>
                  <a:schemeClr val="tx1"/>
                </a:solidFill>
                <a:latin typeface="Arial" panose="020B0604020202020204" pitchFamily="34" charset="0"/>
              </a:defRPr>
            </a:lvl3pPr>
            <a:lvl4pPr marL="1566863" indent="-219075" defTabSz="942975">
              <a:defRPr sz="1600">
                <a:solidFill>
                  <a:schemeClr val="tx1"/>
                </a:solidFill>
                <a:latin typeface="Arial" panose="020B0604020202020204" pitchFamily="34" charset="0"/>
              </a:defRPr>
            </a:lvl4pPr>
            <a:lvl5pPr marL="2017713" indent="-219075" defTabSz="942975">
              <a:defRPr sz="1600">
                <a:solidFill>
                  <a:schemeClr val="tx1"/>
                </a:solidFill>
                <a:latin typeface="Arial" panose="020B0604020202020204" pitchFamily="34" charset="0"/>
              </a:defRPr>
            </a:lvl5pPr>
            <a:lvl6pPr marL="2474913" indent="-219075" defTabSz="942975" eaLnBrk="0" fontAlgn="base" hangingPunct="0">
              <a:spcBef>
                <a:spcPct val="0"/>
              </a:spcBef>
              <a:spcAft>
                <a:spcPct val="0"/>
              </a:spcAft>
              <a:defRPr sz="1600">
                <a:solidFill>
                  <a:schemeClr val="tx1"/>
                </a:solidFill>
                <a:latin typeface="Arial" panose="020B0604020202020204" pitchFamily="34" charset="0"/>
              </a:defRPr>
            </a:lvl6pPr>
            <a:lvl7pPr marL="2932113" indent="-219075" defTabSz="942975" eaLnBrk="0" fontAlgn="base" hangingPunct="0">
              <a:spcBef>
                <a:spcPct val="0"/>
              </a:spcBef>
              <a:spcAft>
                <a:spcPct val="0"/>
              </a:spcAft>
              <a:defRPr sz="1600">
                <a:solidFill>
                  <a:schemeClr val="tx1"/>
                </a:solidFill>
                <a:latin typeface="Arial" panose="020B0604020202020204" pitchFamily="34" charset="0"/>
              </a:defRPr>
            </a:lvl7pPr>
            <a:lvl8pPr marL="3389313" indent="-219075" defTabSz="942975" eaLnBrk="0" fontAlgn="base" hangingPunct="0">
              <a:spcBef>
                <a:spcPct val="0"/>
              </a:spcBef>
              <a:spcAft>
                <a:spcPct val="0"/>
              </a:spcAft>
              <a:defRPr sz="1600">
                <a:solidFill>
                  <a:schemeClr val="tx1"/>
                </a:solidFill>
                <a:latin typeface="Arial" panose="020B0604020202020204" pitchFamily="34" charset="0"/>
              </a:defRPr>
            </a:lvl8pPr>
            <a:lvl9pPr marL="3846513" indent="-219075" defTabSz="942975"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300">
                <a:latin typeface="Times New Roman" panose="02020603050405020304" pitchFamily="18" charset="0"/>
              </a:rPr>
              <a:t>Chapter 2 — Instructions: Language of the Computer</a:t>
            </a:r>
          </a:p>
        </p:txBody>
      </p:sp>
      <p:sp>
        <p:nvSpPr>
          <p:cNvPr id="13316" name="Rectangle 7">
            <a:extLst>
              <a:ext uri="{FF2B5EF4-FFF2-40B4-BE49-F238E27FC236}">
                <a16:creationId xmlns:a16="http://schemas.microsoft.com/office/drawing/2014/main" id="{751B1CDB-A612-4D3E-9B83-3C5D37159F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defRPr sz="1600">
                <a:solidFill>
                  <a:schemeClr val="tx1"/>
                </a:solidFill>
                <a:latin typeface="Arial" panose="020B0604020202020204" pitchFamily="34" charset="0"/>
              </a:defRPr>
            </a:lvl1pPr>
            <a:lvl2pPr marL="723900" indent="-274638" defTabSz="942975">
              <a:defRPr sz="1600">
                <a:solidFill>
                  <a:schemeClr val="tx1"/>
                </a:solidFill>
                <a:latin typeface="Arial" panose="020B0604020202020204" pitchFamily="34" charset="0"/>
              </a:defRPr>
            </a:lvl2pPr>
            <a:lvl3pPr marL="1117600" indent="-219075" defTabSz="942975">
              <a:defRPr sz="1600">
                <a:solidFill>
                  <a:schemeClr val="tx1"/>
                </a:solidFill>
                <a:latin typeface="Arial" panose="020B0604020202020204" pitchFamily="34" charset="0"/>
              </a:defRPr>
            </a:lvl3pPr>
            <a:lvl4pPr marL="1566863" indent="-219075" defTabSz="942975">
              <a:defRPr sz="1600">
                <a:solidFill>
                  <a:schemeClr val="tx1"/>
                </a:solidFill>
                <a:latin typeface="Arial" panose="020B0604020202020204" pitchFamily="34" charset="0"/>
              </a:defRPr>
            </a:lvl4pPr>
            <a:lvl5pPr marL="2017713" indent="-219075" defTabSz="942975">
              <a:defRPr sz="1600">
                <a:solidFill>
                  <a:schemeClr val="tx1"/>
                </a:solidFill>
                <a:latin typeface="Arial" panose="020B0604020202020204" pitchFamily="34" charset="0"/>
              </a:defRPr>
            </a:lvl5pPr>
            <a:lvl6pPr marL="2474913" indent="-219075" defTabSz="942975" eaLnBrk="0" fontAlgn="base" hangingPunct="0">
              <a:spcBef>
                <a:spcPct val="0"/>
              </a:spcBef>
              <a:spcAft>
                <a:spcPct val="0"/>
              </a:spcAft>
              <a:defRPr sz="1600">
                <a:solidFill>
                  <a:schemeClr val="tx1"/>
                </a:solidFill>
                <a:latin typeface="Arial" panose="020B0604020202020204" pitchFamily="34" charset="0"/>
              </a:defRPr>
            </a:lvl6pPr>
            <a:lvl7pPr marL="2932113" indent="-219075" defTabSz="942975" eaLnBrk="0" fontAlgn="base" hangingPunct="0">
              <a:spcBef>
                <a:spcPct val="0"/>
              </a:spcBef>
              <a:spcAft>
                <a:spcPct val="0"/>
              </a:spcAft>
              <a:defRPr sz="1600">
                <a:solidFill>
                  <a:schemeClr val="tx1"/>
                </a:solidFill>
                <a:latin typeface="Arial" panose="020B0604020202020204" pitchFamily="34" charset="0"/>
              </a:defRPr>
            </a:lvl7pPr>
            <a:lvl8pPr marL="3389313" indent="-219075" defTabSz="942975" eaLnBrk="0" fontAlgn="base" hangingPunct="0">
              <a:spcBef>
                <a:spcPct val="0"/>
              </a:spcBef>
              <a:spcAft>
                <a:spcPct val="0"/>
              </a:spcAft>
              <a:defRPr sz="1600">
                <a:solidFill>
                  <a:schemeClr val="tx1"/>
                </a:solidFill>
                <a:latin typeface="Arial" panose="020B0604020202020204" pitchFamily="34" charset="0"/>
              </a:defRPr>
            </a:lvl8pPr>
            <a:lvl9pPr marL="3846513" indent="-219075" defTabSz="942975" eaLnBrk="0" fontAlgn="base" hangingPunct="0">
              <a:spcBef>
                <a:spcPct val="0"/>
              </a:spcBef>
              <a:spcAft>
                <a:spcPct val="0"/>
              </a:spcAft>
              <a:defRPr sz="1600">
                <a:solidFill>
                  <a:schemeClr val="tx1"/>
                </a:solidFill>
                <a:latin typeface="Arial" panose="020B0604020202020204" pitchFamily="34" charset="0"/>
              </a:defRPr>
            </a:lvl9pPr>
          </a:lstStyle>
          <a:p>
            <a:fld id="{09476CCB-4BEE-4E52-856B-FDBF78E37BFE}" type="slidenum">
              <a:rPr lang="en-US" altLang="en-US" sz="1300" smtClean="0">
                <a:latin typeface="Times New Roman" panose="02020603050405020304" pitchFamily="18" charset="0"/>
              </a:rPr>
              <a:pPr/>
              <a:t>4</a:t>
            </a:fld>
            <a:endParaRPr lang="en-US" altLang="en-US" sz="1300">
              <a:latin typeface="Times New Roman" panose="02020603050405020304" pitchFamily="18" charset="0"/>
            </a:endParaRPr>
          </a:p>
        </p:txBody>
      </p:sp>
      <p:sp>
        <p:nvSpPr>
          <p:cNvPr id="13317" name="Rectangle 2">
            <a:extLst>
              <a:ext uri="{FF2B5EF4-FFF2-40B4-BE49-F238E27FC236}">
                <a16:creationId xmlns:a16="http://schemas.microsoft.com/office/drawing/2014/main" id="{08015906-81BD-4028-9014-B94F70205688}"/>
              </a:ext>
            </a:extLst>
          </p:cNvPr>
          <p:cNvSpPr>
            <a:spLocks noGrp="1" noRot="1" noChangeAspect="1" noChangeArrowheads="1" noTextEdit="1"/>
          </p:cNvSpPr>
          <p:nvPr>
            <p:ph type="sldImg"/>
          </p:nvPr>
        </p:nvSpPr>
        <p:spPr>
          <a:ln/>
        </p:spPr>
      </p:sp>
      <p:sp>
        <p:nvSpPr>
          <p:cNvPr id="13318" name="Rectangle 3">
            <a:extLst>
              <a:ext uri="{FF2B5EF4-FFF2-40B4-BE49-F238E27FC236}">
                <a16:creationId xmlns:a16="http://schemas.microsoft.com/office/drawing/2014/main" id="{0257A526-91D7-479F-9A57-4DC19C95AD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a:extLst>
              <a:ext uri="{FF2B5EF4-FFF2-40B4-BE49-F238E27FC236}">
                <a16:creationId xmlns:a16="http://schemas.microsoft.com/office/drawing/2014/main" id="{56EECAC8-3556-4392-8CC6-A5BC7B9F6AF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15FFF33-3596-4FA9-9578-35EEFDAF424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15715" name="Rectangle 6">
            <a:extLst>
              <a:ext uri="{FF2B5EF4-FFF2-40B4-BE49-F238E27FC236}">
                <a16:creationId xmlns:a16="http://schemas.microsoft.com/office/drawing/2014/main" id="{14966041-8E8E-4466-B815-F379A8DD633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15716" name="Rectangle 7">
            <a:extLst>
              <a:ext uri="{FF2B5EF4-FFF2-40B4-BE49-F238E27FC236}">
                <a16:creationId xmlns:a16="http://schemas.microsoft.com/office/drawing/2014/main" id="{FC35F803-CC3C-4082-AC4C-2403778483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A3F9D51-8385-450D-8C49-6C2C32656C5D}" type="slidenum">
              <a:rPr lang="en-AU" altLang="en-US" sz="1300" smtClean="0">
                <a:latin typeface="Times New Roman" panose="02020603050405020304" pitchFamily="18" charset="0"/>
              </a:rPr>
              <a:pPr/>
              <a:t>40</a:t>
            </a:fld>
            <a:endParaRPr lang="en-AU" altLang="en-US" sz="1300">
              <a:latin typeface="Times New Roman" panose="02020603050405020304" pitchFamily="18" charset="0"/>
            </a:endParaRPr>
          </a:p>
        </p:txBody>
      </p:sp>
      <p:sp>
        <p:nvSpPr>
          <p:cNvPr id="115717" name="Rectangle 2">
            <a:extLst>
              <a:ext uri="{FF2B5EF4-FFF2-40B4-BE49-F238E27FC236}">
                <a16:creationId xmlns:a16="http://schemas.microsoft.com/office/drawing/2014/main" id="{AE9DECB9-EC44-4AFF-A96A-45D9E1CCCE5C}"/>
              </a:ext>
            </a:extLst>
          </p:cNvPr>
          <p:cNvSpPr>
            <a:spLocks noGrp="1" noRot="1" noChangeAspect="1" noChangeArrowheads="1" noTextEdit="1"/>
          </p:cNvSpPr>
          <p:nvPr>
            <p:ph type="sldImg"/>
          </p:nvPr>
        </p:nvSpPr>
        <p:spPr>
          <a:ln/>
        </p:spPr>
      </p:sp>
      <p:sp>
        <p:nvSpPr>
          <p:cNvPr id="115718" name="Rectangle 3">
            <a:extLst>
              <a:ext uri="{FF2B5EF4-FFF2-40B4-BE49-F238E27FC236}">
                <a16:creationId xmlns:a16="http://schemas.microsoft.com/office/drawing/2014/main" id="{24D5440F-FE95-47E6-A568-A04DF1B0DB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a:extLst>
              <a:ext uri="{FF2B5EF4-FFF2-40B4-BE49-F238E27FC236}">
                <a16:creationId xmlns:a16="http://schemas.microsoft.com/office/drawing/2014/main" id="{4834F664-A2E8-4604-8315-F1052167DC0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F91CF3A-EF6F-4E1D-960F-E5C53C0FFD1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17763" name="Rectangle 6">
            <a:extLst>
              <a:ext uri="{FF2B5EF4-FFF2-40B4-BE49-F238E27FC236}">
                <a16:creationId xmlns:a16="http://schemas.microsoft.com/office/drawing/2014/main" id="{66C60236-FF7E-4163-8230-EEDC3A7BA6E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17764" name="Rectangle 7">
            <a:extLst>
              <a:ext uri="{FF2B5EF4-FFF2-40B4-BE49-F238E27FC236}">
                <a16:creationId xmlns:a16="http://schemas.microsoft.com/office/drawing/2014/main" id="{B1FD555F-4AD0-4690-AE2A-9FD7FFC729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3B0CCFF-8F2A-4CB2-B78F-73BC5F14F99A}" type="slidenum">
              <a:rPr lang="en-AU" altLang="en-US" sz="1300" smtClean="0">
                <a:latin typeface="Times New Roman" panose="02020603050405020304" pitchFamily="18" charset="0"/>
              </a:rPr>
              <a:pPr/>
              <a:t>41</a:t>
            </a:fld>
            <a:endParaRPr lang="en-AU" altLang="en-US" sz="1300">
              <a:latin typeface="Times New Roman" panose="02020603050405020304" pitchFamily="18" charset="0"/>
            </a:endParaRPr>
          </a:p>
        </p:txBody>
      </p:sp>
      <p:sp>
        <p:nvSpPr>
          <p:cNvPr id="117765" name="Rectangle 2">
            <a:extLst>
              <a:ext uri="{FF2B5EF4-FFF2-40B4-BE49-F238E27FC236}">
                <a16:creationId xmlns:a16="http://schemas.microsoft.com/office/drawing/2014/main" id="{BCEA2C7C-D6F4-4D18-AC69-EC5E8ACCF65F}"/>
              </a:ext>
            </a:extLst>
          </p:cNvPr>
          <p:cNvSpPr>
            <a:spLocks noGrp="1" noRot="1" noChangeAspect="1" noChangeArrowheads="1" noTextEdit="1"/>
          </p:cNvSpPr>
          <p:nvPr>
            <p:ph type="sldImg"/>
          </p:nvPr>
        </p:nvSpPr>
        <p:spPr>
          <a:ln/>
        </p:spPr>
      </p:sp>
      <p:sp>
        <p:nvSpPr>
          <p:cNvPr id="117766" name="Rectangle 3">
            <a:extLst>
              <a:ext uri="{FF2B5EF4-FFF2-40B4-BE49-F238E27FC236}">
                <a16:creationId xmlns:a16="http://schemas.microsoft.com/office/drawing/2014/main" id="{7FC6E0DD-6463-41C9-A06F-48448AADE0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a:extLst>
              <a:ext uri="{FF2B5EF4-FFF2-40B4-BE49-F238E27FC236}">
                <a16:creationId xmlns:a16="http://schemas.microsoft.com/office/drawing/2014/main" id="{7EAA9D8E-E5B5-4464-8FF8-BD5770B3A76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E50B7F3-3BBC-4233-9D6B-9C9831D8F6E4}"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19811" name="Rectangle 6">
            <a:extLst>
              <a:ext uri="{FF2B5EF4-FFF2-40B4-BE49-F238E27FC236}">
                <a16:creationId xmlns:a16="http://schemas.microsoft.com/office/drawing/2014/main" id="{E2D3381B-252A-446E-A653-618278E87C8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19812" name="Rectangle 7">
            <a:extLst>
              <a:ext uri="{FF2B5EF4-FFF2-40B4-BE49-F238E27FC236}">
                <a16:creationId xmlns:a16="http://schemas.microsoft.com/office/drawing/2014/main" id="{FC209804-7EC6-4207-AEF9-32DB81064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8C2D0C6-09D4-49C3-B88F-085F5F67A898}" type="slidenum">
              <a:rPr lang="en-AU" altLang="en-US" sz="1300" smtClean="0">
                <a:latin typeface="Times New Roman" panose="02020603050405020304" pitchFamily="18" charset="0"/>
              </a:rPr>
              <a:pPr/>
              <a:t>42</a:t>
            </a:fld>
            <a:endParaRPr lang="en-AU" altLang="en-US" sz="1300">
              <a:latin typeface="Times New Roman" panose="02020603050405020304" pitchFamily="18" charset="0"/>
            </a:endParaRPr>
          </a:p>
        </p:txBody>
      </p:sp>
      <p:sp>
        <p:nvSpPr>
          <p:cNvPr id="119813" name="Rectangle 2">
            <a:extLst>
              <a:ext uri="{FF2B5EF4-FFF2-40B4-BE49-F238E27FC236}">
                <a16:creationId xmlns:a16="http://schemas.microsoft.com/office/drawing/2014/main" id="{73E64C6F-1ECB-4E49-AD23-78B31A2BE5FF}"/>
              </a:ext>
            </a:extLst>
          </p:cNvPr>
          <p:cNvSpPr>
            <a:spLocks noGrp="1" noRot="1" noChangeAspect="1" noChangeArrowheads="1" noTextEdit="1"/>
          </p:cNvSpPr>
          <p:nvPr>
            <p:ph type="sldImg"/>
          </p:nvPr>
        </p:nvSpPr>
        <p:spPr>
          <a:ln/>
        </p:spPr>
      </p:sp>
      <p:sp>
        <p:nvSpPr>
          <p:cNvPr id="119814" name="Rectangle 3">
            <a:extLst>
              <a:ext uri="{FF2B5EF4-FFF2-40B4-BE49-F238E27FC236}">
                <a16:creationId xmlns:a16="http://schemas.microsoft.com/office/drawing/2014/main" id="{D402C1F8-3AD4-409E-94E4-AAA451E2DB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a:extLst>
              <a:ext uri="{FF2B5EF4-FFF2-40B4-BE49-F238E27FC236}">
                <a16:creationId xmlns:a16="http://schemas.microsoft.com/office/drawing/2014/main" id="{C6EA04AC-CF5E-4250-A662-A6772E04B88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C7F5987-150B-4004-9F8D-1E471BC198D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21859" name="Rectangle 6">
            <a:extLst>
              <a:ext uri="{FF2B5EF4-FFF2-40B4-BE49-F238E27FC236}">
                <a16:creationId xmlns:a16="http://schemas.microsoft.com/office/drawing/2014/main" id="{BCA07258-4929-4D0D-8DEB-E6568F6C6DF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1860" name="Rectangle 7">
            <a:extLst>
              <a:ext uri="{FF2B5EF4-FFF2-40B4-BE49-F238E27FC236}">
                <a16:creationId xmlns:a16="http://schemas.microsoft.com/office/drawing/2014/main" id="{C327765D-2C43-4C29-B52C-0AFC62A014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F59FB38-8746-453D-9513-D751957BB01B}" type="slidenum">
              <a:rPr lang="en-AU" altLang="en-US" sz="1300" smtClean="0">
                <a:latin typeface="Times New Roman" panose="02020603050405020304" pitchFamily="18" charset="0"/>
              </a:rPr>
              <a:pPr/>
              <a:t>43</a:t>
            </a:fld>
            <a:endParaRPr lang="en-AU" altLang="en-US" sz="1300">
              <a:latin typeface="Times New Roman" panose="02020603050405020304" pitchFamily="18" charset="0"/>
            </a:endParaRPr>
          </a:p>
        </p:txBody>
      </p:sp>
      <p:sp>
        <p:nvSpPr>
          <p:cNvPr id="121861" name="Rectangle 2">
            <a:extLst>
              <a:ext uri="{FF2B5EF4-FFF2-40B4-BE49-F238E27FC236}">
                <a16:creationId xmlns:a16="http://schemas.microsoft.com/office/drawing/2014/main" id="{3B683DB0-17AC-416E-9957-B7EF1CF720F9}"/>
              </a:ext>
            </a:extLst>
          </p:cNvPr>
          <p:cNvSpPr>
            <a:spLocks noGrp="1" noRot="1" noChangeAspect="1" noChangeArrowheads="1" noTextEdit="1"/>
          </p:cNvSpPr>
          <p:nvPr>
            <p:ph type="sldImg"/>
          </p:nvPr>
        </p:nvSpPr>
        <p:spPr>
          <a:ln/>
        </p:spPr>
      </p:sp>
      <p:sp>
        <p:nvSpPr>
          <p:cNvPr id="121862" name="Rectangle 3">
            <a:extLst>
              <a:ext uri="{FF2B5EF4-FFF2-40B4-BE49-F238E27FC236}">
                <a16:creationId xmlns:a16="http://schemas.microsoft.com/office/drawing/2014/main" id="{9E12E630-6F50-4C8F-A319-D7ECF3E63F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a:extLst>
              <a:ext uri="{FF2B5EF4-FFF2-40B4-BE49-F238E27FC236}">
                <a16:creationId xmlns:a16="http://schemas.microsoft.com/office/drawing/2014/main" id="{5DE4B413-D2D7-4CDD-84CD-5F806F9E7AC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556F050B-16C7-4237-A52E-503170606E97}"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23907" name="Rectangle 6">
            <a:extLst>
              <a:ext uri="{FF2B5EF4-FFF2-40B4-BE49-F238E27FC236}">
                <a16:creationId xmlns:a16="http://schemas.microsoft.com/office/drawing/2014/main" id="{4475D57D-D6EF-4637-9DDE-5D742B6677C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3908" name="Rectangle 7">
            <a:extLst>
              <a:ext uri="{FF2B5EF4-FFF2-40B4-BE49-F238E27FC236}">
                <a16:creationId xmlns:a16="http://schemas.microsoft.com/office/drawing/2014/main" id="{CC3FF39C-BE42-40E8-8F30-A04FD250D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11AE761-9C63-4DB6-91B7-872C85BA6616}" type="slidenum">
              <a:rPr lang="en-AU" altLang="en-US" sz="1300" smtClean="0">
                <a:latin typeface="Times New Roman" panose="02020603050405020304" pitchFamily="18" charset="0"/>
              </a:rPr>
              <a:pPr/>
              <a:t>44</a:t>
            </a:fld>
            <a:endParaRPr lang="en-AU" altLang="en-US" sz="1300">
              <a:latin typeface="Times New Roman" panose="02020603050405020304" pitchFamily="18" charset="0"/>
            </a:endParaRPr>
          </a:p>
        </p:txBody>
      </p:sp>
      <p:sp>
        <p:nvSpPr>
          <p:cNvPr id="123909" name="Rectangle 2">
            <a:extLst>
              <a:ext uri="{FF2B5EF4-FFF2-40B4-BE49-F238E27FC236}">
                <a16:creationId xmlns:a16="http://schemas.microsoft.com/office/drawing/2014/main" id="{FAE75048-2478-481E-9914-894D10D075C3}"/>
              </a:ext>
            </a:extLst>
          </p:cNvPr>
          <p:cNvSpPr>
            <a:spLocks noGrp="1" noRot="1" noChangeAspect="1" noChangeArrowheads="1" noTextEdit="1"/>
          </p:cNvSpPr>
          <p:nvPr>
            <p:ph type="sldImg"/>
          </p:nvPr>
        </p:nvSpPr>
        <p:spPr>
          <a:ln/>
        </p:spPr>
      </p:sp>
      <p:sp>
        <p:nvSpPr>
          <p:cNvPr id="123910" name="Rectangle 3">
            <a:extLst>
              <a:ext uri="{FF2B5EF4-FFF2-40B4-BE49-F238E27FC236}">
                <a16:creationId xmlns:a16="http://schemas.microsoft.com/office/drawing/2014/main" id="{C4018101-C50C-4CC1-8B89-1B5A19F893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Sequential 4 loads take 8 hrs., whereas the 4 loads in pipeline take 3.5 hrs. So the speedup is 8/3.5 = 2.29.</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a:extLst>
              <a:ext uri="{FF2B5EF4-FFF2-40B4-BE49-F238E27FC236}">
                <a16:creationId xmlns:a16="http://schemas.microsoft.com/office/drawing/2014/main" id="{B6D4B6DD-5A1E-4F89-948B-8F268316097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FBD3FA4-DFF6-4DE6-9357-1065DEC9519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25955" name="Rectangle 6">
            <a:extLst>
              <a:ext uri="{FF2B5EF4-FFF2-40B4-BE49-F238E27FC236}">
                <a16:creationId xmlns:a16="http://schemas.microsoft.com/office/drawing/2014/main" id="{24074C96-EABE-40DF-ABF6-A818D88614A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5956" name="Rectangle 7">
            <a:extLst>
              <a:ext uri="{FF2B5EF4-FFF2-40B4-BE49-F238E27FC236}">
                <a16:creationId xmlns:a16="http://schemas.microsoft.com/office/drawing/2014/main" id="{5E69A91B-9D1B-4C0F-9A0B-904F0E439A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9B29968-49FD-47D7-95AD-A09BEC8B8DCF}" type="slidenum">
              <a:rPr lang="en-AU" altLang="en-US" sz="1300" smtClean="0">
                <a:latin typeface="Times New Roman" panose="02020603050405020304" pitchFamily="18" charset="0"/>
              </a:rPr>
              <a:pPr/>
              <a:t>45</a:t>
            </a:fld>
            <a:endParaRPr lang="en-AU" altLang="en-US" sz="1300">
              <a:latin typeface="Times New Roman" panose="02020603050405020304" pitchFamily="18" charset="0"/>
            </a:endParaRPr>
          </a:p>
        </p:txBody>
      </p:sp>
      <p:sp>
        <p:nvSpPr>
          <p:cNvPr id="125957" name="Rectangle 2">
            <a:extLst>
              <a:ext uri="{FF2B5EF4-FFF2-40B4-BE49-F238E27FC236}">
                <a16:creationId xmlns:a16="http://schemas.microsoft.com/office/drawing/2014/main" id="{18CF08BA-3EFC-4403-BCF6-7D108140809F}"/>
              </a:ext>
            </a:extLst>
          </p:cNvPr>
          <p:cNvSpPr>
            <a:spLocks noGrp="1" noRot="1" noChangeAspect="1" noChangeArrowheads="1" noTextEdit="1"/>
          </p:cNvSpPr>
          <p:nvPr>
            <p:ph type="sldImg"/>
          </p:nvPr>
        </p:nvSpPr>
        <p:spPr>
          <a:ln/>
        </p:spPr>
      </p:sp>
      <p:sp>
        <p:nvSpPr>
          <p:cNvPr id="125958" name="Rectangle 3">
            <a:extLst>
              <a:ext uri="{FF2B5EF4-FFF2-40B4-BE49-F238E27FC236}">
                <a16:creationId xmlns:a16="http://schemas.microsoft.com/office/drawing/2014/main" id="{A5E00E1F-DD86-48A4-A0F5-2607F36A52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a:extLst>
              <a:ext uri="{FF2B5EF4-FFF2-40B4-BE49-F238E27FC236}">
                <a16:creationId xmlns:a16="http://schemas.microsoft.com/office/drawing/2014/main" id="{8CBB19EC-9383-4646-B8B1-34D082AF6B9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2452436-1BE6-4D4F-AC0F-D9F811AC562E}"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28003" name="Rectangle 6">
            <a:extLst>
              <a:ext uri="{FF2B5EF4-FFF2-40B4-BE49-F238E27FC236}">
                <a16:creationId xmlns:a16="http://schemas.microsoft.com/office/drawing/2014/main" id="{8619934A-96C7-4C24-AF13-964B33441E4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8004" name="Rectangle 7">
            <a:extLst>
              <a:ext uri="{FF2B5EF4-FFF2-40B4-BE49-F238E27FC236}">
                <a16:creationId xmlns:a16="http://schemas.microsoft.com/office/drawing/2014/main" id="{8F512F3D-694A-407C-88E7-5F176DAD1D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3D418F9-89F8-4F5B-BBD3-0B28A00F922A}" type="slidenum">
              <a:rPr lang="en-AU" altLang="en-US" sz="1300" smtClean="0">
                <a:latin typeface="Times New Roman" panose="02020603050405020304" pitchFamily="18" charset="0"/>
              </a:rPr>
              <a:pPr/>
              <a:t>46</a:t>
            </a:fld>
            <a:endParaRPr lang="en-AU" altLang="en-US" sz="1300">
              <a:latin typeface="Times New Roman" panose="02020603050405020304" pitchFamily="18" charset="0"/>
            </a:endParaRPr>
          </a:p>
        </p:txBody>
      </p:sp>
      <p:sp>
        <p:nvSpPr>
          <p:cNvPr id="128005" name="Rectangle 2">
            <a:extLst>
              <a:ext uri="{FF2B5EF4-FFF2-40B4-BE49-F238E27FC236}">
                <a16:creationId xmlns:a16="http://schemas.microsoft.com/office/drawing/2014/main" id="{A761D362-2C1F-435E-A466-A81E35691818}"/>
              </a:ext>
            </a:extLst>
          </p:cNvPr>
          <p:cNvSpPr>
            <a:spLocks noGrp="1" noRot="1" noChangeAspect="1" noChangeArrowheads="1" noTextEdit="1"/>
          </p:cNvSpPr>
          <p:nvPr>
            <p:ph type="sldImg"/>
          </p:nvPr>
        </p:nvSpPr>
        <p:spPr>
          <a:ln/>
        </p:spPr>
      </p:sp>
      <p:sp>
        <p:nvSpPr>
          <p:cNvPr id="128006" name="Rectangle 3">
            <a:extLst>
              <a:ext uri="{FF2B5EF4-FFF2-40B4-BE49-F238E27FC236}">
                <a16:creationId xmlns:a16="http://schemas.microsoft.com/office/drawing/2014/main" id="{48B6F224-D63E-45AE-9591-246D568CF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a:extLst>
              <a:ext uri="{FF2B5EF4-FFF2-40B4-BE49-F238E27FC236}">
                <a16:creationId xmlns:a16="http://schemas.microsoft.com/office/drawing/2014/main" id="{F8E7C346-6E1E-45D9-A879-4A3100DD908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3B668DC-50F8-4858-BD43-F32D3E1A523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30051" name="Rectangle 6">
            <a:extLst>
              <a:ext uri="{FF2B5EF4-FFF2-40B4-BE49-F238E27FC236}">
                <a16:creationId xmlns:a16="http://schemas.microsoft.com/office/drawing/2014/main" id="{2458BB73-F4F9-4206-AF98-6FC64C6EA39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0052" name="Rectangle 7">
            <a:extLst>
              <a:ext uri="{FF2B5EF4-FFF2-40B4-BE49-F238E27FC236}">
                <a16:creationId xmlns:a16="http://schemas.microsoft.com/office/drawing/2014/main" id="{22D3A42D-EB9D-475A-BFFF-87E20FFCCD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2F2E843-A076-4CBD-BF8F-27B8E2A0BC2C}" type="slidenum">
              <a:rPr lang="en-AU" altLang="en-US" sz="1300" smtClean="0">
                <a:latin typeface="Times New Roman" panose="02020603050405020304" pitchFamily="18" charset="0"/>
              </a:rPr>
              <a:pPr/>
              <a:t>47</a:t>
            </a:fld>
            <a:endParaRPr lang="en-AU" altLang="en-US" sz="1300">
              <a:latin typeface="Times New Roman" panose="02020603050405020304" pitchFamily="18" charset="0"/>
            </a:endParaRPr>
          </a:p>
        </p:txBody>
      </p:sp>
      <p:sp>
        <p:nvSpPr>
          <p:cNvPr id="130053" name="Rectangle 2">
            <a:extLst>
              <a:ext uri="{FF2B5EF4-FFF2-40B4-BE49-F238E27FC236}">
                <a16:creationId xmlns:a16="http://schemas.microsoft.com/office/drawing/2014/main" id="{B31A3B71-01C5-45AA-97D3-DABB591CEAD5}"/>
              </a:ext>
            </a:extLst>
          </p:cNvPr>
          <p:cNvSpPr>
            <a:spLocks noGrp="1" noRot="1" noChangeAspect="1" noChangeArrowheads="1" noTextEdit="1"/>
          </p:cNvSpPr>
          <p:nvPr>
            <p:ph type="sldImg"/>
          </p:nvPr>
        </p:nvSpPr>
        <p:spPr>
          <a:ln/>
        </p:spPr>
      </p:sp>
      <p:sp>
        <p:nvSpPr>
          <p:cNvPr id="130054" name="Rectangle 3">
            <a:extLst>
              <a:ext uri="{FF2B5EF4-FFF2-40B4-BE49-F238E27FC236}">
                <a16:creationId xmlns:a16="http://schemas.microsoft.com/office/drawing/2014/main" id="{A8AFC46F-5E58-42E6-9D07-F28CFD8CDC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Important Note:  </a:t>
            </a:r>
          </a:p>
          <a:p>
            <a:r>
              <a:rPr lang="en-US" altLang="en-US">
                <a:solidFill>
                  <a:srgbClr val="000000"/>
                </a:solidFill>
                <a:ea typeface="Times New Roman" panose="02020603050405020304" pitchFamily="18" charset="0"/>
                <a:cs typeface="MinionPro-Regular" panose="02040503050201020203" pitchFamily="18" charset="0"/>
              </a:rPr>
              <a:t>We assume, that the register file is read during the second half of the clock cycle and the register file is written in the first half of the clock cycle.</a:t>
            </a:r>
          </a:p>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a:extLst>
              <a:ext uri="{FF2B5EF4-FFF2-40B4-BE49-F238E27FC236}">
                <a16:creationId xmlns:a16="http://schemas.microsoft.com/office/drawing/2014/main" id="{081121E9-500F-4C0D-8959-32BF3D58E03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2CC923E-377E-40EE-8A50-0325B1444687}"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32099" name="Rectangle 6">
            <a:extLst>
              <a:ext uri="{FF2B5EF4-FFF2-40B4-BE49-F238E27FC236}">
                <a16:creationId xmlns:a16="http://schemas.microsoft.com/office/drawing/2014/main" id="{A1FA03EB-9C0D-453F-BD46-3A405420190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2100" name="Rectangle 7">
            <a:extLst>
              <a:ext uri="{FF2B5EF4-FFF2-40B4-BE49-F238E27FC236}">
                <a16:creationId xmlns:a16="http://schemas.microsoft.com/office/drawing/2014/main" id="{73188907-B2AA-4317-8693-B88BBB5986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9C2C0D5-045F-4A7D-9314-D79B21941F58}" type="slidenum">
              <a:rPr lang="en-AU" altLang="en-US" sz="1300" smtClean="0">
                <a:latin typeface="Times New Roman" panose="02020603050405020304" pitchFamily="18" charset="0"/>
              </a:rPr>
              <a:pPr/>
              <a:t>48</a:t>
            </a:fld>
            <a:endParaRPr lang="en-AU" altLang="en-US" sz="1300">
              <a:latin typeface="Times New Roman" panose="02020603050405020304" pitchFamily="18" charset="0"/>
            </a:endParaRPr>
          </a:p>
        </p:txBody>
      </p:sp>
      <p:sp>
        <p:nvSpPr>
          <p:cNvPr id="132101" name="Rectangle 2">
            <a:extLst>
              <a:ext uri="{FF2B5EF4-FFF2-40B4-BE49-F238E27FC236}">
                <a16:creationId xmlns:a16="http://schemas.microsoft.com/office/drawing/2014/main" id="{045147DE-9D89-4288-B6E3-E3982AAF28E0}"/>
              </a:ext>
            </a:extLst>
          </p:cNvPr>
          <p:cNvSpPr>
            <a:spLocks noGrp="1" noRot="1" noChangeAspect="1" noChangeArrowheads="1" noTextEdit="1"/>
          </p:cNvSpPr>
          <p:nvPr>
            <p:ph type="sldImg"/>
          </p:nvPr>
        </p:nvSpPr>
        <p:spPr>
          <a:ln/>
        </p:spPr>
      </p:sp>
      <p:sp>
        <p:nvSpPr>
          <p:cNvPr id="132102" name="Rectangle 3">
            <a:extLst>
              <a:ext uri="{FF2B5EF4-FFF2-40B4-BE49-F238E27FC236}">
                <a16:creationId xmlns:a16="http://schemas.microsoft.com/office/drawing/2014/main" id="{F9CF7573-46C4-4C63-B7A0-3528106AA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a:extLst>
              <a:ext uri="{FF2B5EF4-FFF2-40B4-BE49-F238E27FC236}">
                <a16:creationId xmlns:a16="http://schemas.microsoft.com/office/drawing/2014/main" id="{D8B51A36-95C3-402D-9FBC-6A106548EC2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3477B22-ED83-4586-BAA5-F7BE8D01E29B}"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34147" name="Rectangle 6">
            <a:extLst>
              <a:ext uri="{FF2B5EF4-FFF2-40B4-BE49-F238E27FC236}">
                <a16:creationId xmlns:a16="http://schemas.microsoft.com/office/drawing/2014/main" id="{83140E8F-9409-416D-B56E-B24A69B0F13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4148" name="Rectangle 7">
            <a:extLst>
              <a:ext uri="{FF2B5EF4-FFF2-40B4-BE49-F238E27FC236}">
                <a16:creationId xmlns:a16="http://schemas.microsoft.com/office/drawing/2014/main" id="{977BFB27-A491-4CF3-A3AD-43E8FA062E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BA18E24-8586-4066-BCEB-37B0F552106B}" type="slidenum">
              <a:rPr lang="en-AU" altLang="en-US" sz="1300" smtClean="0">
                <a:latin typeface="Times New Roman" panose="02020603050405020304" pitchFamily="18" charset="0"/>
              </a:rPr>
              <a:pPr/>
              <a:t>49</a:t>
            </a:fld>
            <a:endParaRPr lang="en-AU" altLang="en-US" sz="1300">
              <a:latin typeface="Times New Roman" panose="02020603050405020304" pitchFamily="18" charset="0"/>
            </a:endParaRPr>
          </a:p>
        </p:txBody>
      </p:sp>
      <p:sp>
        <p:nvSpPr>
          <p:cNvPr id="134149" name="Rectangle 2">
            <a:extLst>
              <a:ext uri="{FF2B5EF4-FFF2-40B4-BE49-F238E27FC236}">
                <a16:creationId xmlns:a16="http://schemas.microsoft.com/office/drawing/2014/main" id="{32E400CF-B560-46FF-A94F-812F273AF5EF}"/>
              </a:ext>
            </a:extLst>
          </p:cNvPr>
          <p:cNvSpPr>
            <a:spLocks noGrp="1" noRot="1" noChangeAspect="1" noChangeArrowheads="1" noTextEdit="1"/>
          </p:cNvSpPr>
          <p:nvPr>
            <p:ph type="sldImg"/>
          </p:nvPr>
        </p:nvSpPr>
        <p:spPr>
          <a:ln/>
        </p:spPr>
      </p:sp>
      <p:sp>
        <p:nvSpPr>
          <p:cNvPr id="134150" name="Rectangle 3">
            <a:extLst>
              <a:ext uri="{FF2B5EF4-FFF2-40B4-BE49-F238E27FC236}">
                <a16:creationId xmlns:a16="http://schemas.microsoft.com/office/drawing/2014/main" id="{3116B140-945F-48E9-B1F6-868B0E3D0A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2B2FFF86-97AB-4875-90D8-189B78FF65D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defRPr sz="1600">
                <a:solidFill>
                  <a:schemeClr val="tx1"/>
                </a:solidFill>
                <a:latin typeface="Arial" panose="020B0604020202020204" pitchFamily="34" charset="0"/>
              </a:defRPr>
            </a:lvl1pPr>
            <a:lvl2pPr marL="723900" indent="-274638" defTabSz="942975">
              <a:defRPr sz="1600">
                <a:solidFill>
                  <a:schemeClr val="tx1"/>
                </a:solidFill>
                <a:latin typeface="Arial" panose="020B0604020202020204" pitchFamily="34" charset="0"/>
              </a:defRPr>
            </a:lvl2pPr>
            <a:lvl3pPr marL="1117600" indent="-219075" defTabSz="942975">
              <a:defRPr sz="1600">
                <a:solidFill>
                  <a:schemeClr val="tx1"/>
                </a:solidFill>
                <a:latin typeface="Arial" panose="020B0604020202020204" pitchFamily="34" charset="0"/>
              </a:defRPr>
            </a:lvl3pPr>
            <a:lvl4pPr marL="1566863" indent="-219075" defTabSz="942975">
              <a:defRPr sz="1600">
                <a:solidFill>
                  <a:schemeClr val="tx1"/>
                </a:solidFill>
                <a:latin typeface="Arial" panose="020B0604020202020204" pitchFamily="34" charset="0"/>
              </a:defRPr>
            </a:lvl4pPr>
            <a:lvl5pPr marL="2017713" indent="-219075" defTabSz="942975">
              <a:defRPr sz="1600">
                <a:solidFill>
                  <a:schemeClr val="tx1"/>
                </a:solidFill>
                <a:latin typeface="Arial" panose="020B0604020202020204" pitchFamily="34" charset="0"/>
              </a:defRPr>
            </a:lvl5pPr>
            <a:lvl6pPr marL="2474913" indent="-219075" defTabSz="942975" eaLnBrk="0" fontAlgn="base" hangingPunct="0">
              <a:spcBef>
                <a:spcPct val="0"/>
              </a:spcBef>
              <a:spcAft>
                <a:spcPct val="0"/>
              </a:spcAft>
              <a:defRPr sz="1600">
                <a:solidFill>
                  <a:schemeClr val="tx1"/>
                </a:solidFill>
                <a:latin typeface="Arial" panose="020B0604020202020204" pitchFamily="34" charset="0"/>
              </a:defRPr>
            </a:lvl6pPr>
            <a:lvl7pPr marL="2932113" indent="-219075" defTabSz="942975" eaLnBrk="0" fontAlgn="base" hangingPunct="0">
              <a:spcBef>
                <a:spcPct val="0"/>
              </a:spcBef>
              <a:spcAft>
                <a:spcPct val="0"/>
              </a:spcAft>
              <a:defRPr sz="1600">
                <a:solidFill>
                  <a:schemeClr val="tx1"/>
                </a:solidFill>
                <a:latin typeface="Arial" panose="020B0604020202020204" pitchFamily="34" charset="0"/>
              </a:defRPr>
            </a:lvl7pPr>
            <a:lvl8pPr marL="3389313" indent="-219075" defTabSz="942975" eaLnBrk="0" fontAlgn="base" hangingPunct="0">
              <a:spcBef>
                <a:spcPct val="0"/>
              </a:spcBef>
              <a:spcAft>
                <a:spcPct val="0"/>
              </a:spcAft>
              <a:defRPr sz="1600">
                <a:solidFill>
                  <a:schemeClr val="tx1"/>
                </a:solidFill>
                <a:latin typeface="Arial" panose="020B0604020202020204" pitchFamily="34" charset="0"/>
              </a:defRPr>
            </a:lvl8pPr>
            <a:lvl9pPr marL="3846513" indent="-219075" defTabSz="942975" eaLnBrk="0" fontAlgn="base" hangingPunct="0">
              <a:spcBef>
                <a:spcPct val="0"/>
              </a:spcBef>
              <a:spcAft>
                <a:spcPct val="0"/>
              </a:spcAft>
              <a:defRPr sz="1600">
                <a:solidFill>
                  <a:schemeClr val="tx1"/>
                </a:solidFill>
                <a:latin typeface="Arial" panose="020B0604020202020204" pitchFamily="34" charset="0"/>
              </a:defRPr>
            </a:lvl9pPr>
          </a:lstStyle>
          <a:p>
            <a:fld id="{F88ADADE-5B5F-4388-BFD3-0647ADA8A94A}" type="datetime3">
              <a:rPr lang="en-AU" altLang="en-US" sz="1300" smtClean="0">
                <a:latin typeface="Times New Roman" panose="02020603050405020304" pitchFamily="18" charset="0"/>
              </a:rPr>
              <a:pPr/>
              <a:t>1 April, 2020</a:t>
            </a:fld>
            <a:endParaRPr lang="en-US" altLang="en-US" sz="1300">
              <a:latin typeface="Times New Roman" panose="02020603050405020304" pitchFamily="18" charset="0"/>
            </a:endParaRPr>
          </a:p>
        </p:txBody>
      </p:sp>
      <p:sp>
        <p:nvSpPr>
          <p:cNvPr id="15363" name="Rectangle 6">
            <a:extLst>
              <a:ext uri="{FF2B5EF4-FFF2-40B4-BE49-F238E27FC236}">
                <a16:creationId xmlns:a16="http://schemas.microsoft.com/office/drawing/2014/main" id="{B1F6EDFA-5DBB-40C2-8763-DD120631D10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defRPr sz="1600">
                <a:solidFill>
                  <a:schemeClr val="tx1"/>
                </a:solidFill>
                <a:latin typeface="Arial" panose="020B0604020202020204" pitchFamily="34" charset="0"/>
              </a:defRPr>
            </a:lvl1pPr>
            <a:lvl2pPr marL="723900" indent="-274638" defTabSz="942975">
              <a:defRPr sz="1600">
                <a:solidFill>
                  <a:schemeClr val="tx1"/>
                </a:solidFill>
                <a:latin typeface="Arial" panose="020B0604020202020204" pitchFamily="34" charset="0"/>
              </a:defRPr>
            </a:lvl2pPr>
            <a:lvl3pPr marL="1117600" indent="-219075" defTabSz="942975">
              <a:defRPr sz="1600">
                <a:solidFill>
                  <a:schemeClr val="tx1"/>
                </a:solidFill>
                <a:latin typeface="Arial" panose="020B0604020202020204" pitchFamily="34" charset="0"/>
              </a:defRPr>
            </a:lvl3pPr>
            <a:lvl4pPr marL="1566863" indent="-219075" defTabSz="942975">
              <a:defRPr sz="1600">
                <a:solidFill>
                  <a:schemeClr val="tx1"/>
                </a:solidFill>
                <a:latin typeface="Arial" panose="020B0604020202020204" pitchFamily="34" charset="0"/>
              </a:defRPr>
            </a:lvl4pPr>
            <a:lvl5pPr marL="2017713" indent="-219075" defTabSz="942975">
              <a:defRPr sz="1600">
                <a:solidFill>
                  <a:schemeClr val="tx1"/>
                </a:solidFill>
                <a:latin typeface="Arial" panose="020B0604020202020204" pitchFamily="34" charset="0"/>
              </a:defRPr>
            </a:lvl5pPr>
            <a:lvl6pPr marL="2474913" indent="-219075" defTabSz="942975" eaLnBrk="0" fontAlgn="base" hangingPunct="0">
              <a:spcBef>
                <a:spcPct val="0"/>
              </a:spcBef>
              <a:spcAft>
                <a:spcPct val="0"/>
              </a:spcAft>
              <a:defRPr sz="1600">
                <a:solidFill>
                  <a:schemeClr val="tx1"/>
                </a:solidFill>
                <a:latin typeface="Arial" panose="020B0604020202020204" pitchFamily="34" charset="0"/>
              </a:defRPr>
            </a:lvl6pPr>
            <a:lvl7pPr marL="2932113" indent="-219075" defTabSz="942975" eaLnBrk="0" fontAlgn="base" hangingPunct="0">
              <a:spcBef>
                <a:spcPct val="0"/>
              </a:spcBef>
              <a:spcAft>
                <a:spcPct val="0"/>
              </a:spcAft>
              <a:defRPr sz="1600">
                <a:solidFill>
                  <a:schemeClr val="tx1"/>
                </a:solidFill>
                <a:latin typeface="Arial" panose="020B0604020202020204" pitchFamily="34" charset="0"/>
              </a:defRPr>
            </a:lvl7pPr>
            <a:lvl8pPr marL="3389313" indent="-219075" defTabSz="942975" eaLnBrk="0" fontAlgn="base" hangingPunct="0">
              <a:spcBef>
                <a:spcPct val="0"/>
              </a:spcBef>
              <a:spcAft>
                <a:spcPct val="0"/>
              </a:spcAft>
              <a:defRPr sz="1600">
                <a:solidFill>
                  <a:schemeClr val="tx1"/>
                </a:solidFill>
                <a:latin typeface="Arial" panose="020B0604020202020204" pitchFamily="34" charset="0"/>
              </a:defRPr>
            </a:lvl8pPr>
            <a:lvl9pPr marL="3846513" indent="-219075" defTabSz="942975"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300">
                <a:latin typeface="Times New Roman" panose="02020603050405020304" pitchFamily="18" charset="0"/>
              </a:rPr>
              <a:t>Chapter 2 — Instructions: Language of the Computer</a:t>
            </a:r>
          </a:p>
        </p:txBody>
      </p:sp>
      <p:sp>
        <p:nvSpPr>
          <p:cNvPr id="15364" name="Rectangle 7">
            <a:extLst>
              <a:ext uri="{FF2B5EF4-FFF2-40B4-BE49-F238E27FC236}">
                <a16:creationId xmlns:a16="http://schemas.microsoft.com/office/drawing/2014/main" id="{40729D3F-B834-4101-A19C-4C3023A130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defRPr sz="1600">
                <a:solidFill>
                  <a:schemeClr val="tx1"/>
                </a:solidFill>
                <a:latin typeface="Arial" panose="020B0604020202020204" pitchFamily="34" charset="0"/>
              </a:defRPr>
            </a:lvl1pPr>
            <a:lvl2pPr marL="723900" indent="-274638" defTabSz="942975">
              <a:defRPr sz="1600">
                <a:solidFill>
                  <a:schemeClr val="tx1"/>
                </a:solidFill>
                <a:latin typeface="Arial" panose="020B0604020202020204" pitchFamily="34" charset="0"/>
              </a:defRPr>
            </a:lvl2pPr>
            <a:lvl3pPr marL="1117600" indent="-219075" defTabSz="942975">
              <a:defRPr sz="1600">
                <a:solidFill>
                  <a:schemeClr val="tx1"/>
                </a:solidFill>
                <a:latin typeface="Arial" panose="020B0604020202020204" pitchFamily="34" charset="0"/>
              </a:defRPr>
            </a:lvl3pPr>
            <a:lvl4pPr marL="1566863" indent="-219075" defTabSz="942975">
              <a:defRPr sz="1600">
                <a:solidFill>
                  <a:schemeClr val="tx1"/>
                </a:solidFill>
                <a:latin typeface="Arial" panose="020B0604020202020204" pitchFamily="34" charset="0"/>
              </a:defRPr>
            </a:lvl4pPr>
            <a:lvl5pPr marL="2017713" indent="-219075" defTabSz="942975">
              <a:defRPr sz="1600">
                <a:solidFill>
                  <a:schemeClr val="tx1"/>
                </a:solidFill>
                <a:latin typeface="Arial" panose="020B0604020202020204" pitchFamily="34" charset="0"/>
              </a:defRPr>
            </a:lvl5pPr>
            <a:lvl6pPr marL="2474913" indent="-219075" defTabSz="942975" eaLnBrk="0" fontAlgn="base" hangingPunct="0">
              <a:spcBef>
                <a:spcPct val="0"/>
              </a:spcBef>
              <a:spcAft>
                <a:spcPct val="0"/>
              </a:spcAft>
              <a:defRPr sz="1600">
                <a:solidFill>
                  <a:schemeClr val="tx1"/>
                </a:solidFill>
                <a:latin typeface="Arial" panose="020B0604020202020204" pitchFamily="34" charset="0"/>
              </a:defRPr>
            </a:lvl6pPr>
            <a:lvl7pPr marL="2932113" indent="-219075" defTabSz="942975" eaLnBrk="0" fontAlgn="base" hangingPunct="0">
              <a:spcBef>
                <a:spcPct val="0"/>
              </a:spcBef>
              <a:spcAft>
                <a:spcPct val="0"/>
              </a:spcAft>
              <a:defRPr sz="1600">
                <a:solidFill>
                  <a:schemeClr val="tx1"/>
                </a:solidFill>
                <a:latin typeface="Arial" panose="020B0604020202020204" pitchFamily="34" charset="0"/>
              </a:defRPr>
            </a:lvl7pPr>
            <a:lvl8pPr marL="3389313" indent="-219075" defTabSz="942975" eaLnBrk="0" fontAlgn="base" hangingPunct="0">
              <a:spcBef>
                <a:spcPct val="0"/>
              </a:spcBef>
              <a:spcAft>
                <a:spcPct val="0"/>
              </a:spcAft>
              <a:defRPr sz="1600">
                <a:solidFill>
                  <a:schemeClr val="tx1"/>
                </a:solidFill>
                <a:latin typeface="Arial" panose="020B0604020202020204" pitchFamily="34" charset="0"/>
              </a:defRPr>
            </a:lvl8pPr>
            <a:lvl9pPr marL="3846513" indent="-219075" defTabSz="942975" eaLnBrk="0" fontAlgn="base" hangingPunct="0">
              <a:spcBef>
                <a:spcPct val="0"/>
              </a:spcBef>
              <a:spcAft>
                <a:spcPct val="0"/>
              </a:spcAft>
              <a:defRPr sz="1600">
                <a:solidFill>
                  <a:schemeClr val="tx1"/>
                </a:solidFill>
                <a:latin typeface="Arial" panose="020B0604020202020204" pitchFamily="34" charset="0"/>
              </a:defRPr>
            </a:lvl9pPr>
          </a:lstStyle>
          <a:p>
            <a:fld id="{ECDA6795-C31B-4F98-9555-2AE6249EE06A}" type="slidenum">
              <a:rPr lang="en-US" altLang="en-US" sz="1300" smtClean="0">
                <a:latin typeface="Times New Roman" panose="02020603050405020304" pitchFamily="18" charset="0"/>
              </a:rPr>
              <a:pPr/>
              <a:t>5</a:t>
            </a:fld>
            <a:endParaRPr lang="en-US" altLang="en-US" sz="1300">
              <a:latin typeface="Times New Roman" panose="02020603050405020304" pitchFamily="18" charset="0"/>
            </a:endParaRPr>
          </a:p>
        </p:txBody>
      </p:sp>
      <p:sp>
        <p:nvSpPr>
          <p:cNvPr id="15365" name="Rectangle 2">
            <a:extLst>
              <a:ext uri="{FF2B5EF4-FFF2-40B4-BE49-F238E27FC236}">
                <a16:creationId xmlns:a16="http://schemas.microsoft.com/office/drawing/2014/main" id="{845BBF01-10B8-4AEE-A238-32C5A9A8C736}"/>
              </a:ext>
            </a:extLst>
          </p:cNvPr>
          <p:cNvSpPr>
            <a:spLocks noGrp="1" noRot="1" noChangeAspect="1" noChangeArrowheads="1" noTextEdit="1"/>
          </p:cNvSpPr>
          <p:nvPr>
            <p:ph type="sldImg"/>
          </p:nvPr>
        </p:nvSpPr>
        <p:spPr>
          <a:ln/>
        </p:spPr>
      </p:sp>
      <p:sp>
        <p:nvSpPr>
          <p:cNvPr id="15366" name="Rectangle 3">
            <a:extLst>
              <a:ext uri="{FF2B5EF4-FFF2-40B4-BE49-F238E27FC236}">
                <a16:creationId xmlns:a16="http://schemas.microsoft.com/office/drawing/2014/main" id="{B2F4897F-D53E-4AF5-A798-8B0F5BA7B4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a:extLst>
              <a:ext uri="{FF2B5EF4-FFF2-40B4-BE49-F238E27FC236}">
                <a16:creationId xmlns:a16="http://schemas.microsoft.com/office/drawing/2014/main" id="{5CF2AF7D-650C-4809-84AF-6F1C65819F2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93258D3-EE21-450E-9AC9-91D7162402D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36195" name="Rectangle 6">
            <a:extLst>
              <a:ext uri="{FF2B5EF4-FFF2-40B4-BE49-F238E27FC236}">
                <a16:creationId xmlns:a16="http://schemas.microsoft.com/office/drawing/2014/main" id="{B325CAFA-CCBC-40FF-8CA9-697EE4FB6D8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6196" name="Rectangle 7">
            <a:extLst>
              <a:ext uri="{FF2B5EF4-FFF2-40B4-BE49-F238E27FC236}">
                <a16:creationId xmlns:a16="http://schemas.microsoft.com/office/drawing/2014/main" id="{FFB6CC6F-7451-4663-80BE-61DE2F27E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A035E46-8E8C-4455-B4BD-30060DE91704}" type="slidenum">
              <a:rPr lang="en-AU" altLang="en-US" sz="1300" smtClean="0">
                <a:latin typeface="Times New Roman" panose="02020603050405020304" pitchFamily="18" charset="0"/>
              </a:rPr>
              <a:pPr/>
              <a:t>50</a:t>
            </a:fld>
            <a:endParaRPr lang="en-AU" altLang="en-US" sz="1300">
              <a:latin typeface="Times New Roman" panose="02020603050405020304" pitchFamily="18" charset="0"/>
            </a:endParaRPr>
          </a:p>
        </p:txBody>
      </p:sp>
      <p:sp>
        <p:nvSpPr>
          <p:cNvPr id="136197" name="Rectangle 2">
            <a:extLst>
              <a:ext uri="{FF2B5EF4-FFF2-40B4-BE49-F238E27FC236}">
                <a16:creationId xmlns:a16="http://schemas.microsoft.com/office/drawing/2014/main" id="{F7E9927F-9546-416A-A249-97C6572E76FB}"/>
              </a:ext>
            </a:extLst>
          </p:cNvPr>
          <p:cNvSpPr>
            <a:spLocks noGrp="1" noRot="1" noChangeAspect="1" noChangeArrowheads="1" noTextEdit="1"/>
          </p:cNvSpPr>
          <p:nvPr>
            <p:ph type="sldImg"/>
          </p:nvPr>
        </p:nvSpPr>
        <p:spPr>
          <a:ln/>
        </p:spPr>
      </p:sp>
      <p:sp>
        <p:nvSpPr>
          <p:cNvPr id="136198" name="Rectangle 3">
            <a:extLst>
              <a:ext uri="{FF2B5EF4-FFF2-40B4-BE49-F238E27FC236}">
                <a16:creationId xmlns:a16="http://schemas.microsoft.com/office/drawing/2014/main" id="{E37181F9-2ACD-4BDE-B9BD-AD0797C28B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3">
            <a:extLst>
              <a:ext uri="{FF2B5EF4-FFF2-40B4-BE49-F238E27FC236}">
                <a16:creationId xmlns:a16="http://schemas.microsoft.com/office/drawing/2014/main" id="{C33111AC-9C35-464E-BDB9-8B627921263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4469054-2C32-43F0-A86C-EE5CD8E871C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38243" name="Rectangle 6">
            <a:extLst>
              <a:ext uri="{FF2B5EF4-FFF2-40B4-BE49-F238E27FC236}">
                <a16:creationId xmlns:a16="http://schemas.microsoft.com/office/drawing/2014/main" id="{C0C12342-2F42-4F2D-94B3-AC5F75D2771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38244" name="Rectangle 7">
            <a:extLst>
              <a:ext uri="{FF2B5EF4-FFF2-40B4-BE49-F238E27FC236}">
                <a16:creationId xmlns:a16="http://schemas.microsoft.com/office/drawing/2014/main" id="{1BB0B573-DBF6-4B0D-8A92-632A3C36B8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7EC3473-56D4-4B07-AA95-DE03C46E594D}" type="slidenum">
              <a:rPr lang="en-AU" altLang="en-US" sz="1300" smtClean="0">
                <a:latin typeface="Times New Roman" panose="02020603050405020304" pitchFamily="18" charset="0"/>
              </a:rPr>
              <a:pPr/>
              <a:t>51</a:t>
            </a:fld>
            <a:endParaRPr lang="en-AU" altLang="en-US" sz="1300">
              <a:latin typeface="Times New Roman" panose="02020603050405020304" pitchFamily="18" charset="0"/>
            </a:endParaRPr>
          </a:p>
        </p:txBody>
      </p:sp>
      <p:sp>
        <p:nvSpPr>
          <p:cNvPr id="138245" name="Rectangle 2">
            <a:extLst>
              <a:ext uri="{FF2B5EF4-FFF2-40B4-BE49-F238E27FC236}">
                <a16:creationId xmlns:a16="http://schemas.microsoft.com/office/drawing/2014/main" id="{2FCF485D-51C6-4EAB-A9F5-9C5A76ABE1B5}"/>
              </a:ext>
            </a:extLst>
          </p:cNvPr>
          <p:cNvSpPr>
            <a:spLocks noGrp="1" noRot="1" noChangeAspect="1" noChangeArrowheads="1" noTextEdit="1"/>
          </p:cNvSpPr>
          <p:nvPr>
            <p:ph type="sldImg"/>
          </p:nvPr>
        </p:nvSpPr>
        <p:spPr>
          <a:ln/>
        </p:spPr>
      </p:sp>
      <p:sp>
        <p:nvSpPr>
          <p:cNvPr id="138246" name="Rectangle 3">
            <a:extLst>
              <a:ext uri="{FF2B5EF4-FFF2-40B4-BE49-F238E27FC236}">
                <a16:creationId xmlns:a16="http://schemas.microsoft.com/office/drawing/2014/main" id="{398BECE9-2979-445F-A190-3890BCC5B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Structural Hazard =&gt; When a planned instruction cannot execute in the proper clock cycle because the hardware does not support the combination of instructions that are set to execute.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a:extLst>
              <a:ext uri="{FF2B5EF4-FFF2-40B4-BE49-F238E27FC236}">
                <a16:creationId xmlns:a16="http://schemas.microsoft.com/office/drawing/2014/main" id="{1ECDE1C9-2E7E-44D5-8B78-C7E974A8CAB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6E3575E-EA54-4ADE-AF73-05341C11BEBE}"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40291" name="Rectangle 6">
            <a:extLst>
              <a:ext uri="{FF2B5EF4-FFF2-40B4-BE49-F238E27FC236}">
                <a16:creationId xmlns:a16="http://schemas.microsoft.com/office/drawing/2014/main" id="{DD5F63F8-6AAE-41EB-8A6E-3355CD46EE6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0292" name="Rectangle 7">
            <a:extLst>
              <a:ext uri="{FF2B5EF4-FFF2-40B4-BE49-F238E27FC236}">
                <a16:creationId xmlns:a16="http://schemas.microsoft.com/office/drawing/2014/main" id="{D5BAAF2F-1CF1-4536-9D86-F7A61324A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990106B-3DF3-4C89-8C03-94960CD04F10}" type="slidenum">
              <a:rPr lang="en-AU" altLang="en-US" sz="1300" smtClean="0">
                <a:latin typeface="Times New Roman" panose="02020603050405020304" pitchFamily="18" charset="0"/>
              </a:rPr>
              <a:pPr/>
              <a:t>52</a:t>
            </a:fld>
            <a:endParaRPr lang="en-AU" altLang="en-US" sz="1300">
              <a:latin typeface="Times New Roman" panose="02020603050405020304" pitchFamily="18" charset="0"/>
            </a:endParaRPr>
          </a:p>
        </p:txBody>
      </p:sp>
      <p:sp>
        <p:nvSpPr>
          <p:cNvPr id="140293" name="Rectangle 2">
            <a:extLst>
              <a:ext uri="{FF2B5EF4-FFF2-40B4-BE49-F238E27FC236}">
                <a16:creationId xmlns:a16="http://schemas.microsoft.com/office/drawing/2014/main" id="{E59ED6A0-F644-4D88-9729-6D4E274DB549}"/>
              </a:ext>
            </a:extLst>
          </p:cNvPr>
          <p:cNvSpPr>
            <a:spLocks noGrp="1" noRot="1" noChangeAspect="1" noChangeArrowheads="1" noTextEdit="1"/>
          </p:cNvSpPr>
          <p:nvPr>
            <p:ph type="sldImg"/>
          </p:nvPr>
        </p:nvSpPr>
        <p:spPr>
          <a:ln/>
        </p:spPr>
      </p:sp>
      <p:sp>
        <p:nvSpPr>
          <p:cNvPr id="140294" name="Rectangle 3">
            <a:extLst>
              <a:ext uri="{FF2B5EF4-FFF2-40B4-BE49-F238E27FC236}">
                <a16:creationId xmlns:a16="http://schemas.microsoft.com/office/drawing/2014/main" id="{B55D11EA-2BAB-401C-B8D1-36C2299949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Structural Hazard =&gt; When a planned instruction cannot execute in the proper clock cycle because the hardware does not support the combination of instructions that are set to execute.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a:extLst>
              <a:ext uri="{FF2B5EF4-FFF2-40B4-BE49-F238E27FC236}">
                <a16:creationId xmlns:a16="http://schemas.microsoft.com/office/drawing/2014/main" id="{8AAD1F5E-4059-409D-8A88-A8C24749261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5979196-0241-4F62-9743-E053927752C4}"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42339" name="Rectangle 6">
            <a:extLst>
              <a:ext uri="{FF2B5EF4-FFF2-40B4-BE49-F238E27FC236}">
                <a16:creationId xmlns:a16="http://schemas.microsoft.com/office/drawing/2014/main" id="{D07C0702-E70C-4017-B205-79D04DE4E46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2340" name="Rectangle 7">
            <a:extLst>
              <a:ext uri="{FF2B5EF4-FFF2-40B4-BE49-F238E27FC236}">
                <a16:creationId xmlns:a16="http://schemas.microsoft.com/office/drawing/2014/main" id="{25C67037-0ED3-4421-8B8E-35443B5A3F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390A6F6-4235-4A27-816A-B2784E853CF3}" type="slidenum">
              <a:rPr lang="en-AU" altLang="en-US" sz="1300" smtClean="0">
                <a:latin typeface="Times New Roman" panose="02020603050405020304" pitchFamily="18" charset="0"/>
              </a:rPr>
              <a:pPr/>
              <a:t>53</a:t>
            </a:fld>
            <a:endParaRPr lang="en-AU" altLang="en-US" sz="1300">
              <a:latin typeface="Times New Roman" panose="02020603050405020304" pitchFamily="18" charset="0"/>
            </a:endParaRPr>
          </a:p>
        </p:txBody>
      </p:sp>
      <p:sp>
        <p:nvSpPr>
          <p:cNvPr id="142341" name="Rectangle 2">
            <a:extLst>
              <a:ext uri="{FF2B5EF4-FFF2-40B4-BE49-F238E27FC236}">
                <a16:creationId xmlns:a16="http://schemas.microsoft.com/office/drawing/2014/main" id="{46B1E945-0074-45EC-9D4D-2124CD87EE9B}"/>
              </a:ext>
            </a:extLst>
          </p:cNvPr>
          <p:cNvSpPr>
            <a:spLocks noGrp="1" noRot="1" noChangeAspect="1" noChangeArrowheads="1" noTextEdit="1"/>
          </p:cNvSpPr>
          <p:nvPr>
            <p:ph type="sldImg"/>
          </p:nvPr>
        </p:nvSpPr>
        <p:spPr>
          <a:ln/>
        </p:spPr>
      </p:sp>
      <p:sp>
        <p:nvSpPr>
          <p:cNvPr id="142342" name="Rectangle 3">
            <a:extLst>
              <a:ext uri="{FF2B5EF4-FFF2-40B4-BE49-F238E27FC236}">
                <a16:creationId xmlns:a16="http://schemas.microsoft.com/office/drawing/2014/main" id="{6919DFBF-8123-459D-9408-5EC5E19165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a:t>
            </a:r>
          </a:p>
          <a:p>
            <a:r>
              <a:rPr lang="en-US" altLang="en-US"/>
              <a:t>           White Box =&gt; Not in use by the instruction.</a:t>
            </a:r>
          </a:p>
          <a:p>
            <a:r>
              <a:rPr lang="en-US" altLang="en-US"/>
              <a:t>           Box with shed in the Right part =&gt; (used and ) a read operation.</a:t>
            </a:r>
          </a:p>
          <a:p>
            <a:r>
              <a:rPr lang="en-US" altLang="en-US"/>
              <a:t>           Box with shed in the Left part =&gt; (used and ) a write operation.</a:t>
            </a:r>
          </a:p>
          <a:p>
            <a:r>
              <a:rPr lang="en-US" altLang="en-US"/>
              <a:t>           Grey Box / Shaded Box =&gt; in use.</a:t>
            </a:r>
          </a:p>
          <a:p>
            <a:endParaRPr lang="en-US" altLang="en-US"/>
          </a:p>
          <a:p>
            <a:endParaRPr lang="en-US" altLang="en-US"/>
          </a:p>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a:extLst>
              <a:ext uri="{FF2B5EF4-FFF2-40B4-BE49-F238E27FC236}">
                <a16:creationId xmlns:a16="http://schemas.microsoft.com/office/drawing/2014/main" id="{48E2C675-33EB-496D-A10A-98FC8F03CAE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F88B036-ACFA-4D60-B8AA-120A8F67C140}"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44387" name="Rectangle 6">
            <a:extLst>
              <a:ext uri="{FF2B5EF4-FFF2-40B4-BE49-F238E27FC236}">
                <a16:creationId xmlns:a16="http://schemas.microsoft.com/office/drawing/2014/main" id="{F5B99977-7FBF-49FC-A224-B9FF95D46C9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4388" name="Rectangle 7">
            <a:extLst>
              <a:ext uri="{FF2B5EF4-FFF2-40B4-BE49-F238E27FC236}">
                <a16:creationId xmlns:a16="http://schemas.microsoft.com/office/drawing/2014/main" id="{34F917B2-D5DE-4571-ABEC-227453008D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DB1BC36-7E5C-4E49-9EB3-E1953588B3B3}" type="slidenum">
              <a:rPr lang="en-AU" altLang="en-US" sz="1300" smtClean="0">
                <a:latin typeface="Times New Roman" panose="02020603050405020304" pitchFamily="18" charset="0"/>
              </a:rPr>
              <a:pPr/>
              <a:t>54</a:t>
            </a:fld>
            <a:endParaRPr lang="en-AU" altLang="en-US" sz="1300">
              <a:latin typeface="Times New Roman" panose="02020603050405020304" pitchFamily="18" charset="0"/>
            </a:endParaRPr>
          </a:p>
        </p:txBody>
      </p:sp>
      <p:sp>
        <p:nvSpPr>
          <p:cNvPr id="144389" name="Rectangle 2">
            <a:extLst>
              <a:ext uri="{FF2B5EF4-FFF2-40B4-BE49-F238E27FC236}">
                <a16:creationId xmlns:a16="http://schemas.microsoft.com/office/drawing/2014/main" id="{1E80EDB5-59F5-48A1-829C-3A4A5890BDA6}"/>
              </a:ext>
            </a:extLst>
          </p:cNvPr>
          <p:cNvSpPr>
            <a:spLocks noGrp="1" noRot="1" noChangeAspect="1" noChangeArrowheads="1" noTextEdit="1"/>
          </p:cNvSpPr>
          <p:nvPr>
            <p:ph type="sldImg"/>
          </p:nvPr>
        </p:nvSpPr>
        <p:spPr>
          <a:ln/>
        </p:spPr>
      </p:sp>
      <p:sp>
        <p:nvSpPr>
          <p:cNvPr id="144390" name="Rectangle 3">
            <a:extLst>
              <a:ext uri="{FF2B5EF4-FFF2-40B4-BE49-F238E27FC236}">
                <a16:creationId xmlns:a16="http://schemas.microsoft.com/office/drawing/2014/main" id="{B6BAFB32-97F4-4DBF-B6EB-9A066B949D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a:extLst>
              <a:ext uri="{FF2B5EF4-FFF2-40B4-BE49-F238E27FC236}">
                <a16:creationId xmlns:a16="http://schemas.microsoft.com/office/drawing/2014/main" id="{C1443A2B-EB1D-4CE9-8C75-BDD3C160593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58EA3A2D-8714-4EB2-B6AA-FBAE4710E675}"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46435" name="Rectangle 6">
            <a:extLst>
              <a:ext uri="{FF2B5EF4-FFF2-40B4-BE49-F238E27FC236}">
                <a16:creationId xmlns:a16="http://schemas.microsoft.com/office/drawing/2014/main" id="{822032CC-4074-4FA0-AC45-65F987A360B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6436" name="Rectangle 7">
            <a:extLst>
              <a:ext uri="{FF2B5EF4-FFF2-40B4-BE49-F238E27FC236}">
                <a16:creationId xmlns:a16="http://schemas.microsoft.com/office/drawing/2014/main" id="{37F09DD2-9BF6-4BF2-93E1-38B662459B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8674E41C-3C7C-48C4-88F4-C9E603B816A3}" type="slidenum">
              <a:rPr lang="en-AU" altLang="en-US" sz="1300" smtClean="0">
                <a:latin typeface="Times New Roman" panose="02020603050405020304" pitchFamily="18" charset="0"/>
              </a:rPr>
              <a:pPr/>
              <a:t>55</a:t>
            </a:fld>
            <a:endParaRPr lang="en-AU" altLang="en-US" sz="1300">
              <a:latin typeface="Times New Roman" panose="02020603050405020304" pitchFamily="18" charset="0"/>
            </a:endParaRPr>
          </a:p>
        </p:txBody>
      </p:sp>
      <p:sp>
        <p:nvSpPr>
          <p:cNvPr id="146437" name="Rectangle 2">
            <a:extLst>
              <a:ext uri="{FF2B5EF4-FFF2-40B4-BE49-F238E27FC236}">
                <a16:creationId xmlns:a16="http://schemas.microsoft.com/office/drawing/2014/main" id="{B6A2DD9F-E1AE-4435-8C78-95F8EDFCB589}"/>
              </a:ext>
            </a:extLst>
          </p:cNvPr>
          <p:cNvSpPr>
            <a:spLocks noGrp="1" noRot="1" noChangeAspect="1" noChangeArrowheads="1" noTextEdit="1"/>
          </p:cNvSpPr>
          <p:nvPr>
            <p:ph type="sldImg"/>
          </p:nvPr>
        </p:nvSpPr>
        <p:spPr>
          <a:ln/>
        </p:spPr>
      </p:sp>
      <p:sp>
        <p:nvSpPr>
          <p:cNvPr id="146438" name="Rectangle 3">
            <a:extLst>
              <a:ext uri="{FF2B5EF4-FFF2-40B4-BE49-F238E27FC236}">
                <a16:creationId xmlns:a16="http://schemas.microsoft.com/office/drawing/2014/main" id="{38D2D0B4-D5C4-4C59-A13D-BB726F63ED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a:extLst>
              <a:ext uri="{FF2B5EF4-FFF2-40B4-BE49-F238E27FC236}">
                <a16:creationId xmlns:a16="http://schemas.microsoft.com/office/drawing/2014/main" id="{6789621B-33FA-4148-9DF2-A4CED57193D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584F8C6-8AC6-4CC8-9F53-7EAEFBB143C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48483" name="Rectangle 6">
            <a:extLst>
              <a:ext uri="{FF2B5EF4-FFF2-40B4-BE49-F238E27FC236}">
                <a16:creationId xmlns:a16="http://schemas.microsoft.com/office/drawing/2014/main" id="{2531B7A4-F2A2-420F-BC71-DB6BBE3F8F8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48484" name="Rectangle 7">
            <a:extLst>
              <a:ext uri="{FF2B5EF4-FFF2-40B4-BE49-F238E27FC236}">
                <a16:creationId xmlns:a16="http://schemas.microsoft.com/office/drawing/2014/main" id="{73577237-FC19-42E7-B89E-6F3A2C958B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771634F-E0C1-4F38-8E39-0E4D495EC7B6}" type="slidenum">
              <a:rPr lang="en-AU" altLang="en-US" sz="1300" smtClean="0">
                <a:latin typeface="Times New Roman" panose="02020603050405020304" pitchFamily="18" charset="0"/>
              </a:rPr>
              <a:pPr/>
              <a:t>56</a:t>
            </a:fld>
            <a:endParaRPr lang="en-AU" altLang="en-US" sz="1300">
              <a:latin typeface="Times New Roman" panose="02020603050405020304" pitchFamily="18" charset="0"/>
            </a:endParaRPr>
          </a:p>
        </p:txBody>
      </p:sp>
      <p:sp>
        <p:nvSpPr>
          <p:cNvPr id="148485" name="Rectangle 2">
            <a:extLst>
              <a:ext uri="{FF2B5EF4-FFF2-40B4-BE49-F238E27FC236}">
                <a16:creationId xmlns:a16="http://schemas.microsoft.com/office/drawing/2014/main" id="{7FF2D31C-187E-4964-9DBF-EED38E39931E}"/>
              </a:ext>
            </a:extLst>
          </p:cNvPr>
          <p:cNvSpPr>
            <a:spLocks noGrp="1" noRot="1" noChangeAspect="1" noChangeArrowheads="1" noTextEdit="1"/>
          </p:cNvSpPr>
          <p:nvPr>
            <p:ph type="sldImg"/>
          </p:nvPr>
        </p:nvSpPr>
        <p:spPr>
          <a:ln/>
        </p:spPr>
      </p:sp>
      <p:sp>
        <p:nvSpPr>
          <p:cNvPr id="148486" name="Rectangle 3">
            <a:extLst>
              <a:ext uri="{FF2B5EF4-FFF2-40B4-BE49-F238E27FC236}">
                <a16:creationId xmlns:a16="http://schemas.microsoft.com/office/drawing/2014/main" id="{D60F63F2-9AFB-4FB2-BEED-BC26A41DDC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Looking at the code we can say:</a:t>
            </a:r>
          </a:p>
          <a:p>
            <a:r>
              <a:rPr lang="en-US" altLang="en-US"/>
              <a:t>B is in memory location 0($t0); </a:t>
            </a:r>
          </a:p>
          <a:p>
            <a:r>
              <a:rPr lang="en-US" altLang="en-US"/>
              <a:t>E is in memory location 4($t0); </a:t>
            </a:r>
          </a:p>
          <a:p>
            <a:r>
              <a:rPr lang="en-US" altLang="en-US"/>
              <a:t>A is in memory location 12($t0); </a:t>
            </a:r>
          </a:p>
          <a:p>
            <a:endParaRPr lang="en-US" altLang="en-US"/>
          </a:p>
          <a:p>
            <a:r>
              <a:rPr lang="en-US" altLang="en-US"/>
              <a:t>F is in memory location 8($t0); </a:t>
            </a:r>
          </a:p>
          <a:p>
            <a:r>
              <a:rPr lang="en-US" altLang="en-US"/>
              <a:t>C is in memory location 16($t0); </a:t>
            </a:r>
          </a:p>
          <a:p>
            <a:endParaRPr lang="en-US" altLang="en-US"/>
          </a:p>
          <a:p>
            <a:endParaRPr lang="en-US" altLang="en-US"/>
          </a:p>
          <a:p>
            <a:endParaRPr lang="en-US" altLang="en-US"/>
          </a:p>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3">
            <a:extLst>
              <a:ext uri="{FF2B5EF4-FFF2-40B4-BE49-F238E27FC236}">
                <a16:creationId xmlns:a16="http://schemas.microsoft.com/office/drawing/2014/main" id="{7F3EC0B0-37A8-4EE3-9579-F548DF4AE65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195A7E0-5352-404F-9FA1-983193B06E2D}"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50531" name="Rectangle 6">
            <a:extLst>
              <a:ext uri="{FF2B5EF4-FFF2-40B4-BE49-F238E27FC236}">
                <a16:creationId xmlns:a16="http://schemas.microsoft.com/office/drawing/2014/main" id="{9F98BB68-10F8-4D5F-8295-1848F9A0417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0532" name="Rectangle 7">
            <a:extLst>
              <a:ext uri="{FF2B5EF4-FFF2-40B4-BE49-F238E27FC236}">
                <a16:creationId xmlns:a16="http://schemas.microsoft.com/office/drawing/2014/main" id="{86482349-0C89-4B47-BB90-A793AB53EB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4D0EB86-3B39-4123-9B37-DEB253C971A5}" type="slidenum">
              <a:rPr lang="en-AU" altLang="en-US" sz="1300" smtClean="0">
                <a:latin typeface="Times New Roman" panose="02020603050405020304" pitchFamily="18" charset="0"/>
              </a:rPr>
              <a:pPr/>
              <a:t>57</a:t>
            </a:fld>
            <a:endParaRPr lang="en-AU" altLang="en-US" sz="1300">
              <a:latin typeface="Times New Roman" panose="02020603050405020304" pitchFamily="18" charset="0"/>
            </a:endParaRPr>
          </a:p>
        </p:txBody>
      </p:sp>
      <p:sp>
        <p:nvSpPr>
          <p:cNvPr id="150533" name="Rectangle 2">
            <a:extLst>
              <a:ext uri="{FF2B5EF4-FFF2-40B4-BE49-F238E27FC236}">
                <a16:creationId xmlns:a16="http://schemas.microsoft.com/office/drawing/2014/main" id="{85E0CFD5-60AE-4064-8A4A-4FA35A449553}"/>
              </a:ext>
            </a:extLst>
          </p:cNvPr>
          <p:cNvSpPr>
            <a:spLocks noGrp="1" noRot="1" noChangeAspect="1" noChangeArrowheads="1" noTextEdit="1"/>
          </p:cNvSpPr>
          <p:nvPr>
            <p:ph type="sldImg"/>
          </p:nvPr>
        </p:nvSpPr>
        <p:spPr>
          <a:ln/>
        </p:spPr>
      </p:sp>
      <p:sp>
        <p:nvSpPr>
          <p:cNvPr id="150534" name="Rectangle 3">
            <a:extLst>
              <a:ext uri="{FF2B5EF4-FFF2-40B4-BE49-F238E27FC236}">
                <a16:creationId xmlns:a16="http://schemas.microsoft.com/office/drawing/2014/main" id="{9E19A8E3-C6A7-4468-9572-52F20F97E0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a:extLst>
              <a:ext uri="{FF2B5EF4-FFF2-40B4-BE49-F238E27FC236}">
                <a16:creationId xmlns:a16="http://schemas.microsoft.com/office/drawing/2014/main" id="{21A6615C-0EAF-4678-8656-FC1759539D4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E2DF5B6-81B3-45A6-B09B-A3CB7E1AD540}"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52579" name="Rectangle 6">
            <a:extLst>
              <a:ext uri="{FF2B5EF4-FFF2-40B4-BE49-F238E27FC236}">
                <a16:creationId xmlns:a16="http://schemas.microsoft.com/office/drawing/2014/main" id="{00D7C862-4BE8-4EED-80B2-0884ACD7180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2580" name="Rectangle 7">
            <a:extLst>
              <a:ext uri="{FF2B5EF4-FFF2-40B4-BE49-F238E27FC236}">
                <a16:creationId xmlns:a16="http://schemas.microsoft.com/office/drawing/2014/main" id="{41DE2E29-4F7C-4807-94B2-59F0FAB9E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F9F47D4-1B21-4F79-9F22-EBFD16DBACC0}" type="slidenum">
              <a:rPr lang="en-AU" altLang="en-US" sz="1300" smtClean="0">
                <a:latin typeface="Times New Roman" panose="02020603050405020304" pitchFamily="18" charset="0"/>
              </a:rPr>
              <a:pPr/>
              <a:t>58</a:t>
            </a:fld>
            <a:endParaRPr lang="en-AU" altLang="en-US" sz="1300">
              <a:latin typeface="Times New Roman" panose="02020603050405020304" pitchFamily="18" charset="0"/>
            </a:endParaRPr>
          </a:p>
        </p:txBody>
      </p:sp>
      <p:sp>
        <p:nvSpPr>
          <p:cNvPr id="152581" name="Rectangle 2">
            <a:extLst>
              <a:ext uri="{FF2B5EF4-FFF2-40B4-BE49-F238E27FC236}">
                <a16:creationId xmlns:a16="http://schemas.microsoft.com/office/drawing/2014/main" id="{8AAD6981-B6DB-478A-8038-B623683E3B4D}"/>
              </a:ext>
            </a:extLst>
          </p:cNvPr>
          <p:cNvSpPr>
            <a:spLocks noGrp="1" noRot="1" noChangeAspect="1" noChangeArrowheads="1" noTextEdit="1"/>
          </p:cNvSpPr>
          <p:nvPr>
            <p:ph type="sldImg"/>
          </p:nvPr>
        </p:nvSpPr>
        <p:spPr>
          <a:ln/>
        </p:spPr>
      </p:sp>
      <p:sp>
        <p:nvSpPr>
          <p:cNvPr id="152582" name="Rectangle 3">
            <a:extLst>
              <a:ext uri="{FF2B5EF4-FFF2-40B4-BE49-F238E27FC236}">
                <a16:creationId xmlns:a16="http://schemas.microsoft.com/office/drawing/2014/main" id="{F6786AF4-D6D6-4E97-B788-DC29CDD866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a:extLst>
              <a:ext uri="{FF2B5EF4-FFF2-40B4-BE49-F238E27FC236}">
                <a16:creationId xmlns:a16="http://schemas.microsoft.com/office/drawing/2014/main" id="{72452B7D-206A-432D-94BE-DE4006BF9F4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59CA598-9C2A-4A09-8453-24759DE24B3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54627" name="Rectangle 6">
            <a:extLst>
              <a:ext uri="{FF2B5EF4-FFF2-40B4-BE49-F238E27FC236}">
                <a16:creationId xmlns:a16="http://schemas.microsoft.com/office/drawing/2014/main" id="{B2C85552-E183-42EA-B609-6F94F857351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4628" name="Rectangle 7">
            <a:extLst>
              <a:ext uri="{FF2B5EF4-FFF2-40B4-BE49-F238E27FC236}">
                <a16:creationId xmlns:a16="http://schemas.microsoft.com/office/drawing/2014/main" id="{48B9286A-646D-459D-B94B-CB698D66B0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F15D29D-F827-4CC6-B726-775D589D5B87}" type="slidenum">
              <a:rPr lang="en-AU" altLang="en-US" sz="1300" smtClean="0">
                <a:latin typeface="Times New Roman" panose="02020603050405020304" pitchFamily="18" charset="0"/>
              </a:rPr>
              <a:pPr/>
              <a:t>59</a:t>
            </a:fld>
            <a:endParaRPr lang="en-AU" altLang="en-US" sz="1300">
              <a:latin typeface="Times New Roman" panose="02020603050405020304" pitchFamily="18" charset="0"/>
            </a:endParaRPr>
          </a:p>
        </p:txBody>
      </p:sp>
      <p:sp>
        <p:nvSpPr>
          <p:cNvPr id="154629" name="Rectangle 2">
            <a:extLst>
              <a:ext uri="{FF2B5EF4-FFF2-40B4-BE49-F238E27FC236}">
                <a16:creationId xmlns:a16="http://schemas.microsoft.com/office/drawing/2014/main" id="{3B76A7C4-66C7-4CFD-8D37-E6AAB2AA2515}"/>
              </a:ext>
            </a:extLst>
          </p:cNvPr>
          <p:cNvSpPr>
            <a:spLocks noGrp="1" noRot="1" noChangeAspect="1" noChangeArrowheads="1" noTextEdit="1"/>
          </p:cNvSpPr>
          <p:nvPr>
            <p:ph type="sldImg"/>
          </p:nvPr>
        </p:nvSpPr>
        <p:spPr>
          <a:ln/>
        </p:spPr>
      </p:sp>
      <p:sp>
        <p:nvSpPr>
          <p:cNvPr id="154630" name="Rectangle 3">
            <a:extLst>
              <a:ext uri="{FF2B5EF4-FFF2-40B4-BE49-F238E27FC236}">
                <a16:creationId xmlns:a16="http://schemas.microsoft.com/office/drawing/2014/main" id="{D56B9632-BF4E-45CD-AFDC-403A58F5C0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07459A3B-0866-43F4-A7C8-D233560C85D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defRPr sz="1600">
                <a:solidFill>
                  <a:schemeClr val="tx1"/>
                </a:solidFill>
                <a:latin typeface="Arial" panose="020B0604020202020204" pitchFamily="34" charset="0"/>
              </a:defRPr>
            </a:lvl1pPr>
            <a:lvl2pPr marL="723900" indent="-274638" defTabSz="942975">
              <a:defRPr sz="1600">
                <a:solidFill>
                  <a:schemeClr val="tx1"/>
                </a:solidFill>
                <a:latin typeface="Arial" panose="020B0604020202020204" pitchFamily="34" charset="0"/>
              </a:defRPr>
            </a:lvl2pPr>
            <a:lvl3pPr marL="1117600" indent="-219075" defTabSz="942975">
              <a:defRPr sz="1600">
                <a:solidFill>
                  <a:schemeClr val="tx1"/>
                </a:solidFill>
                <a:latin typeface="Arial" panose="020B0604020202020204" pitchFamily="34" charset="0"/>
              </a:defRPr>
            </a:lvl3pPr>
            <a:lvl4pPr marL="1566863" indent="-219075" defTabSz="942975">
              <a:defRPr sz="1600">
                <a:solidFill>
                  <a:schemeClr val="tx1"/>
                </a:solidFill>
                <a:latin typeface="Arial" panose="020B0604020202020204" pitchFamily="34" charset="0"/>
              </a:defRPr>
            </a:lvl4pPr>
            <a:lvl5pPr marL="2017713" indent="-219075" defTabSz="942975">
              <a:defRPr sz="1600">
                <a:solidFill>
                  <a:schemeClr val="tx1"/>
                </a:solidFill>
                <a:latin typeface="Arial" panose="020B0604020202020204" pitchFamily="34" charset="0"/>
              </a:defRPr>
            </a:lvl5pPr>
            <a:lvl6pPr marL="2474913" indent="-219075" defTabSz="942975" eaLnBrk="0" fontAlgn="base" hangingPunct="0">
              <a:spcBef>
                <a:spcPct val="0"/>
              </a:spcBef>
              <a:spcAft>
                <a:spcPct val="0"/>
              </a:spcAft>
              <a:defRPr sz="1600">
                <a:solidFill>
                  <a:schemeClr val="tx1"/>
                </a:solidFill>
                <a:latin typeface="Arial" panose="020B0604020202020204" pitchFamily="34" charset="0"/>
              </a:defRPr>
            </a:lvl6pPr>
            <a:lvl7pPr marL="2932113" indent="-219075" defTabSz="942975" eaLnBrk="0" fontAlgn="base" hangingPunct="0">
              <a:spcBef>
                <a:spcPct val="0"/>
              </a:spcBef>
              <a:spcAft>
                <a:spcPct val="0"/>
              </a:spcAft>
              <a:defRPr sz="1600">
                <a:solidFill>
                  <a:schemeClr val="tx1"/>
                </a:solidFill>
                <a:latin typeface="Arial" panose="020B0604020202020204" pitchFamily="34" charset="0"/>
              </a:defRPr>
            </a:lvl7pPr>
            <a:lvl8pPr marL="3389313" indent="-219075" defTabSz="942975" eaLnBrk="0" fontAlgn="base" hangingPunct="0">
              <a:spcBef>
                <a:spcPct val="0"/>
              </a:spcBef>
              <a:spcAft>
                <a:spcPct val="0"/>
              </a:spcAft>
              <a:defRPr sz="1600">
                <a:solidFill>
                  <a:schemeClr val="tx1"/>
                </a:solidFill>
                <a:latin typeface="Arial" panose="020B0604020202020204" pitchFamily="34" charset="0"/>
              </a:defRPr>
            </a:lvl8pPr>
            <a:lvl9pPr marL="3846513" indent="-219075" defTabSz="942975" eaLnBrk="0" fontAlgn="base" hangingPunct="0">
              <a:spcBef>
                <a:spcPct val="0"/>
              </a:spcBef>
              <a:spcAft>
                <a:spcPct val="0"/>
              </a:spcAft>
              <a:defRPr sz="1600">
                <a:solidFill>
                  <a:schemeClr val="tx1"/>
                </a:solidFill>
                <a:latin typeface="Arial" panose="020B0604020202020204" pitchFamily="34" charset="0"/>
              </a:defRPr>
            </a:lvl9pPr>
          </a:lstStyle>
          <a:p>
            <a:fld id="{3F55398C-E55B-42EC-94E9-361ECED28F52}" type="datetime3">
              <a:rPr lang="en-AU" altLang="en-US" sz="1300" smtClean="0">
                <a:latin typeface="Times New Roman" panose="02020603050405020304" pitchFamily="18" charset="0"/>
              </a:rPr>
              <a:pPr/>
              <a:t>1 April, 2020</a:t>
            </a:fld>
            <a:endParaRPr lang="en-US" altLang="en-US" sz="1300">
              <a:latin typeface="Times New Roman" panose="02020603050405020304" pitchFamily="18" charset="0"/>
            </a:endParaRPr>
          </a:p>
        </p:txBody>
      </p:sp>
      <p:sp>
        <p:nvSpPr>
          <p:cNvPr id="17411" name="Rectangle 6">
            <a:extLst>
              <a:ext uri="{FF2B5EF4-FFF2-40B4-BE49-F238E27FC236}">
                <a16:creationId xmlns:a16="http://schemas.microsoft.com/office/drawing/2014/main" id="{676C8B11-3961-4856-9587-B4C8F13534C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defRPr sz="1600">
                <a:solidFill>
                  <a:schemeClr val="tx1"/>
                </a:solidFill>
                <a:latin typeface="Arial" panose="020B0604020202020204" pitchFamily="34" charset="0"/>
              </a:defRPr>
            </a:lvl1pPr>
            <a:lvl2pPr marL="723900" indent="-274638" defTabSz="942975">
              <a:defRPr sz="1600">
                <a:solidFill>
                  <a:schemeClr val="tx1"/>
                </a:solidFill>
                <a:latin typeface="Arial" panose="020B0604020202020204" pitchFamily="34" charset="0"/>
              </a:defRPr>
            </a:lvl2pPr>
            <a:lvl3pPr marL="1117600" indent="-219075" defTabSz="942975">
              <a:defRPr sz="1600">
                <a:solidFill>
                  <a:schemeClr val="tx1"/>
                </a:solidFill>
                <a:latin typeface="Arial" panose="020B0604020202020204" pitchFamily="34" charset="0"/>
              </a:defRPr>
            </a:lvl3pPr>
            <a:lvl4pPr marL="1566863" indent="-219075" defTabSz="942975">
              <a:defRPr sz="1600">
                <a:solidFill>
                  <a:schemeClr val="tx1"/>
                </a:solidFill>
                <a:latin typeface="Arial" panose="020B0604020202020204" pitchFamily="34" charset="0"/>
              </a:defRPr>
            </a:lvl4pPr>
            <a:lvl5pPr marL="2017713" indent="-219075" defTabSz="942975">
              <a:defRPr sz="1600">
                <a:solidFill>
                  <a:schemeClr val="tx1"/>
                </a:solidFill>
                <a:latin typeface="Arial" panose="020B0604020202020204" pitchFamily="34" charset="0"/>
              </a:defRPr>
            </a:lvl5pPr>
            <a:lvl6pPr marL="2474913" indent="-219075" defTabSz="942975" eaLnBrk="0" fontAlgn="base" hangingPunct="0">
              <a:spcBef>
                <a:spcPct val="0"/>
              </a:spcBef>
              <a:spcAft>
                <a:spcPct val="0"/>
              </a:spcAft>
              <a:defRPr sz="1600">
                <a:solidFill>
                  <a:schemeClr val="tx1"/>
                </a:solidFill>
                <a:latin typeface="Arial" panose="020B0604020202020204" pitchFamily="34" charset="0"/>
              </a:defRPr>
            </a:lvl6pPr>
            <a:lvl7pPr marL="2932113" indent="-219075" defTabSz="942975" eaLnBrk="0" fontAlgn="base" hangingPunct="0">
              <a:spcBef>
                <a:spcPct val="0"/>
              </a:spcBef>
              <a:spcAft>
                <a:spcPct val="0"/>
              </a:spcAft>
              <a:defRPr sz="1600">
                <a:solidFill>
                  <a:schemeClr val="tx1"/>
                </a:solidFill>
                <a:latin typeface="Arial" panose="020B0604020202020204" pitchFamily="34" charset="0"/>
              </a:defRPr>
            </a:lvl7pPr>
            <a:lvl8pPr marL="3389313" indent="-219075" defTabSz="942975" eaLnBrk="0" fontAlgn="base" hangingPunct="0">
              <a:spcBef>
                <a:spcPct val="0"/>
              </a:spcBef>
              <a:spcAft>
                <a:spcPct val="0"/>
              </a:spcAft>
              <a:defRPr sz="1600">
                <a:solidFill>
                  <a:schemeClr val="tx1"/>
                </a:solidFill>
                <a:latin typeface="Arial" panose="020B0604020202020204" pitchFamily="34" charset="0"/>
              </a:defRPr>
            </a:lvl8pPr>
            <a:lvl9pPr marL="3846513" indent="-219075" defTabSz="942975" eaLnBrk="0" fontAlgn="base" hangingPunct="0">
              <a:spcBef>
                <a:spcPct val="0"/>
              </a:spcBef>
              <a:spcAft>
                <a:spcPct val="0"/>
              </a:spcAft>
              <a:defRPr sz="1600">
                <a:solidFill>
                  <a:schemeClr val="tx1"/>
                </a:solidFill>
                <a:latin typeface="Arial" panose="020B0604020202020204" pitchFamily="34" charset="0"/>
              </a:defRPr>
            </a:lvl9pPr>
          </a:lstStyle>
          <a:p>
            <a:r>
              <a:rPr lang="en-US" altLang="en-US" sz="1300">
                <a:latin typeface="Times New Roman" panose="02020603050405020304" pitchFamily="18" charset="0"/>
              </a:rPr>
              <a:t>Chapter 2 — Instructions: Language of the Computer</a:t>
            </a:r>
          </a:p>
        </p:txBody>
      </p:sp>
      <p:sp>
        <p:nvSpPr>
          <p:cNvPr id="17412" name="Rectangle 7">
            <a:extLst>
              <a:ext uri="{FF2B5EF4-FFF2-40B4-BE49-F238E27FC236}">
                <a16:creationId xmlns:a16="http://schemas.microsoft.com/office/drawing/2014/main" id="{F22D40E6-9665-47F1-A2BB-CE3FBE394A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a:defRPr sz="1600">
                <a:solidFill>
                  <a:schemeClr val="tx1"/>
                </a:solidFill>
                <a:latin typeface="Arial" panose="020B0604020202020204" pitchFamily="34" charset="0"/>
              </a:defRPr>
            </a:lvl1pPr>
            <a:lvl2pPr marL="723900" indent="-274638" defTabSz="942975">
              <a:defRPr sz="1600">
                <a:solidFill>
                  <a:schemeClr val="tx1"/>
                </a:solidFill>
                <a:latin typeface="Arial" panose="020B0604020202020204" pitchFamily="34" charset="0"/>
              </a:defRPr>
            </a:lvl2pPr>
            <a:lvl3pPr marL="1117600" indent="-219075" defTabSz="942975">
              <a:defRPr sz="1600">
                <a:solidFill>
                  <a:schemeClr val="tx1"/>
                </a:solidFill>
                <a:latin typeface="Arial" panose="020B0604020202020204" pitchFamily="34" charset="0"/>
              </a:defRPr>
            </a:lvl3pPr>
            <a:lvl4pPr marL="1566863" indent="-219075" defTabSz="942975">
              <a:defRPr sz="1600">
                <a:solidFill>
                  <a:schemeClr val="tx1"/>
                </a:solidFill>
                <a:latin typeface="Arial" panose="020B0604020202020204" pitchFamily="34" charset="0"/>
              </a:defRPr>
            </a:lvl4pPr>
            <a:lvl5pPr marL="2017713" indent="-219075" defTabSz="942975">
              <a:defRPr sz="1600">
                <a:solidFill>
                  <a:schemeClr val="tx1"/>
                </a:solidFill>
                <a:latin typeface="Arial" panose="020B0604020202020204" pitchFamily="34" charset="0"/>
              </a:defRPr>
            </a:lvl5pPr>
            <a:lvl6pPr marL="2474913" indent="-219075" defTabSz="942975" eaLnBrk="0" fontAlgn="base" hangingPunct="0">
              <a:spcBef>
                <a:spcPct val="0"/>
              </a:spcBef>
              <a:spcAft>
                <a:spcPct val="0"/>
              </a:spcAft>
              <a:defRPr sz="1600">
                <a:solidFill>
                  <a:schemeClr val="tx1"/>
                </a:solidFill>
                <a:latin typeface="Arial" panose="020B0604020202020204" pitchFamily="34" charset="0"/>
              </a:defRPr>
            </a:lvl6pPr>
            <a:lvl7pPr marL="2932113" indent="-219075" defTabSz="942975" eaLnBrk="0" fontAlgn="base" hangingPunct="0">
              <a:spcBef>
                <a:spcPct val="0"/>
              </a:spcBef>
              <a:spcAft>
                <a:spcPct val="0"/>
              </a:spcAft>
              <a:defRPr sz="1600">
                <a:solidFill>
                  <a:schemeClr val="tx1"/>
                </a:solidFill>
                <a:latin typeface="Arial" panose="020B0604020202020204" pitchFamily="34" charset="0"/>
              </a:defRPr>
            </a:lvl7pPr>
            <a:lvl8pPr marL="3389313" indent="-219075" defTabSz="942975" eaLnBrk="0" fontAlgn="base" hangingPunct="0">
              <a:spcBef>
                <a:spcPct val="0"/>
              </a:spcBef>
              <a:spcAft>
                <a:spcPct val="0"/>
              </a:spcAft>
              <a:defRPr sz="1600">
                <a:solidFill>
                  <a:schemeClr val="tx1"/>
                </a:solidFill>
                <a:latin typeface="Arial" panose="020B0604020202020204" pitchFamily="34" charset="0"/>
              </a:defRPr>
            </a:lvl8pPr>
            <a:lvl9pPr marL="3846513" indent="-219075" defTabSz="942975" eaLnBrk="0" fontAlgn="base" hangingPunct="0">
              <a:spcBef>
                <a:spcPct val="0"/>
              </a:spcBef>
              <a:spcAft>
                <a:spcPct val="0"/>
              </a:spcAft>
              <a:defRPr sz="1600">
                <a:solidFill>
                  <a:schemeClr val="tx1"/>
                </a:solidFill>
                <a:latin typeface="Arial" panose="020B0604020202020204" pitchFamily="34" charset="0"/>
              </a:defRPr>
            </a:lvl9pPr>
          </a:lstStyle>
          <a:p>
            <a:fld id="{E1A592F9-939D-497E-A0BC-A244168B0BA6}" type="slidenum">
              <a:rPr lang="en-US" altLang="en-US" sz="1300" smtClean="0">
                <a:latin typeface="Times New Roman" panose="02020603050405020304" pitchFamily="18" charset="0"/>
              </a:rPr>
              <a:pPr/>
              <a:t>6</a:t>
            </a:fld>
            <a:endParaRPr lang="en-US" altLang="en-US" sz="1300">
              <a:latin typeface="Times New Roman" panose="02020603050405020304" pitchFamily="18" charset="0"/>
            </a:endParaRPr>
          </a:p>
        </p:txBody>
      </p:sp>
      <p:sp>
        <p:nvSpPr>
          <p:cNvPr id="17413" name="Rectangle 2">
            <a:extLst>
              <a:ext uri="{FF2B5EF4-FFF2-40B4-BE49-F238E27FC236}">
                <a16:creationId xmlns:a16="http://schemas.microsoft.com/office/drawing/2014/main" id="{ADDEEDBF-ABAF-413D-9F24-9B5737FCCDF0}"/>
              </a:ext>
            </a:extLst>
          </p:cNvPr>
          <p:cNvSpPr>
            <a:spLocks noGrp="1" noRot="1" noChangeAspect="1" noChangeArrowheads="1" noTextEdit="1"/>
          </p:cNvSpPr>
          <p:nvPr>
            <p:ph type="sldImg"/>
          </p:nvPr>
        </p:nvSpPr>
        <p:spPr>
          <a:ln/>
        </p:spPr>
      </p:sp>
      <p:sp>
        <p:nvSpPr>
          <p:cNvPr id="17414" name="Rectangle 3">
            <a:extLst>
              <a:ext uri="{FF2B5EF4-FFF2-40B4-BE49-F238E27FC236}">
                <a16:creationId xmlns:a16="http://schemas.microsoft.com/office/drawing/2014/main" id="{FC1A488D-5757-4DA0-AF2E-83377446C4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a:extLst>
              <a:ext uri="{FF2B5EF4-FFF2-40B4-BE49-F238E27FC236}">
                <a16:creationId xmlns:a16="http://schemas.microsoft.com/office/drawing/2014/main" id="{868F70CC-BB57-4721-9515-DCA5DEE5FDE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955BBD4-FB4E-4C36-BF94-34EB92C4E16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56675" name="Rectangle 6">
            <a:extLst>
              <a:ext uri="{FF2B5EF4-FFF2-40B4-BE49-F238E27FC236}">
                <a16:creationId xmlns:a16="http://schemas.microsoft.com/office/drawing/2014/main" id="{C03A7912-E2B8-41F3-90E0-9B4332B4438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6676" name="Rectangle 7">
            <a:extLst>
              <a:ext uri="{FF2B5EF4-FFF2-40B4-BE49-F238E27FC236}">
                <a16:creationId xmlns:a16="http://schemas.microsoft.com/office/drawing/2014/main" id="{EF62A600-960E-4730-8D39-6B57F97F7F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6DD9801-5CA9-4166-8A76-F01997E3AD88}" type="slidenum">
              <a:rPr lang="en-AU" altLang="en-US" sz="1300" smtClean="0">
                <a:latin typeface="Times New Roman" panose="02020603050405020304" pitchFamily="18" charset="0"/>
              </a:rPr>
              <a:pPr/>
              <a:t>60</a:t>
            </a:fld>
            <a:endParaRPr lang="en-AU" altLang="en-US" sz="1300">
              <a:latin typeface="Times New Roman" panose="02020603050405020304" pitchFamily="18" charset="0"/>
            </a:endParaRPr>
          </a:p>
        </p:txBody>
      </p:sp>
      <p:sp>
        <p:nvSpPr>
          <p:cNvPr id="156677" name="Rectangle 2">
            <a:extLst>
              <a:ext uri="{FF2B5EF4-FFF2-40B4-BE49-F238E27FC236}">
                <a16:creationId xmlns:a16="http://schemas.microsoft.com/office/drawing/2014/main" id="{5855416C-F32C-4548-A70B-D8F2914D564B}"/>
              </a:ext>
            </a:extLst>
          </p:cNvPr>
          <p:cNvSpPr>
            <a:spLocks noGrp="1" noRot="1" noChangeAspect="1" noChangeArrowheads="1" noTextEdit="1"/>
          </p:cNvSpPr>
          <p:nvPr>
            <p:ph type="sldImg"/>
          </p:nvPr>
        </p:nvSpPr>
        <p:spPr>
          <a:ln/>
        </p:spPr>
      </p:sp>
      <p:sp>
        <p:nvSpPr>
          <p:cNvPr id="156678" name="Rectangle 3">
            <a:extLst>
              <a:ext uri="{FF2B5EF4-FFF2-40B4-BE49-F238E27FC236}">
                <a16:creationId xmlns:a16="http://schemas.microsoft.com/office/drawing/2014/main" id="{6BAAB80E-C725-4B67-8D6B-19C52BBDF0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3">
            <a:extLst>
              <a:ext uri="{FF2B5EF4-FFF2-40B4-BE49-F238E27FC236}">
                <a16:creationId xmlns:a16="http://schemas.microsoft.com/office/drawing/2014/main" id="{80679CEC-053E-44F6-8DD9-61F8CD33781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70C52B7-FA41-4E57-B01E-367E3C0845E1}"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58723" name="Rectangle 6">
            <a:extLst>
              <a:ext uri="{FF2B5EF4-FFF2-40B4-BE49-F238E27FC236}">
                <a16:creationId xmlns:a16="http://schemas.microsoft.com/office/drawing/2014/main" id="{CB4CBD0D-CA3E-4366-A5EC-69B692F2B73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58724" name="Rectangle 7">
            <a:extLst>
              <a:ext uri="{FF2B5EF4-FFF2-40B4-BE49-F238E27FC236}">
                <a16:creationId xmlns:a16="http://schemas.microsoft.com/office/drawing/2014/main" id="{2ED3EAB6-D038-445A-BA46-B2A366B01E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67CDBE7-F8EB-4AE8-90F7-CD2F59602B18}" type="slidenum">
              <a:rPr lang="en-AU" altLang="en-US" sz="1300" smtClean="0">
                <a:latin typeface="Times New Roman" panose="02020603050405020304" pitchFamily="18" charset="0"/>
              </a:rPr>
              <a:pPr/>
              <a:t>61</a:t>
            </a:fld>
            <a:endParaRPr lang="en-AU" altLang="en-US" sz="1300">
              <a:latin typeface="Times New Roman" panose="02020603050405020304" pitchFamily="18" charset="0"/>
            </a:endParaRPr>
          </a:p>
        </p:txBody>
      </p:sp>
      <p:sp>
        <p:nvSpPr>
          <p:cNvPr id="158725" name="Rectangle 2">
            <a:extLst>
              <a:ext uri="{FF2B5EF4-FFF2-40B4-BE49-F238E27FC236}">
                <a16:creationId xmlns:a16="http://schemas.microsoft.com/office/drawing/2014/main" id="{F3F676EF-0D0E-4AB2-8F95-429824AC13DB}"/>
              </a:ext>
            </a:extLst>
          </p:cNvPr>
          <p:cNvSpPr>
            <a:spLocks noGrp="1" noRot="1" noChangeAspect="1" noChangeArrowheads="1" noTextEdit="1"/>
          </p:cNvSpPr>
          <p:nvPr>
            <p:ph type="sldImg"/>
          </p:nvPr>
        </p:nvSpPr>
        <p:spPr>
          <a:ln/>
        </p:spPr>
      </p:sp>
      <p:sp>
        <p:nvSpPr>
          <p:cNvPr id="158726" name="Rectangle 3">
            <a:extLst>
              <a:ext uri="{FF2B5EF4-FFF2-40B4-BE49-F238E27FC236}">
                <a16:creationId xmlns:a16="http://schemas.microsoft.com/office/drawing/2014/main" id="{591E2035-D03C-42BB-9EA1-E70F8FF108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a:extLst>
              <a:ext uri="{FF2B5EF4-FFF2-40B4-BE49-F238E27FC236}">
                <a16:creationId xmlns:a16="http://schemas.microsoft.com/office/drawing/2014/main" id="{BF42B8B0-5008-423D-8B46-BC5D624910F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A9CDF51-7E72-475E-9E0E-78B5ABE1BCA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60771" name="Rectangle 6">
            <a:extLst>
              <a:ext uri="{FF2B5EF4-FFF2-40B4-BE49-F238E27FC236}">
                <a16:creationId xmlns:a16="http://schemas.microsoft.com/office/drawing/2014/main" id="{6A6B3F7E-3A3E-4BF8-8E45-18A7169D42D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0772" name="Rectangle 7">
            <a:extLst>
              <a:ext uri="{FF2B5EF4-FFF2-40B4-BE49-F238E27FC236}">
                <a16:creationId xmlns:a16="http://schemas.microsoft.com/office/drawing/2014/main" id="{C0C5AD42-39AF-4C5D-95B1-3E5F39D43B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B49BF4C-669F-434D-A8D9-D27EBD761E87}" type="slidenum">
              <a:rPr lang="en-AU" altLang="en-US" sz="1300" smtClean="0">
                <a:latin typeface="Times New Roman" panose="02020603050405020304" pitchFamily="18" charset="0"/>
              </a:rPr>
              <a:pPr/>
              <a:t>62</a:t>
            </a:fld>
            <a:endParaRPr lang="en-AU" altLang="en-US" sz="1300">
              <a:latin typeface="Times New Roman" panose="02020603050405020304" pitchFamily="18" charset="0"/>
            </a:endParaRPr>
          </a:p>
        </p:txBody>
      </p:sp>
      <p:sp>
        <p:nvSpPr>
          <p:cNvPr id="160773" name="Rectangle 2">
            <a:extLst>
              <a:ext uri="{FF2B5EF4-FFF2-40B4-BE49-F238E27FC236}">
                <a16:creationId xmlns:a16="http://schemas.microsoft.com/office/drawing/2014/main" id="{34F43801-8EE2-4CBD-BB3E-6BAFE0FFE3C5}"/>
              </a:ext>
            </a:extLst>
          </p:cNvPr>
          <p:cNvSpPr>
            <a:spLocks noGrp="1" noRot="1" noChangeAspect="1" noChangeArrowheads="1" noTextEdit="1"/>
          </p:cNvSpPr>
          <p:nvPr>
            <p:ph type="sldImg"/>
          </p:nvPr>
        </p:nvSpPr>
        <p:spPr>
          <a:ln/>
        </p:spPr>
      </p:sp>
      <p:sp>
        <p:nvSpPr>
          <p:cNvPr id="160774" name="Rectangle 3">
            <a:extLst>
              <a:ext uri="{FF2B5EF4-FFF2-40B4-BE49-F238E27FC236}">
                <a16:creationId xmlns:a16="http://schemas.microsoft.com/office/drawing/2014/main" id="{0D936252-5161-4346-9D21-AC064C0E3C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a:extLst>
              <a:ext uri="{FF2B5EF4-FFF2-40B4-BE49-F238E27FC236}">
                <a16:creationId xmlns:a16="http://schemas.microsoft.com/office/drawing/2014/main" id="{C2F261BC-5C6F-4AD0-B46A-B0427E85C91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B18FDC2-6927-423B-8338-F51807A063EF}"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62819" name="Rectangle 6">
            <a:extLst>
              <a:ext uri="{FF2B5EF4-FFF2-40B4-BE49-F238E27FC236}">
                <a16:creationId xmlns:a16="http://schemas.microsoft.com/office/drawing/2014/main" id="{3E7F2F1F-57D0-484F-AE44-4DD1CB8C8C1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2820" name="Rectangle 7">
            <a:extLst>
              <a:ext uri="{FF2B5EF4-FFF2-40B4-BE49-F238E27FC236}">
                <a16:creationId xmlns:a16="http://schemas.microsoft.com/office/drawing/2014/main" id="{95511360-D6DC-40EF-B756-D69755EACE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85A6E31-C420-4C9B-B70A-4E81051EBEC7}" type="slidenum">
              <a:rPr lang="en-AU" altLang="en-US" sz="1300" smtClean="0">
                <a:latin typeface="Times New Roman" panose="02020603050405020304" pitchFamily="18" charset="0"/>
              </a:rPr>
              <a:pPr/>
              <a:t>63</a:t>
            </a:fld>
            <a:endParaRPr lang="en-AU" altLang="en-US" sz="1300">
              <a:latin typeface="Times New Roman" panose="02020603050405020304" pitchFamily="18" charset="0"/>
            </a:endParaRPr>
          </a:p>
        </p:txBody>
      </p:sp>
      <p:sp>
        <p:nvSpPr>
          <p:cNvPr id="162821" name="Rectangle 2">
            <a:extLst>
              <a:ext uri="{FF2B5EF4-FFF2-40B4-BE49-F238E27FC236}">
                <a16:creationId xmlns:a16="http://schemas.microsoft.com/office/drawing/2014/main" id="{AE4D838A-A668-416E-A057-4EEBA26E0735}"/>
              </a:ext>
            </a:extLst>
          </p:cNvPr>
          <p:cNvSpPr>
            <a:spLocks noGrp="1" noRot="1" noChangeAspect="1" noChangeArrowheads="1" noTextEdit="1"/>
          </p:cNvSpPr>
          <p:nvPr>
            <p:ph type="sldImg"/>
          </p:nvPr>
        </p:nvSpPr>
        <p:spPr>
          <a:ln/>
        </p:spPr>
      </p:sp>
      <p:sp>
        <p:nvSpPr>
          <p:cNvPr id="162822" name="Rectangle 3">
            <a:extLst>
              <a:ext uri="{FF2B5EF4-FFF2-40B4-BE49-F238E27FC236}">
                <a16:creationId xmlns:a16="http://schemas.microsoft.com/office/drawing/2014/main" id="{E689B55C-FC15-4E41-BC6B-415FF2DCF0A1}"/>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t>Note: Flow from right to left (R-L) is a problem for the next instruction. And there are two R-L flows:</a:t>
            </a:r>
          </a:p>
          <a:p>
            <a:pPr marL="220327" indent="-220327">
              <a:buFontTx/>
              <a:buAutoNum type="arabicParenBoth"/>
              <a:defRPr/>
            </a:pPr>
            <a:r>
              <a:rPr lang="en-US" dirty="0"/>
              <a:t>WB to </a:t>
            </a:r>
            <a:r>
              <a:rPr lang="en-US" dirty="0" err="1"/>
              <a:t>Reg</a:t>
            </a:r>
            <a:r>
              <a:rPr lang="en-US" dirty="0"/>
              <a:t>: can cause data hazard </a:t>
            </a:r>
          </a:p>
          <a:p>
            <a:pPr marL="220327" indent="-220327">
              <a:buFontTx/>
              <a:buAutoNum type="arabicParenBoth"/>
              <a:defRPr/>
            </a:pPr>
            <a:r>
              <a:rPr lang="en-US" dirty="0"/>
              <a:t>PC1 to PC2: can lead to control hazard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a:extLst>
              <a:ext uri="{FF2B5EF4-FFF2-40B4-BE49-F238E27FC236}">
                <a16:creationId xmlns:a16="http://schemas.microsoft.com/office/drawing/2014/main" id="{10A19E6C-5030-4D7D-9BB8-37D7EA77862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B7B60C7-E1C0-4549-B30A-BF9C37FA1C9E}"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64867" name="Rectangle 6">
            <a:extLst>
              <a:ext uri="{FF2B5EF4-FFF2-40B4-BE49-F238E27FC236}">
                <a16:creationId xmlns:a16="http://schemas.microsoft.com/office/drawing/2014/main" id="{7FA45E8B-5E0B-4F3F-8C3F-81B204EF7D8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4868" name="Rectangle 7">
            <a:extLst>
              <a:ext uri="{FF2B5EF4-FFF2-40B4-BE49-F238E27FC236}">
                <a16:creationId xmlns:a16="http://schemas.microsoft.com/office/drawing/2014/main" id="{714A87CB-0A39-4E2B-85B3-4EA19C5B6E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944FF70-3470-4068-B214-EA33DB2AC2AB}" type="slidenum">
              <a:rPr lang="en-AU" altLang="en-US" sz="1300" smtClean="0">
                <a:latin typeface="Times New Roman" panose="02020603050405020304" pitchFamily="18" charset="0"/>
              </a:rPr>
              <a:pPr/>
              <a:t>64</a:t>
            </a:fld>
            <a:endParaRPr lang="en-AU" altLang="en-US" sz="1300">
              <a:latin typeface="Times New Roman" panose="02020603050405020304" pitchFamily="18" charset="0"/>
            </a:endParaRPr>
          </a:p>
        </p:txBody>
      </p:sp>
      <p:sp>
        <p:nvSpPr>
          <p:cNvPr id="164869" name="Rectangle 2">
            <a:extLst>
              <a:ext uri="{FF2B5EF4-FFF2-40B4-BE49-F238E27FC236}">
                <a16:creationId xmlns:a16="http://schemas.microsoft.com/office/drawing/2014/main" id="{04A8AC58-8569-498C-8388-886A149CDD42}"/>
              </a:ext>
            </a:extLst>
          </p:cNvPr>
          <p:cNvSpPr>
            <a:spLocks noGrp="1" noRot="1" noChangeAspect="1" noChangeArrowheads="1" noTextEdit="1"/>
          </p:cNvSpPr>
          <p:nvPr>
            <p:ph type="sldImg"/>
          </p:nvPr>
        </p:nvSpPr>
        <p:spPr>
          <a:ln/>
        </p:spPr>
      </p:sp>
      <p:sp>
        <p:nvSpPr>
          <p:cNvPr id="164870" name="Rectangle 3">
            <a:extLst>
              <a:ext uri="{FF2B5EF4-FFF2-40B4-BE49-F238E27FC236}">
                <a16:creationId xmlns:a16="http://schemas.microsoft.com/office/drawing/2014/main" id="{B432C3EB-BEDC-4CA5-B95F-14FDA647FA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a:extLst>
              <a:ext uri="{FF2B5EF4-FFF2-40B4-BE49-F238E27FC236}">
                <a16:creationId xmlns:a16="http://schemas.microsoft.com/office/drawing/2014/main" id="{B274405F-142E-43F3-998D-43E51060CB2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8E97B7B-4A2D-4DF0-9073-055723A1CB5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66915" name="Rectangle 6">
            <a:extLst>
              <a:ext uri="{FF2B5EF4-FFF2-40B4-BE49-F238E27FC236}">
                <a16:creationId xmlns:a16="http://schemas.microsoft.com/office/drawing/2014/main" id="{1892F0D4-A363-43D2-8D91-E5AC9888937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66916" name="Rectangle 7">
            <a:extLst>
              <a:ext uri="{FF2B5EF4-FFF2-40B4-BE49-F238E27FC236}">
                <a16:creationId xmlns:a16="http://schemas.microsoft.com/office/drawing/2014/main" id="{4C0D09E2-6B68-4215-BBF9-745FCD3450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6C7D7F7-4B8C-4014-A0A0-24D4B9D955D3}" type="slidenum">
              <a:rPr lang="en-AU" altLang="en-US" sz="1300" smtClean="0">
                <a:latin typeface="Times New Roman" panose="02020603050405020304" pitchFamily="18" charset="0"/>
              </a:rPr>
              <a:pPr/>
              <a:t>65</a:t>
            </a:fld>
            <a:endParaRPr lang="en-AU" altLang="en-US" sz="1300">
              <a:latin typeface="Times New Roman" panose="02020603050405020304" pitchFamily="18" charset="0"/>
            </a:endParaRPr>
          </a:p>
        </p:txBody>
      </p:sp>
      <p:sp>
        <p:nvSpPr>
          <p:cNvPr id="166917" name="Rectangle 2">
            <a:extLst>
              <a:ext uri="{FF2B5EF4-FFF2-40B4-BE49-F238E27FC236}">
                <a16:creationId xmlns:a16="http://schemas.microsoft.com/office/drawing/2014/main" id="{5AA5361E-8F03-4DD4-8A10-99C09433287D}"/>
              </a:ext>
            </a:extLst>
          </p:cNvPr>
          <p:cNvSpPr>
            <a:spLocks noGrp="1" noRot="1" noChangeAspect="1" noChangeArrowheads="1" noTextEdit="1"/>
          </p:cNvSpPr>
          <p:nvPr>
            <p:ph type="sldImg"/>
          </p:nvPr>
        </p:nvSpPr>
        <p:spPr>
          <a:ln/>
        </p:spPr>
      </p:sp>
      <p:sp>
        <p:nvSpPr>
          <p:cNvPr id="166918" name="Rectangle 3">
            <a:extLst>
              <a:ext uri="{FF2B5EF4-FFF2-40B4-BE49-F238E27FC236}">
                <a16:creationId xmlns:a16="http://schemas.microsoft.com/office/drawing/2014/main" id="{AB6B55F8-984F-412B-A1FC-93F2D949FE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Q1: Why there is no pipeline register at the end of the write-back (WB) state?</a:t>
            </a:r>
          </a:p>
          <a:p>
            <a:r>
              <a:rPr lang="en-US" altLang="en-US"/>
              <a:t>A1:  All instructions must update some stage in the processor, such as, register file, memory, or the PC – so a separate pipeline register is redundant to the state that is updated. </a:t>
            </a:r>
          </a:p>
          <a:p>
            <a:r>
              <a:rPr lang="en-US" altLang="en-US"/>
              <a:t>       For example, a load instruction will place its result in 1 of 32 registers, and any later instruction that needs that data will simply read the appropriate register.</a:t>
            </a:r>
          </a:p>
          <a:p>
            <a:r>
              <a:rPr lang="en-US" altLang="en-US"/>
              <a:t>       Of course, PC can be thought of a pipeline register: every instruction updates the PC, whether by incrementing it or by setting it to branch destination address.</a:t>
            </a:r>
          </a:p>
          <a:p>
            <a:endParaRPr lang="en-US" altLang="en-US"/>
          </a:p>
          <a:p>
            <a:r>
              <a:rPr lang="en-US" altLang="en-US"/>
              <a:t>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a:extLst>
              <a:ext uri="{FF2B5EF4-FFF2-40B4-BE49-F238E27FC236}">
                <a16:creationId xmlns:a16="http://schemas.microsoft.com/office/drawing/2014/main" id="{B05C5F1C-5D38-4733-8048-949DA5AD80D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B902D5B-3547-402E-AD81-61884BDA398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71011" name="Rectangle 6">
            <a:extLst>
              <a:ext uri="{FF2B5EF4-FFF2-40B4-BE49-F238E27FC236}">
                <a16:creationId xmlns:a16="http://schemas.microsoft.com/office/drawing/2014/main" id="{3E0A7272-F98E-4643-A738-976FCF47600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1012" name="Rectangle 7">
            <a:extLst>
              <a:ext uri="{FF2B5EF4-FFF2-40B4-BE49-F238E27FC236}">
                <a16:creationId xmlns:a16="http://schemas.microsoft.com/office/drawing/2014/main" id="{94B13724-1949-4373-80C2-4AC2AFD198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5AA4C0A-3435-4C18-BF69-2DB4F36ED5B9}" type="slidenum">
              <a:rPr lang="en-AU" altLang="en-US" sz="1300" smtClean="0">
                <a:latin typeface="Times New Roman" panose="02020603050405020304" pitchFamily="18" charset="0"/>
              </a:rPr>
              <a:pPr/>
              <a:t>66</a:t>
            </a:fld>
            <a:endParaRPr lang="en-AU" altLang="en-US" sz="1300">
              <a:latin typeface="Times New Roman" panose="02020603050405020304" pitchFamily="18" charset="0"/>
            </a:endParaRPr>
          </a:p>
        </p:txBody>
      </p:sp>
      <p:sp>
        <p:nvSpPr>
          <p:cNvPr id="171013" name="Rectangle 2">
            <a:extLst>
              <a:ext uri="{FF2B5EF4-FFF2-40B4-BE49-F238E27FC236}">
                <a16:creationId xmlns:a16="http://schemas.microsoft.com/office/drawing/2014/main" id="{EAF21706-A135-4C02-9E1B-C6F20254EDBF}"/>
              </a:ext>
            </a:extLst>
          </p:cNvPr>
          <p:cNvSpPr>
            <a:spLocks noGrp="1" noRot="1" noChangeAspect="1" noChangeArrowheads="1" noTextEdit="1"/>
          </p:cNvSpPr>
          <p:nvPr>
            <p:ph type="sldImg"/>
          </p:nvPr>
        </p:nvSpPr>
        <p:spPr>
          <a:ln/>
        </p:spPr>
      </p:sp>
      <p:sp>
        <p:nvSpPr>
          <p:cNvPr id="171014" name="Rectangle 3">
            <a:extLst>
              <a:ext uri="{FF2B5EF4-FFF2-40B4-BE49-F238E27FC236}">
                <a16:creationId xmlns:a16="http://schemas.microsoft.com/office/drawing/2014/main" id="{52994CD4-ADF0-416A-8407-930A6C5DF0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3">
            <a:extLst>
              <a:ext uri="{FF2B5EF4-FFF2-40B4-BE49-F238E27FC236}">
                <a16:creationId xmlns:a16="http://schemas.microsoft.com/office/drawing/2014/main" id="{7372E386-4CD0-450A-8ECE-47EFCBA369C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901F8D5-5A3A-4699-AF2B-08AB2F7FC95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73059" name="Rectangle 6">
            <a:extLst>
              <a:ext uri="{FF2B5EF4-FFF2-40B4-BE49-F238E27FC236}">
                <a16:creationId xmlns:a16="http://schemas.microsoft.com/office/drawing/2014/main" id="{DDB479FD-876D-4FB6-9A46-1BF861D4B4F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3060" name="Rectangle 7">
            <a:extLst>
              <a:ext uri="{FF2B5EF4-FFF2-40B4-BE49-F238E27FC236}">
                <a16:creationId xmlns:a16="http://schemas.microsoft.com/office/drawing/2014/main" id="{ABC03E36-CA7E-41EB-A902-836C29A89A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0F13861-5BDB-48CF-81BD-8FA4834A40A1}" type="slidenum">
              <a:rPr lang="en-AU" altLang="en-US" sz="1300" smtClean="0">
                <a:latin typeface="Times New Roman" panose="02020603050405020304" pitchFamily="18" charset="0"/>
              </a:rPr>
              <a:pPr/>
              <a:t>67</a:t>
            </a:fld>
            <a:endParaRPr lang="en-AU" altLang="en-US" sz="1300">
              <a:latin typeface="Times New Roman" panose="02020603050405020304" pitchFamily="18" charset="0"/>
            </a:endParaRPr>
          </a:p>
        </p:txBody>
      </p:sp>
      <p:sp>
        <p:nvSpPr>
          <p:cNvPr id="173061" name="Rectangle 2">
            <a:extLst>
              <a:ext uri="{FF2B5EF4-FFF2-40B4-BE49-F238E27FC236}">
                <a16:creationId xmlns:a16="http://schemas.microsoft.com/office/drawing/2014/main" id="{9D4BC674-0AFE-4C29-B2D8-7B1B8A2072A4}"/>
              </a:ext>
            </a:extLst>
          </p:cNvPr>
          <p:cNvSpPr>
            <a:spLocks noGrp="1" noRot="1" noChangeAspect="1" noChangeArrowheads="1" noTextEdit="1"/>
          </p:cNvSpPr>
          <p:nvPr>
            <p:ph type="sldImg"/>
          </p:nvPr>
        </p:nvSpPr>
        <p:spPr>
          <a:ln/>
        </p:spPr>
      </p:sp>
      <p:sp>
        <p:nvSpPr>
          <p:cNvPr id="173062" name="Rectangle 3">
            <a:extLst>
              <a:ext uri="{FF2B5EF4-FFF2-40B4-BE49-F238E27FC236}">
                <a16:creationId xmlns:a16="http://schemas.microsoft.com/office/drawing/2014/main" id="{ABAA0DFA-0900-47E6-8085-E312B1FE31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3">
            <a:extLst>
              <a:ext uri="{FF2B5EF4-FFF2-40B4-BE49-F238E27FC236}">
                <a16:creationId xmlns:a16="http://schemas.microsoft.com/office/drawing/2014/main" id="{CDDABE4A-20EC-4DBC-8E32-0B7EBC590A7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590AE37-7817-4C75-8A8F-E6268466C154}"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75107" name="Rectangle 6">
            <a:extLst>
              <a:ext uri="{FF2B5EF4-FFF2-40B4-BE49-F238E27FC236}">
                <a16:creationId xmlns:a16="http://schemas.microsoft.com/office/drawing/2014/main" id="{909D3427-36AC-4F79-A68D-4E3D553F4A3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5108" name="Rectangle 7">
            <a:extLst>
              <a:ext uri="{FF2B5EF4-FFF2-40B4-BE49-F238E27FC236}">
                <a16:creationId xmlns:a16="http://schemas.microsoft.com/office/drawing/2014/main" id="{307A3871-794E-4C6E-A73D-C58EA0A90A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03C69BB0-A864-47CE-AB88-BB3FBB31FA3B}" type="slidenum">
              <a:rPr lang="en-AU" altLang="en-US" sz="1300" smtClean="0">
                <a:latin typeface="Times New Roman" panose="02020603050405020304" pitchFamily="18" charset="0"/>
              </a:rPr>
              <a:pPr/>
              <a:t>68</a:t>
            </a:fld>
            <a:endParaRPr lang="en-AU" altLang="en-US" sz="1300">
              <a:latin typeface="Times New Roman" panose="02020603050405020304" pitchFamily="18" charset="0"/>
            </a:endParaRPr>
          </a:p>
        </p:txBody>
      </p:sp>
      <p:sp>
        <p:nvSpPr>
          <p:cNvPr id="175109" name="Rectangle 2">
            <a:extLst>
              <a:ext uri="{FF2B5EF4-FFF2-40B4-BE49-F238E27FC236}">
                <a16:creationId xmlns:a16="http://schemas.microsoft.com/office/drawing/2014/main" id="{8CD6CCBC-FBCD-4046-8AB3-19D3A2BA7CB3}"/>
              </a:ext>
            </a:extLst>
          </p:cNvPr>
          <p:cNvSpPr>
            <a:spLocks noGrp="1" noRot="1" noChangeAspect="1" noChangeArrowheads="1" noTextEdit="1"/>
          </p:cNvSpPr>
          <p:nvPr>
            <p:ph type="sldImg"/>
          </p:nvPr>
        </p:nvSpPr>
        <p:spPr>
          <a:ln/>
        </p:spPr>
      </p:sp>
      <p:sp>
        <p:nvSpPr>
          <p:cNvPr id="175110" name="Rectangle 3">
            <a:extLst>
              <a:ext uri="{FF2B5EF4-FFF2-40B4-BE49-F238E27FC236}">
                <a16:creationId xmlns:a16="http://schemas.microsoft.com/office/drawing/2014/main" id="{4A58B331-9C4A-4C7F-8E2B-F48C741071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3">
            <a:extLst>
              <a:ext uri="{FF2B5EF4-FFF2-40B4-BE49-F238E27FC236}">
                <a16:creationId xmlns:a16="http://schemas.microsoft.com/office/drawing/2014/main" id="{6A6F5677-3559-4523-8BA5-6BA5D6233B2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53766FA-EE1F-4923-A1A7-2417C46AA484}"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77155" name="Rectangle 6">
            <a:extLst>
              <a:ext uri="{FF2B5EF4-FFF2-40B4-BE49-F238E27FC236}">
                <a16:creationId xmlns:a16="http://schemas.microsoft.com/office/drawing/2014/main" id="{C6A16D3C-A910-479C-BD5D-6A6DE354B2B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7156" name="Rectangle 7">
            <a:extLst>
              <a:ext uri="{FF2B5EF4-FFF2-40B4-BE49-F238E27FC236}">
                <a16:creationId xmlns:a16="http://schemas.microsoft.com/office/drawing/2014/main" id="{C21B0A88-47E6-40EF-8B00-45167D19AE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68930A0-C48C-4601-9AD5-C07E4B3E1C9C}" type="slidenum">
              <a:rPr lang="en-AU" altLang="en-US" sz="1300" smtClean="0">
                <a:latin typeface="Times New Roman" panose="02020603050405020304" pitchFamily="18" charset="0"/>
              </a:rPr>
              <a:pPr/>
              <a:t>69</a:t>
            </a:fld>
            <a:endParaRPr lang="en-AU" altLang="en-US" sz="1300">
              <a:latin typeface="Times New Roman" panose="02020603050405020304" pitchFamily="18" charset="0"/>
            </a:endParaRPr>
          </a:p>
        </p:txBody>
      </p:sp>
      <p:sp>
        <p:nvSpPr>
          <p:cNvPr id="177157" name="Rectangle 2">
            <a:extLst>
              <a:ext uri="{FF2B5EF4-FFF2-40B4-BE49-F238E27FC236}">
                <a16:creationId xmlns:a16="http://schemas.microsoft.com/office/drawing/2014/main" id="{D8C70EA6-1D06-47F0-8ABE-879DA3567100}"/>
              </a:ext>
            </a:extLst>
          </p:cNvPr>
          <p:cNvSpPr>
            <a:spLocks noGrp="1" noRot="1" noChangeAspect="1" noChangeArrowheads="1" noTextEdit="1"/>
          </p:cNvSpPr>
          <p:nvPr>
            <p:ph type="sldImg"/>
          </p:nvPr>
        </p:nvSpPr>
        <p:spPr>
          <a:ln/>
        </p:spPr>
      </p:sp>
      <p:sp>
        <p:nvSpPr>
          <p:cNvPr id="177158" name="Rectangle 3">
            <a:extLst>
              <a:ext uri="{FF2B5EF4-FFF2-40B4-BE49-F238E27FC236}">
                <a16:creationId xmlns:a16="http://schemas.microsoft.com/office/drawing/2014/main" id="{25211DDF-D5F0-4917-ABB9-2DC819E0D9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D780812-C46B-4420-993B-53031A9EDFDD}"/>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0E6B5E59-B57E-424F-95A1-1FB09C9581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9460" name="Date Placeholder 4">
            <a:extLst>
              <a:ext uri="{FF2B5EF4-FFF2-40B4-BE49-F238E27FC236}">
                <a16:creationId xmlns:a16="http://schemas.microsoft.com/office/drawing/2014/main" id="{95437D87-13CA-4BAF-B4B5-F26C43893144}"/>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FA4EF3D0-F2D8-451B-B529-5AF28C2FF5C0}"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9461" name="Footer Placeholder 5">
            <a:extLst>
              <a:ext uri="{FF2B5EF4-FFF2-40B4-BE49-F238E27FC236}">
                <a16:creationId xmlns:a16="http://schemas.microsoft.com/office/drawing/2014/main" id="{833A5A96-4BEE-46EB-9F08-E809C56B2173}"/>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462" name="Slide Number Placeholder 6">
            <a:extLst>
              <a:ext uri="{FF2B5EF4-FFF2-40B4-BE49-F238E27FC236}">
                <a16:creationId xmlns:a16="http://schemas.microsoft.com/office/drawing/2014/main" id="{EC215DC1-E476-45A6-BF0A-F3E79B6FE33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C8FBD8D7-8B03-4212-BA5B-C5224E4E38B8}" type="slidenum">
              <a:rPr lang="en-AU" altLang="en-US" sz="1300" smtClean="0">
                <a:latin typeface="Times New Roman" panose="02020603050405020304" pitchFamily="18" charset="0"/>
              </a:rPr>
              <a:pPr/>
              <a:t>7</a:t>
            </a:fld>
            <a:endParaRPr lang="en-AU" altLang="en-US" sz="130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a:extLst>
              <a:ext uri="{FF2B5EF4-FFF2-40B4-BE49-F238E27FC236}">
                <a16:creationId xmlns:a16="http://schemas.microsoft.com/office/drawing/2014/main" id="{CDA161C4-4A4F-48A4-9E64-1E69E2B3C3A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677E974-579A-405E-8BDA-B3C9C8E1264E}"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79203" name="Rectangle 6">
            <a:extLst>
              <a:ext uri="{FF2B5EF4-FFF2-40B4-BE49-F238E27FC236}">
                <a16:creationId xmlns:a16="http://schemas.microsoft.com/office/drawing/2014/main" id="{AFC68601-421E-4D6A-AF2D-6D2D0FA45F7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79204" name="Rectangle 7">
            <a:extLst>
              <a:ext uri="{FF2B5EF4-FFF2-40B4-BE49-F238E27FC236}">
                <a16:creationId xmlns:a16="http://schemas.microsoft.com/office/drawing/2014/main" id="{7DEA1964-780D-4026-B608-CF7B2C43C6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8C3405C-FDCE-4188-8A7A-D6E8D31C864A}" type="slidenum">
              <a:rPr lang="en-AU" altLang="en-US" sz="1300" smtClean="0">
                <a:latin typeface="Times New Roman" panose="02020603050405020304" pitchFamily="18" charset="0"/>
              </a:rPr>
              <a:pPr/>
              <a:t>70</a:t>
            </a:fld>
            <a:endParaRPr lang="en-AU" altLang="en-US" sz="1300">
              <a:latin typeface="Times New Roman" panose="02020603050405020304" pitchFamily="18" charset="0"/>
            </a:endParaRPr>
          </a:p>
        </p:txBody>
      </p:sp>
      <p:sp>
        <p:nvSpPr>
          <p:cNvPr id="179205" name="Rectangle 2">
            <a:extLst>
              <a:ext uri="{FF2B5EF4-FFF2-40B4-BE49-F238E27FC236}">
                <a16:creationId xmlns:a16="http://schemas.microsoft.com/office/drawing/2014/main" id="{CA6841F7-B389-4016-83FA-DF166D92C201}"/>
              </a:ext>
            </a:extLst>
          </p:cNvPr>
          <p:cNvSpPr>
            <a:spLocks noGrp="1" noRot="1" noChangeAspect="1" noChangeArrowheads="1" noTextEdit="1"/>
          </p:cNvSpPr>
          <p:nvPr>
            <p:ph type="sldImg"/>
          </p:nvPr>
        </p:nvSpPr>
        <p:spPr>
          <a:ln/>
        </p:spPr>
      </p:sp>
      <p:sp>
        <p:nvSpPr>
          <p:cNvPr id="179206" name="Rectangle 3">
            <a:extLst>
              <a:ext uri="{FF2B5EF4-FFF2-40B4-BE49-F238E27FC236}">
                <a16:creationId xmlns:a16="http://schemas.microsoft.com/office/drawing/2014/main" id="{0DAEFE97-A094-4DC5-BA77-5AD63837FE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a:extLst>
              <a:ext uri="{FF2B5EF4-FFF2-40B4-BE49-F238E27FC236}">
                <a16:creationId xmlns:a16="http://schemas.microsoft.com/office/drawing/2014/main" id="{BDA0BEA5-8693-4516-B6C2-37357368D89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CAE71C4-A219-4264-9B95-DE3388164562}"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81251" name="Rectangle 6">
            <a:extLst>
              <a:ext uri="{FF2B5EF4-FFF2-40B4-BE49-F238E27FC236}">
                <a16:creationId xmlns:a16="http://schemas.microsoft.com/office/drawing/2014/main" id="{145CA1C6-1EA1-4BA3-B23D-DA35B61DFC6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1252" name="Rectangle 7">
            <a:extLst>
              <a:ext uri="{FF2B5EF4-FFF2-40B4-BE49-F238E27FC236}">
                <a16:creationId xmlns:a16="http://schemas.microsoft.com/office/drawing/2014/main" id="{A25BFE6E-3697-4F1B-931F-510255842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CF5EA64-E4BF-4FFA-AC22-FD31CAD1BF33}" type="slidenum">
              <a:rPr lang="en-AU" altLang="en-US" sz="1300" smtClean="0">
                <a:latin typeface="Times New Roman" panose="02020603050405020304" pitchFamily="18" charset="0"/>
              </a:rPr>
              <a:pPr/>
              <a:t>71</a:t>
            </a:fld>
            <a:endParaRPr lang="en-AU" altLang="en-US" sz="1300">
              <a:latin typeface="Times New Roman" panose="02020603050405020304" pitchFamily="18" charset="0"/>
            </a:endParaRPr>
          </a:p>
        </p:txBody>
      </p:sp>
      <p:sp>
        <p:nvSpPr>
          <p:cNvPr id="181253" name="Rectangle 2">
            <a:extLst>
              <a:ext uri="{FF2B5EF4-FFF2-40B4-BE49-F238E27FC236}">
                <a16:creationId xmlns:a16="http://schemas.microsoft.com/office/drawing/2014/main" id="{FE26D660-B83B-4593-8F51-E3DA43ADAFDC}"/>
              </a:ext>
            </a:extLst>
          </p:cNvPr>
          <p:cNvSpPr>
            <a:spLocks noGrp="1" noRot="1" noChangeAspect="1" noChangeArrowheads="1" noTextEdit="1"/>
          </p:cNvSpPr>
          <p:nvPr>
            <p:ph type="sldImg"/>
          </p:nvPr>
        </p:nvSpPr>
        <p:spPr>
          <a:ln/>
        </p:spPr>
      </p:sp>
      <p:sp>
        <p:nvSpPr>
          <p:cNvPr id="181254" name="Rectangle 3">
            <a:extLst>
              <a:ext uri="{FF2B5EF4-FFF2-40B4-BE49-F238E27FC236}">
                <a16:creationId xmlns:a16="http://schemas.microsoft.com/office/drawing/2014/main" id="{9C9B1126-0688-46A9-983F-D57635F4B4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3">
            <a:extLst>
              <a:ext uri="{FF2B5EF4-FFF2-40B4-BE49-F238E27FC236}">
                <a16:creationId xmlns:a16="http://schemas.microsoft.com/office/drawing/2014/main" id="{41978343-DBB4-466E-9420-04E4B1A53BB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A23A1E6-9393-47EF-A031-047B797C18D7}"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83299" name="Rectangle 6">
            <a:extLst>
              <a:ext uri="{FF2B5EF4-FFF2-40B4-BE49-F238E27FC236}">
                <a16:creationId xmlns:a16="http://schemas.microsoft.com/office/drawing/2014/main" id="{B106E26F-94DF-485D-BA94-242839386CB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3300" name="Rectangle 7">
            <a:extLst>
              <a:ext uri="{FF2B5EF4-FFF2-40B4-BE49-F238E27FC236}">
                <a16:creationId xmlns:a16="http://schemas.microsoft.com/office/drawing/2014/main" id="{9A261BA7-61C4-4A19-A37C-E479A47E47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8C83F0E-1B7A-421E-9A5B-63C3D954F5BB}" type="slidenum">
              <a:rPr lang="en-AU" altLang="en-US" sz="1300" smtClean="0">
                <a:latin typeface="Times New Roman" panose="02020603050405020304" pitchFamily="18" charset="0"/>
              </a:rPr>
              <a:pPr/>
              <a:t>72</a:t>
            </a:fld>
            <a:endParaRPr lang="en-AU" altLang="en-US" sz="1300">
              <a:latin typeface="Times New Roman" panose="02020603050405020304" pitchFamily="18" charset="0"/>
            </a:endParaRPr>
          </a:p>
        </p:txBody>
      </p:sp>
      <p:sp>
        <p:nvSpPr>
          <p:cNvPr id="183301" name="Rectangle 2">
            <a:extLst>
              <a:ext uri="{FF2B5EF4-FFF2-40B4-BE49-F238E27FC236}">
                <a16:creationId xmlns:a16="http://schemas.microsoft.com/office/drawing/2014/main" id="{BA443DA2-E630-400F-B3DE-447A7D16B7A9}"/>
              </a:ext>
            </a:extLst>
          </p:cNvPr>
          <p:cNvSpPr>
            <a:spLocks noGrp="1" noRot="1" noChangeAspect="1" noChangeArrowheads="1" noTextEdit="1"/>
          </p:cNvSpPr>
          <p:nvPr>
            <p:ph type="sldImg"/>
          </p:nvPr>
        </p:nvSpPr>
        <p:spPr>
          <a:ln/>
        </p:spPr>
      </p:sp>
      <p:sp>
        <p:nvSpPr>
          <p:cNvPr id="183302" name="Rectangle 3">
            <a:extLst>
              <a:ext uri="{FF2B5EF4-FFF2-40B4-BE49-F238E27FC236}">
                <a16:creationId xmlns:a16="http://schemas.microsoft.com/office/drawing/2014/main" id="{5B1523C2-B5BD-43DD-AA4C-D580D6E50B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3">
            <a:extLst>
              <a:ext uri="{FF2B5EF4-FFF2-40B4-BE49-F238E27FC236}">
                <a16:creationId xmlns:a16="http://schemas.microsoft.com/office/drawing/2014/main" id="{9226FFE0-158E-4520-AD39-A7342BDFECF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0D501B2B-B288-4E9D-81C4-C6696339172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85347" name="Rectangle 6">
            <a:extLst>
              <a:ext uri="{FF2B5EF4-FFF2-40B4-BE49-F238E27FC236}">
                <a16:creationId xmlns:a16="http://schemas.microsoft.com/office/drawing/2014/main" id="{0F27CE07-2195-4E39-9752-04E4F3AED87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5348" name="Rectangle 7">
            <a:extLst>
              <a:ext uri="{FF2B5EF4-FFF2-40B4-BE49-F238E27FC236}">
                <a16:creationId xmlns:a16="http://schemas.microsoft.com/office/drawing/2014/main" id="{174028B2-1818-4A2C-9AF8-552C0F45EA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2E392AF-16E0-4D6D-9F8E-9D6DDE203978}" type="slidenum">
              <a:rPr lang="en-AU" altLang="en-US" sz="1300" smtClean="0">
                <a:latin typeface="Times New Roman" panose="02020603050405020304" pitchFamily="18" charset="0"/>
              </a:rPr>
              <a:pPr/>
              <a:t>73</a:t>
            </a:fld>
            <a:endParaRPr lang="en-AU" altLang="en-US" sz="1300">
              <a:latin typeface="Times New Roman" panose="02020603050405020304" pitchFamily="18" charset="0"/>
            </a:endParaRPr>
          </a:p>
        </p:txBody>
      </p:sp>
      <p:sp>
        <p:nvSpPr>
          <p:cNvPr id="185349" name="Rectangle 2">
            <a:extLst>
              <a:ext uri="{FF2B5EF4-FFF2-40B4-BE49-F238E27FC236}">
                <a16:creationId xmlns:a16="http://schemas.microsoft.com/office/drawing/2014/main" id="{46D2BCAB-C804-4CC3-A067-96A4129A3D43}"/>
              </a:ext>
            </a:extLst>
          </p:cNvPr>
          <p:cNvSpPr>
            <a:spLocks noGrp="1" noRot="1" noChangeAspect="1" noChangeArrowheads="1" noTextEdit="1"/>
          </p:cNvSpPr>
          <p:nvPr>
            <p:ph type="sldImg"/>
          </p:nvPr>
        </p:nvSpPr>
        <p:spPr>
          <a:ln/>
        </p:spPr>
      </p:sp>
      <p:sp>
        <p:nvSpPr>
          <p:cNvPr id="185350" name="Rectangle 3">
            <a:extLst>
              <a:ext uri="{FF2B5EF4-FFF2-40B4-BE49-F238E27FC236}">
                <a16:creationId xmlns:a16="http://schemas.microsoft.com/office/drawing/2014/main" id="{053683F1-71B9-46B2-A241-FACD939BBB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3">
            <a:extLst>
              <a:ext uri="{FF2B5EF4-FFF2-40B4-BE49-F238E27FC236}">
                <a16:creationId xmlns:a16="http://schemas.microsoft.com/office/drawing/2014/main" id="{1308C7C2-84BC-4CE2-B860-7C94C8B539C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D7D0B2C-307A-4808-8C90-B5D9A05A435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87395" name="Rectangle 6">
            <a:extLst>
              <a:ext uri="{FF2B5EF4-FFF2-40B4-BE49-F238E27FC236}">
                <a16:creationId xmlns:a16="http://schemas.microsoft.com/office/drawing/2014/main" id="{FDD66ADA-A1EC-4761-BC3A-9D90903A785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7396" name="Rectangle 7">
            <a:extLst>
              <a:ext uri="{FF2B5EF4-FFF2-40B4-BE49-F238E27FC236}">
                <a16:creationId xmlns:a16="http://schemas.microsoft.com/office/drawing/2014/main" id="{4D64BA7E-A0DB-42A2-B5EC-4D2BAE6309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85F90693-D404-4E7B-805F-3A8B398142D0}" type="slidenum">
              <a:rPr lang="en-AU" altLang="en-US" sz="1300" smtClean="0">
                <a:latin typeface="Times New Roman" panose="02020603050405020304" pitchFamily="18" charset="0"/>
              </a:rPr>
              <a:pPr/>
              <a:t>74</a:t>
            </a:fld>
            <a:endParaRPr lang="en-AU" altLang="en-US" sz="1300">
              <a:latin typeface="Times New Roman" panose="02020603050405020304" pitchFamily="18" charset="0"/>
            </a:endParaRPr>
          </a:p>
        </p:txBody>
      </p:sp>
      <p:sp>
        <p:nvSpPr>
          <p:cNvPr id="187397" name="Rectangle 2">
            <a:extLst>
              <a:ext uri="{FF2B5EF4-FFF2-40B4-BE49-F238E27FC236}">
                <a16:creationId xmlns:a16="http://schemas.microsoft.com/office/drawing/2014/main" id="{769B898E-3007-4D93-8BFC-4FBE377281C2}"/>
              </a:ext>
            </a:extLst>
          </p:cNvPr>
          <p:cNvSpPr>
            <a:spLocks noGrp="1" noRot="1" noChangeAspect="1" noChangeArrowheads="1" noTextEdit="1"/>
          </p:cNvSpPr>
          <p:nvPr>
            <p:ph type="sldImg"/>
          </p:nvPr>
        </p:nvSpPr>
        <p:spPr>
          <a:ln/>
        </p:spPr>
      </p:sp>
      <p:sp>
        <p:nvSpPr>
          <p:cNvPr id="187398" name="Rectangle 3">
            <a:extLst>
              <a:ext uri="{FF2B5EF4-FFF2-40B4-BE49-F238E27FC236}">
                <a16:creationId xmlns:a16="http://schemas.microsoft.com/office/drawing/2014/main" id="{431440F3-22F8-4FFF-A478-8C2EFD2B92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3">
            <a:extLst>
              <a:ext uri="{FF2B5EF4-FFF2-40B4-BE49-F238E27FC236}">
                <a16:creationId xmlns:a16="http://schemas.microsoft.com/office/drawing/2014/main" id="{819D1A3F-B06D-4E7D-864F-3CA917581D6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B5D623A-D0B5-414E-808A-D1CB00F487E5}"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89443" name="Rectangle 6">
            <a:extLst>
              <a:ext uri="{FF2B5EF4-FFF2-40B4-BE49-F238E27FC236}">
                <a16:creationId xmlns:a16="http://schemas.microsoft.com/office/drawing/2014/main" id="{B491A48D-F2CA-494F-80A0-A7B180EF4EF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89444" name="Rectangle 7">
            <a:extLst>
              <a:ext uri="{FF2B5EF4-FFF2-40B4-BE49-F238E27FC236}">
                <a16:creationId xmlns:a16="http://schemas.microsoft.com/office/drawing/2014/main" id="{1EA86BE2-EBE2-4A4E-AE95-15814F6A44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99EF474-05DC-4089-8EAE-F2BEB1827B4A}" type="slidenum">
              <a:rPr lang="en-AU" altLang="en-US" sz="1300" smtClean="0">
                <a:latin typeface="Times New Roman" panose="02020603050405020304" pitchFamily="18" charset="0"/>
              </a:rPr>
              <a:pPr/>
              <a:t>75</a:t>
            </a:fld>
            <a:endParaRPr lang="en-AU" altLang="en-US" sz="1300">
              <a:latin typeface="Times New Roman" panose="02020603050405020304" pitchFamily="18" charset="0"/>
            </a:endParaRPr>
          </a:p>
        </p:txBody>
      </p:sp>
      <p:sp>
        <p:nvSpPr>
          <p:cNvPr id="189445" name="Rectangle 2">
            <a:extLst>
              <a:ext uri="{FF2B5EF4-FFF2-40B4-BE49-F238E27FC236}">
                <a16:creationId xmlns:a16="http://schemas.microsoft.com/office/drawing/2014/main" id="{E7C26FE1-B1B1-49E6-9A30-6AC9BCF6C023}"/>
              </a:ext>
            </a:extLst>
          </p:cNvPr>
          <p:cNvSpPr>
            <a:spLocks noGrp="1" noRot="1" noChangeAspect="1" noChangeArrowheads="1" noTextEdit="1"/>
          </p:cNvSpPr>
          <p:nvPr>
            <p:ph type="sldImg"/>
          </p:nvPr>
        </p:nvSpPr>
        <p:spPr>
          <a:ln/>
        </p:spPr>
      </p:sp>
      <p:sp>
        <p:nvSpPr>
          <p:cNvPr id="189446" name="Rectangle 3">
            <a:extLst>
              <a:ext uri="{FF2B5EF4-FFF2-40B4-BE49-F238E27FC236}">
                <a16:creationId xmlns:a16="http://schemas.microsoft.com/office/drawing/2014/main" id="{EC56C14C-B46F-4448-B370-0791D9D810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a:extLst>
              <a:ext uri="{FF2B5EF4-FFF2-40B4-BE49-F238E27FC236}">
                <a16:creationId xmlns:a16="http://schemas.microsoft.com/office/drawing/2014/main" id="{102FE792-D0D9-4E37-97F6-76F6BE13A2D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2D3A750-BFB8-46E2-A5F3-DC2F242CA387}"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91491" name="Rectangle 6">
            <a:extLst>
              <a:ext uri="{FF2B5EF4-FFF2-40B4-BE49-F238E27FC236}">
                <a16:creationId xmlns:a16="http://schemas.microsoft.com/office/drawing/2014/main" id="{DF5FFBAD-E71C-48AC-8489-42B2BEF402C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1492" name="Rectangle 7">
            <a:extLst>
              <a:ext uri="{FF2B5EF4-FFF2-40B4-BE49-F238E27FC236}">
                <a16:creationId xmlns:a16="http://schemas.microsoft.com/office/drawing/2014/main" id="{C7971D1D-CB25-4FC2-806B-457A08983A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A67A242-0680-49B3-92A2-BA8E36C82A7E}" type="slidenum">
              <a:rPr lang="en-AU" altLang="en-US" sz="1300" smtClean="0">
                <a:latin typeface="Times New Roman" panose="02020603050405020304" pitchFamily="18" charset="0"/>
              </a:rPr>
              <a:pPr/>
              <a:t>76</a:t>
            </a:fld>
            <a:endParaRPr lang="en-AU" altLang="en-US" sz="1300">
              <a:latin typeface="Times New Roman" panose="02020603050405020304" pitchFamily="18" charset="0"/>
            </a:endParaRPr>
          </a:p>
        </p:txBody>
      </p:sp>
      <p:sp>
        <p:nvSpPr>
          <p:cNvPr id="191493" name="Rectangle 2">
            <a:extLst>
              <a:ext uri="{FF2B5EF4-FFF2-40B4-BE49-F238E27FC236}">
                <a16:creationId xmlns:a16="http://schemas.microsoft.com/office/drawing/2014/main" id="{20300AAA-8D78-4B12-8DCA-B73B0DDFD1AD}"/>
              </a:ext>
            </a:extLst>
          </p:cNvPr>
          <p:cNvSpPr>
            <a:spLocks noGrp="1" noRot="1" noChangeAspect="1" noChangeArrowheads="1" noTextEdit="1"/>
          </p:cNvSpPr>
          <p:nvPr>
            <p:ph type="sldImg"/>
          </p:nvPr>
        </p:nvSpPr>
        <p:spPr>
          <a:ln/>
        </p:spPr>
      </p:sp>
      <p:sp>
        <p:nvSpPr>
          <p:cNvPr id="191494" name="Rectangle 3">
            <a:extLst>
              <a:ext uri="{FF2B5EF4-FFF2-40B4-BE49-F238E27FC236}">
                <a16:creationId xmlns:a16="http://schemas.microsoft.com/office/drawing/2014/main" id="{A0DA1D8B-E5E2-4B69-939E-E4E8ED1C1B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3">
            <a:extLst>
              <a:ext uri="{FF2B5EF4-FFF2-40B4-BE49-F238E27FC236}">
                <a16:creationId xmlns:a16="http://schemas.microsoft.com/office/drawing/2014/main" id="{CC216D0E-8900-4063-B90B-F3FB54CAEE2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472C69D-9DCF-4D35-914E-E72D1328FFF5}"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93539" name="Rectangle 6">
            <a:extLst>
              <a:ext uri="{FF2B5EF4-FFF2-40B4-BE49-F238E27FC236}">
                <a16:creationId xmlns:a16="http://schemas.microsoft.com/office/drawing/2014/main" id="{29498334-951C-4D16-8935-CFDCDAD9F64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3540" name="Rectangle 7">
            <a:extLst>
              <a:ext uri="{FF2B5EF4-FFF2-40B4-BE49-F238E27FC236}">
                <a16:creationId xmlns:a16="http://schemas.microsoft.com/office/drawing/2014/main" id="{02D83A22-4877-4D79-A38E-9FCAD67BF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8AF7609-2BCE-4908-81D5-C9C43B45864C}" type="slidenum">
              <a:rPr lang="en-AU" altLang="en-US" sz="1300" smtClean="0">
                <a:latin typeface="Times New Roman" panose="02020603050405020304" pitchFamily="18" charset="0"/>
              </a:rPr>
              <a:pPr/>
              <a:t>77</a:t>
            </a:fld>
            <a:endParaRPr lang="en-AU" altLang="en-US" sz="1300">
              <a:latin typeface="Times New Roman" panose="02020603050405020304" pitchFamily="18" charset="0"/>
            </a:endParaRPr>
          </a:p>
        </p:txBody>
      </p:sp>
      <p:sp>
        <p:nvSpPr>
          <p:cNvPr id="193541" name="Rectangle 2">
            <a:extLst>
              <a:ext uri="{FF2B5EF4-FFF2-40B4-BE49-F238E27FC236}">
                <a16:creationId xmlns:a16="http://schemas.microsoft.com/office/drawing/2014/main" id="{C0AD5416-1604-4AA5-81AE-631F7C94CAA9}"/>
              </a:ext>
            </a:extLst>
          </p:cNvPr>
          <p:cNvSpPr>
            <a:spLocks noGrp="1" noRot="1" noChangeAspect="1" noChangeArrowheads="1" noTextEdit="1"/>
          </p:cNvSpPr>
          <p:nvPr>
            <p:ph type="sldImg"/>
          </p:nvPr>
        </p:nvSpPr>
        <p:spPr>
          <a:ln/>
        </p:spPr>
      </p:sp>
      <p:sp>
        <p:nvSpPr>
          <p:cNvPr id="193542" name="Rectangle 3">
            <a:extLst>
              <a:ext uri="{FF2B5EF4-FFF2-40B4-BE49-F238E27FC236}">
                <a16:creationId xmlns:a16="http://schemas.microsoft.com/office/drawing/2014/main" id="{E606ABE5-7DEB-4903-9AC7-02983C1AEB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a:extLst>
              <a:ext uri="{FF2B5EF4-FFF2-40B4-BE49-F238E27FC236}">
                <a16:creationId xmlns:a16="http://schemas.microsoft.com/office/drawing/2014/main" id="{EA8ED1E3-6EFF-4E33-B43D-E8C32C5C224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4CEE085A-5C7C-4D72-BBAE-EAC0F677DF8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95587" name="Rectangle 6">
            <a:extLst>
              <a:ext uri="{FF2B5EF4-FFF2-40B4-BE49-F238E27FC236}">
                <a16:creationId xmlns:a16="http://schemas.microsoft.com/office/drawing/2014/main" id="{7BAD7739-9198-4F27-AD01-A5E1A143C13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5588" name="Rectangle 7">
            <a:extLst>
              <a:ext uri="{FF2B5EF4-FFF2-40B4-BE49-F238E27FC236}">
                <a16:creationId xmlns:a16="http://schemas.microsoft.com/office/drawing/2014/main" id="{D0031127-ADD5-4062-AA44-2C9CED01C8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0745B2E-7E3F-4B76-87B8-E2E372ECAEAA}" type="slidenum">
              <a:rPr lang="en-AU" altLang="en-US" sz="1300" smtClean="0">
                <a:latin typeface="Times New Roman" panose="02020603050405020304" pitchFamily="18" charset="0"/>
              </a:rPr>
              <a:pPr/>
              <a:t>78</a:t>
            </a:fld>
            <a:endParaRPr lang="en-AU" altLang="en-US" sz="1300">
              <a:latin typeface="Times New Roman" panose="02020603050405020304" pitchFamily="18" charset="0"/>
            </a:endParaRPr>
          </a:p>
        </p:txBody>
      </p:sp>
      <p:sp>
        <p:nvSpPr>
          <p:cNvPr id="195589" name="Rectangle 2">
            <a:extLst>
              <a:ext uri="{FF2B5EF4-FFF2-40B4-BE49-F238E27FC236}">
                <a16:creationId xmlns:a16="http://schemas.microsoft.com/office/drawing/2014/main" id="{F7741231-8E47-4290-9581-4A8A8B087212}"/>
              </a:ext>
            </a:extLst>
          </p:cNvPr>
          <p:cNvSpPr>
            <a:spLocks noGrp="1" noRot="1" noChangeAspect="1" noChangeArrowheads="1" noTextEdit="1"/>
          </p:cNvSpPr>
          <p:nvPr>
            <p:ph type="sldImg"/>
          </p:nvPr>
        </p:nvSpPr>
        <p:spPr>
          <a:ln/>
        </p:spPr>
      </p:sp>
      <p:sp>
        <p:nvSpPr>
          <p:cNvPr id="195590" name="Rectangle 3">
            <a:extLst>
              <a:ext uri="{FF2B5EF4-FFF2-40B4-BE49-F238E27FC236}">
                <a16:creationId xmlns:a16="http://schemas.microsoft.com/office/drawing/2014/main" id="{C9D59485-0659-492B-BE32-1FF2C32204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3">
            <a:extLst>
              <a:ext uri="{FF2B5EF4-FFF2-40B4-BE49-F238E27FC236}">
                <a16:creationId xmlns:a16="http://schemas.microsoft.com/office/drawing/2014/main" id="{48597B2B-D955-45F4-B774-9575CB5CA57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F48F97C-090A-4B4E-9219-260D9AC464C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97635" name="Rectangle 6">
            <a:extLst>
              <a:ext uri="{FF2B5EF4-FFF2-40B4-BE49-F238E27FC236}">
                <a16:creationId xmlns:a16="http://schemas.microsoft.com/office/drawing/2014/main" id="{C02B4049-0FE9-4D66-8B76-80CD145EF79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7636" name="Rectangle 7">
            <a:extLst>
              <a:ext uri="{FF2B5EF4-FFF2-40B4-BE49-F238E27FC236}">
                <a16:creationId xmlns:a16="http://schemas.microsoft.com/office/drawing/2014/main" id="{22C8B9DF-E11F-49A3-9618-0BB10B370C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B761C0C-20A3-4223-A408-71F39193166F}" type="slidenum">
              <a:rPr lang="en-AU" altLang="en-US" sz="1300" smtClean="0">
                <a:latin typeface="Times New Roman" panose="02020603050405020304" pitchFamily="18" charset="0"/>
              </a:rPr>
              <a:pPr/>
              <a:t>79</a:t>
            </a:fld>
            <a:endParaRPr lang="en-AU" altLang="en-US" sz="1300">
              <a:latin typeface="Times New Roman" panose="02020603050405020304" pitchFamily="18" charset="0"/>
            </a:endParaRPr>
          </a:p>
        </p:txBody>
      </p:sp>
      <p:sp>
        <p:nvSpPr>
          <p:cNvPr id="197637" name="Rectangle 2">
            <a:extLst>
              <a:ext uri="{FF2B5EF4-FFF2-40B4-BE49-F238E27FC236}">
                <a16:creationId xmlns:a16="http://schemas.microsoft.com/office/drawing/2014/main" id="{D6685648-DE2C-4947-B8B1-0F52830F3152}"/>
              </a:ext>
            </a:extLst>
          </p:cNvPr>
          <p:cNvSpPr>
            <a:spLocks noGrp="1" noRot="1" noChangeAspect="1" noChangeArrowheads="1" noTextEdit="1"/>
          </p:cNvSpPr>
          <p:nvPr>
            <p:ph type="sldImg"/>
          </p:nvPr>
        </p:nvSpPr>
        <p:spPr>
          <a:ln/>
        </p:spPr>
      </p:sp>
      <p:sp>
        <p:nvSpPr>
          <p:cNvPr id="197638" name="Rectangle 3">
            <a:extLst>
              <a:ext uri="{FF2B5EF4-FFF2-40B4-BE49-F238E27FC236}">
                <a16:creationId xmlns:a16="http://schemas.microsoft.com/office/drawing/2014/main" id="{C95563FA-5E15-4F20-A7EE-6778722DF4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67428724-B5DE-438C-8482-4FB53E8E2A85}"/>
              </a:ext>
            </a:extLst>
          </p:cNvPr>
          <p:cNvSpPr>
            <a:spLocks noGrp="1" noRot="1" noChangeAspect="1" noChangeArrowheads="1" noTextEdit="1"/>
          </p:cNvSpPr>
          <p:nvPr>
            <p:ph type="sldImg"/>
          </p:nvPr>
        </p:nvSpPr>
        <p:spPr>
          <a:ln/>
        </p:spPr>
      </p:sp>
      <p:sp>
        <p:nvSpPr>
          <p:cNvPr id="21507" name="Notes Placeholder 2">
            <a:extLst>
              <a:ext uri="{FF2B5EF4-FFF2-40B4-BE49-F238E27FC236}">
                <a16:creationId xmlns:a16="http://schemas.microsoft.com/office/drawing/2014/main" id="{53CCA6B2-B667-48D6-B300-51063EA695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508" name="Date Placeholder 4">
            <a:extLst>
              <a:ext uri="{FF2B5EF4-FFF2-40B4-BE49-F238E27FC236}">
                <a16:creationId xmlns:a16="http://schemas.microsoft.com/office/drawing/2014/main" id="{8E266C09-C960-4478-B275-4463517B27D9}"/>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D481D517-02F5-4479-8E04-F66A53A5E9A3}"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1509" name="Footer Placeholder 5">
            <a:extLst>
              <a:ext uri="{FF2B5EF4-FFF2-40B4-BE49-F238E27FC236}">
                <a16:creationId xmlns:a16="http://schemas.microsoft.com/office/drawing/2014/main" id="{C01D75AA-5AA6-44BD-A587-FBBB662B12FD}"/>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510" name="Slide Number Placeholder 6">
            <a:extLst>
              <a:ext uri="{FF2B5EF4-FFF2-40B4-BE49-F238E27FC236}">
                <a16:creationId xmlns:a16="http://schemas.microsoft.com/office/drawing/2014/main" id="{49140418-EA74-4F60-A9D3-097235CFC1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Arial" panose="020B0604020202020204" pitchFamily="34" charset="0"/>
              </a:defRPr>
            </a:lvl1pPr>
            <a:lvl2pPr marL="714375" indent="-273050" defTabSz="928688">
              <a:defRPr sz="1600">
                <a:solidFill>
                  <a:schemeClr val="tx1"/>
                </a:solidFill>
                <a:latin typeface="Arial" panose="020B0604020202020204" pitchFamily="34" charset="0"/>
              </a:defRPr>
            </a:lvl2pPr>
            <a:lvl3pPr marL="1100138" indent="-217488" defTabSz="928688">
              <a:defRPr sz="1600">
                <a:solidFill>
                  <a:schemeClr val="tx1"/>
                </a:solidFill>
                <a:latin typeface="Arial" panose="020B0604020202020204" pitchFamily="34" charset="0"/>
              </a:defRPr>
            </a:lvl3pPr>
            <a:lvl4pPr marL="1539875" indent="-217488" defTabSz="928688">
              <a:defRPr sz="1600">
                <a:solidFill>
                  <a:schemeClr val="tx1"/>
                </a:solidFill>
                <a:latin typeface="Arial" panose="020B0604020202020204" pitchFamily="34" charset="0"/>
              </a:defRPr>
            </a:lvl4pPr>
            <a:lvl5pPr marL="1981200" indent="-217488" defTabSz="928688">
              <a:defRPr sz="1600">
                <a:solidFill>
                  <a:schemeClr val="tx1"/>
                </a:solidFill>
                <a:latin typeface="Arial" panose="020B0604020202020204" pitchFamily="34" charset="0"/>
              </a:defRPr>
            </a:lvl5pPr>
            <a:lvl6pPr marL="2438400" indent="-217488" defTabSz="928688" eaLnBrk="0" fontAlgn="base" hangingPunct="0">
              <a:spcBef>
                <a:spcPct val="0"/>
              </a:spcBef>
              <a:spcAft>
                <a:spcPct val="0"/>
              </a:spcAft>
              <a:defRPr sz="1600">
                <a:solidFill>
                  <a:schemeClr val="tx1"/>
                </a:solidFill>
                <a:latin typeface="Arial" panose="020B0604020202020204" pitchFamily="34" charset="0"/>
              </a:defRPr>
            </a:lvl6pPr>
            <a:lvl7pPr marL="2895600" indent="-217488" defTabSz="928688" eaLnBrk="0" fontAlgn="base" hangingPunct="0">
              <a:spcBef>
                <a:spcPct val="0"/>
              </a:spcBef>
              <a:spcAft>
                <a:spcPct val="0"/>
              </a:spcAft>
              <a:defRPr sz="1600">
                <a:solidFill>
                  <a:schemeClr val="tx1"/>
                </a:solidFill>
                <a:latin typeface="Arial" panose="020B0604020202020204" pitchFamily="34" charset="0"/>
              </a:defRPr>
            </a:lvl7pPr>
            <a:lvl8pPr marL="3352800" indent="-217488" defTabSz="928688" eaLnBrk="0" fontAlgn="base" hangingPunct="0">
              <a:spcBef>
                <a:spcPct val="0"/>
              </a:spcBef>
              <a:spcAft>
                <a:spcPct val="0"/>
              </a:spcAft>
              <a:defRPr sz="1600">
                <a:solidFill>
                  <a:schemeClr val="tx1"/>
                </a:solidFill>
                <a:latin typeface="Arial" panose="020B0604020202020204" pitchFamily="34" charset="0"/>
              </a:defRPr>
            </a:lvl8pPr>
            <a:lvl9pPr marL="3810000" indent="-217488" defTabSz="928688" eaLnBrk="0" fontAlgn="base" hangingPunct="0">
              <a:spcBef>
                <a:spcPct val="0"/>
              </a:spcBef>
              <a:spcAft>
                <a:spcPct val="0"/>
              </a:spcAft>
              <a:defRPr sz="1600">
                <a:solidFill>
                  <a:schemeClr val="tx1"/>
                </a:solidFill>
                <a:latin typeface="Arial" panose="020B0604020202020204" pitchFamily="34" charset="0"/>
              </a:defRPr>
            </a:lvl9pPr>
          </a:lstStyle>
          <a:p>
            <a:fld id="{1893EEB7-124D-4DB1-94A8-41DF301C230F}" type="slidenum">
              <a:rPr lang="en-AU" altLang="en-US" sz="1300" smtClean="0">
                <a:latin typeface="Times New Roman" panose="02020603050405020304" pitchFamily="18" charset="0"/>
              </a:rPr>
              <a:pPr/>
              <a:t>8</a:t>
            </a:fld>
            <a:endParaRPr lang="en-AU" altLang="en-US" sz="130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3">
            <a:extLst>
              <a:ext uri="{FF2B5EF4-FFF2-40B4-BE49-F238E27FC236}">
                <a16:creationId xmlns:a16="http://schemas.microsoft.com/office/drawing/2014/main" id="{B6FC9E08-F77F-4118-92CC-26DC9569E7D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5B4E8F5-1311-4391-BCFA-E9D9489BB598}"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199683" name="Rectangle 6">
            <a:extLst>
              <a:ext uri="{FF2B5EF4-FFF2-40B4-BE49-F238E27FC236}">
                <a16:creationId xmlns:a16="http://schemas.microsoft.com/office/drawing/2014/main" id="{72448827-A02D-4D28-BA43-5B277C9592A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99684" name="Rectangle 7">
            <a:extLst>
              <a:ext uri="{FF2B5EF4-FFF2-40B4-BE49-F238E27FC236}">
                <a16:creationId xmlns:a16="http://schemas.microsoft.com/office/drawing/2014/main" id="{84AB3811-82DD-41AF-AB46-6C8EF19F30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09C17C2A-410E-49EB-B14C-FA0B36856E3D}" type="slidenum">
              <a:rPr lang="en-AU" altLang="en-US" sz="1300" smtClean="0">
                <a:latin typeface="Times New Roman" panose="02020603050405020304" pitchFamily="18" charset="0"/>
              </a:rPr>
              <a:pPr/>
              <a:t>80</a:t>
            </a:fld>
            <a:endParaRPr lang="en-AU" altLang="en-US" sz="1300">
              <a:latin typeface="Times New Roman" panose="02020603050405020304" pitchFamily="18" charset="0"/>
            </a:endParaRPr>
          </a:p>
        </p:txBody>
      </p:sp>
      <p:sp>
        <p:nvSpPr>
          <p:cNvPr id="199685" name="Rectangle 2">
            <a:extLst>
              <a:ext uri="{FF2B5EF4-FFF2-40B4-BE49-F238E27FC236}">
                <a16:creationId xmlns:a16="http://schemas.microsoft.com/office/drawing/2014/main" id="{4404096C-BEAB-4FBC-AC40-0123232606CD}"/>
              </a:ext>
            </a:extLst>
          </p:cNvPr>
          <p:cNvSpPr>
            <a:spLocks noGrp="1" noRot="1" noChangeAspect="1" noChangeArrowheads="1" noTextEdit="1"/>
          </p:cNvSpPr>
          <p:nvPr>
            <p:ph type="sldImg"/>
          </p:nvPr>
        </p:nvSpPr>
        <p:spPr>
          <a:ln/>
        </p:spPr>
      </p:sp>
      <p:sp>
        <p:nvSpPr>
          <p:cNvPr id="199686" name="Rectangle 3">
            <a:extLst>
              <a:ext uri="{FF2B5EF4-FFF2-40B4-BE49-F238E27FC236}">
                <a16:creationId xmlns:a16="http://schemas.microsoft.com/office/drawing/2014/main" id="{3D3BBAD8-AE9D-4C30-B8A5-0D68A146F1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3">
            <a:extLst>
              <a:ext uri="{FF2B5EF4-FFF2-40B4-BE49-F238E27FC236}">
                <a16:creationId xmlns:a16="http://schemas.microsoft.com/office/drawing/2014/main" id="{B495DE88-B267-4CE9-A77A-0A0BCB15CEE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EF8E05D-21CE-4119-98AF-40892F30DB77}"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01731" name="Rectangle 6">
            <a:extLst>
              <a:ext uri="{FF2B5EF4-FFF2-40B4-BE49-F238E27FC236}">
                <a16:creationId xmlns:a16="http://schemas.microsoft.com/office/drawing/2014/main" id="{09C5F244-0404-4D47-B197-E935D8F5F5B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1732" name="Rectangle 7">
            <a:extLst>
              <a:ext uri="{FF2B5EF4-FFF2-40B4-BE49-F238E27FC236}">
                <a16:creationId xmlns:a16="http://schemas.microsoft.com/office/drawing/2014/main" id="{A2A0D537-FF33-4DD2-BD7E-F27B2D02B3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CB55A290-E2FB-4790-9258-C9FFF437D3F4}" type="slidenum">
              <a:rPr lang="en-AU" altLang="en-US" sz="1300" smtClean="0">
                <a:latin typeface="Times New Roman" panose="02020603050405020304" pitchFamily="18" charset="0"/>
              </a:rPr>
              <a:pPr/>
              <a:t>81</a:t>
            </a:fld>
            <a:endParaRPr lang="en-AU" altLang="en-US" sz="1300">
              <a:latin typeface="Times New Roman" panose="02020603050405020304" pitchFamily="18" charset="0"/>
            </a:endParaRPr>
          </a:p>
        </p:txBody>
      </p:sp>
      <p:sp>
        <p:nvSpPr>
          <p:cNvPr id="201733" name="Rectangle 2">
            <a:extLst>
              <a:ext uri="{FF2B5EF4-FFF2-40B4-BE49-F238E27FC236}">
                <a16:creationId xmlns:a16="http://schemas.microsoft.com/office/drawing/2014/main" id="{CE45F010-04D4-4CC9-8185-A26DEA193932}"/>
              </a:ext>
            </a:extLst>
          </p:cNvPr>
          <p:cNvSpPr>
            <a:spLocks noGrp="1" noRot="1" noChangeAspect="1" noChangeArrowheads="1" noTextEdit="1"/>
          </p:cNvSpPr>
          <p:nvPr>
            <p:ph type="sldImg"/>
          </p:nvPr>
        </p:nvSpPr>
        <p:spPr>
          <a:ln/>
        </p:spPr>
      </p:sp>
      <p:sp>
        <p:nvSpPr>
          <p:cNvPr id="201734" name="Rectangle 3">
            <a:extLst>
              <a:ext uri="{FF2B5EF4-FFF2-40B4-BE49-F238E27FC236}">
                <a16:creationId xmlns:a16="http://schemas.microsoft.com/office/drawing/2014/main" id="{FFA2CE6B-7263-44BB-9B55-3E037D11B2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a:t>
            </a:r>
          </a:p>
          <a:p>
            <a:r>
              <a:rPr lang="en-US" altLang="en-US"/>
              <a:t> ** All the last 4 instructions are dependent on the result in register $2 of the first instruction. </a:t>
            </a:r>
          </a:p>
          <a:p>
            <a:r>
              <a:rPr lang="en-US" altLang="en-US"/>
              <a:t> ** If register $2 had a value 10 before the subtract instruction and became -20 afterwards, the programmer intends that -20 will be used in the following instructions that refer to register $2. </a:t>
            </a:r>
          </a:p>
          <a:p>
            <a:endParaRPr lang="en-US" altLang="en-US"/>
          </a:p>
          <a:p>
            <a:r>
              <a:rPr lang="en-US" altLang="en-US"/>
              <a:t>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a:extLst>
              <a:ext uri="{FF2B5EF4-FFF2-40B4-BE49-F238E27FC236}">
                <a16:creationId xmlns:a16="http://schemas.microsoft.com/office/drawing/2014/main" id="{6A4CC636-2194-426A-A75F-D50CAE64E25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63A1B77-31A2-4305-8AF4-7F3392194D61}"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03779" name="Rectangle 6">
            <a:extLst>
              <a:ext uri="{FF2B5EF4-FFF2-40B4-BE49-F238E27FC236}">
                <a16:creationId xmlns:a16="http://schemas.microsoft.com/office/drawing/2014/main" id="{DB8C45A0-9B5D-422A-8452-5C435F1E456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3780" name="Rectangle 7">
            <a:extLst>
              <a:ext uri="{FF2B5EF4-FFF2-40B4-BE49-F238E27FC236}">
                <a16:creationId xmlns:a16="http://schemas.microsoft.com/office/drawing/2014/main" id="{DB3C23F7-16A4-4922-A0C8-EE2CB5AC66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434FE42-8758-4999-85D6-B523826BDD04}" type="slidenum">
              <a:rPr lang="en-AU" altLang="en-US" sz="1300" smtClean="0">
                <a:latin typeface="Times New Roman" panose="02020603050405020304" pitchFamily="18" charset="0"/>
              </a:rPr>
              <a:pPr/>
              <a:t>82</a:t>
            </a:fld>
            <a:endParaRPr lang="en-AU" altLang="en-US" sz="1300">
              <a:latin typeface="Times New Roman" panose="02020603050405020304" pitchFamily="18" charset="0"/>
            </a:endParaRPr>
          </a:p>
        </p:txBody>
      </p:sp>
      <p:sp>
        <p:nvSpPr>
          <p:cNvPr id="203781" name="Rectangle 2">
            <a:extLst>
              <a:ext uri="{FF2B5EF4-FFF2-40B4-BE49-F238E27FC236}">
                <a16:creationId xmlns:a16="http://schemas.microsoft.com/office/drawing/2014/main" id="{C7A85E8C-5874-49D8-BD63-06169A773029}"/>
              </a:ext>
            </a:extLst>
          </p:cNvPr>
          <p:cNvSpPr>
            <a:spLocks noGrp="1" noRot="1" noChangeAspect="1" noChangeArrowheads="1" noTextEdit="1"/>
          </p:cNvSpPr>
          <p:nvPr>
            <p:ph type="sldImg"/>
          </p:nvPr>
        </p:nvSpPr>
        <p:spPr>
          <a:ln/>
        </p:spPr>
      </p:sp>
      <p:sp>
        <p:nvSpPr>
          <p:cNvPr id="203782" name="Rectangle 3">
            <a:extLst>
              <a:ext uri="{FF2B5EF4-FFF2-40B4-BE49-F238E27FC236}">
                <a16:creationId xmlns:a16="http://schemas.microsoft.com/office/drawing/2014/main" id="{571D0CA2-C576-40BC-B39D-AB4262BE80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Assume the value of $2 was 10 before and -20 after the execution of the 1</a:t>
            </a:r>
            <a:r>
              <a:rPr lang="en-US" altLang="en-US" baseline="30000"/>
              <a:t>st</a:t>
            </a:r>
            <a:r>
              <a:rPr lang="en-US" altLang="en-US"/>
              <a:t> instruction.</a:t>
            </a:r>
          </a:p>
          <a:p>
            <a:r>
              <a:rPr lang="en-US" altLang="en-US"/>
              <a:t>Red connections are forwarding – which is a solution here without stall.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3">
            <a:extLst>
              <a:ext uri="{FF2B5EF4-FFF2-40B4-BE49-F238E27FC236}">
                <a16:creationId xmlns:a16="http://schemas.microsoft.com/office/drawing/2014/main" id="{D367ABAA-E0CD-4834-8286-4DA12A6DCD5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59AE0B9-8F2E-4568-9DBC-E60F9CB935F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05827" name="Rectangle 6">
            <a:extLst>
              <a:ext uri="{FF2B5EF4-FFF2-40B4-BE49-F238E27FC236}">
                <a16:creationId xmlns:a16="http://schemas.microsoft.com/office/drawing/2014/main" id="{E0B6B96A-DB33-49C8-8854-261A3795B18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5828" name="Rectangle 7">
            <a:extLst>
              <a:ext uri="{FF2B5EF4-FFF2-40B4-BE49-F238E27FC236}">
                <a16:creationId xmlns:a16="http://schemas.microsoft.com/office/drawing/2014/main" id="{E8FCD6EC-5DA6-4C8A-B7CF-4CAB737C8C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0B15D999-7403-451D-A37A-AC05C6C3079B}" type="slidenum">
              <a:rPr lang="en-AU" altLang="en-US" sz="1300" smtClean="0">
                <a:latin typeface="Times New Roman" panose="02020603050405020304" pitchFamily="18" charset="0"/>
              </a:rPr>
              <a:pPr/>
              <a:t>83</a:t>
            </a:fld>
            <a:endParaRPr lang="en-AU" altLang="en-US" sz="1300">
              <a:latin typeface="Times New Roman" panose="02020603050405020304" pitchFamily="18" charset="0"/>
            </a:endParaRPr>
          </a:p>
        </p:txBody>
      </p:sp>
      <p:sp>
        <p:nvSpPr>
          <p:cNvPr id="205829" name="Rectangle 2">
            <a:extLst>
              <a:ext uri="{FF2B5EF4-FFF2-40B4-BE49-F238E27FC236}">
                <a16:creationId xmlns:a16="http://schemas.microsoft.com/office/drawing/2014/main" id="{020B0052-E96B-40B3-9A35-53CFAE97B9BD}"/>
              </a:ext>
            </a:extLst>
          </p:cNvPr>
          <p:cNvSpPr>
            <a:spLocks noGrp="1" noRot="1" noChangeAspect="1" noChangeArrowheads="1" noTextEdit="1"/>
          </p:cNvSpPr>
          <p:nvPr>
            <p:ph type="sldImg"/>
          </p:nvPr>
        </p:nvSpPr>
        <p:spPr>
          <a:ln/>
        </p:spPr>
      </p:sp>
      <p:sp>
        <p:nvSpPr>
          <p:cNvPr id="205830" name="Rectangle 3">
            <a:extLst>
              <a:ext uri="{FF2B5EF4-FFF2-40B4-BE49-F238E27FC236}">
                <a16:creationId xmlns:a16="http://schemas.microsoft.com/office/drawing/2014/main" id="{1D522D1A-3C9D-40E9-ACAC-1782876EB2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3">
            <a:extLst>
              <a:ext uri="{FF2B5EF4-FFF2-40B4-BE49-F238E27FC236}">
                <a16:creationId xmlns:a16="http://schemas.microsoft.com/office/drawing/2014/main" id="{013867CE-7469-4E64-8C25-DA23433FB44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ABFE867-8AE5-470C-B24E-503D5EAAF9E7}"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07875" name="Rectangle 6">
            <a:extLst>
              <a:ext uri="{FF2B5EF4-FFF2-40B4-BE49-F238E27FC236}">
                <a16:creationId xmlns:a16="http://schemas.microsoft.com/office/drawing/2014/main" id="{79EE6F9C-3DAB-4591-AD78-24535CD91A9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7876" name="Rectangle 7">
            <a:extLst>
              <a:ext uri="{FF2B5EF4-FFF2-40B4-BE49-F238E27FC236}">
                <a16:creationId xmlns:a16="http://schemas.microsoft.com/office/drawing/2014/main" id="{88166F18-7068-4349-9E15-4EDA914628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30CCAC2-AA27-4CB9-9C20-D2D665B33A29}" type="slidenum">
              <a:rPr lang="en-AU" altLang="en-US" sz="1300" smtClean="0">
                <a:latin typeface="Times New Roman" panose="02020603050405020304" pitchFamily="18" charset="0"/>
              </a:rPr>
              <a:pPr/>
              <a:t>84</a:t>
            </a:fld>
            <a:endParaRPr lang="en-AU" altLang="en-US" sz="1300">
              <a:latin typeface="Times New Roman" panose="02020603050405020304" pitchFamily="18" charset="0"/>
            </a:endParaRPr>
          </a:p>
        </p:txBody>
      </p:sp>
      <p:sp>
        <p:nvSpPr>
          <p:cNvPr id="207877" name="Rectangle 2">
            <a:extLst>
              <a:ext uri="{FF2B5EF4-FFF2-40B4-BE49-F238E27FC236}">
                <a16:creationId xmlns:a16="http://schemas.microsoft.com/office/drawing/2014/main" id="{3C128786-086B-43CD-A290-8DA3DCA2A7F3}"/>
              </a:ext>
            </a:extLst>
          </p:cNvPr>
          <p:cNvSpPr>
            <a:spLocks noGrp="1" noRot="1" noChangeAspect="1" noChangeArrowheads="1" noTextEdit="1"/>
          </p:cNvSpPr>
          <p:nvPr>
            <p:ph type="sldImg"/>
          </p:nvPr>
        </p:nvSpPr>
        <p:spPr>
          <a:ln/>
        </p:spPr>
      </p:sp>
      <p:sp>
        <p:nvSpPr>
          <p:cNvPr id="205830" name="Rectangle 3">
            <a:extLst>
              <a:ext uri="{FF2B5EF4-FFF2-40B4-BE49-F238E27FC236}">
                <a16:creationId xmlns:a16="http://schemas.microsoft.com/office/drawing/2014/main" id="{EB97F074-9F33-465A-870C-BA78784F333B}"/>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t>How does the forwarding work?</a:t>
            </a:r>
          </a:p>
          <a:p>
            <a:pPr marL="165245" indent="-165245">
              <a:buFontTx/>
              <a:buChar char="-"/>
              <a:defRPr/>
            </a:pPr>
            <a:r>
              <a:rPr lang="en-US" dirty="0"/>
              <a:t>For simplicity, we consider only the challenge of forwarding to an operations in the EX stage, which may be either an ALU operation or an effective  address calculation. </a:t>
            </a:r>
          </a:p>
          <a:p>
            <a:pPr marL="165245" indent="-165245">
              <a:buFontTx/>
              <a:buChar char="-"/>
              <a:defRPr/>
            </a:pPr>
            <a:r>
              <a:rPr lang="en-US" dirty="0"/>
              <a:t>This means that when an instruction is trying to use the register in its EX usage than an earlier instruction intends to write in its WB stage, we actually need the values as inputs to the ALU. </a:t>
            </a:r>
          </a:p>
          <a:p>
            <a:pPr marL="165245" indent="-165245">
              <a:buFontTx/>
              <a:buChar char="-"/>
              <a:defRPr/>
            </a:pPr>
            <a:r>
              <a:rPr lang="en-US" dirty="0"/>
              <a:t>(solution) A notation that names the fields of the pipeline registers allows for a more precise notation of dependences. E.g., “ID/</a:t>
            </a:r>
            <a:r>
              <a:rPr lang="en-US" dirty="0" err="1"/>
              <a:t>EX.RegistersRs</a:t>
            </a:r>
            <a:r>
              <a:rPr lang="en-US" dirty="0"/>
              <a:t>” refers to one of the register whose value is found in the pipeline register ID/EX, related to the first read port of the register file.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3">
            <a:extLst>
              <a:ext uri="{FF2B5EF4-FFF2-40B4-BE49-F238E27FC236}">
                <a16:creationId xmlns:a16="http://schemas.microsoft.com/office/drawing/2014/main" id="{16E443B3-DCF0-4FFF-9045-F0BE12D8C4E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6D44CF3-C0BC-4F40-92AE-48A906FF9D5A}"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09923" name="Rectangle 6">
            <a:extLst>
              <a:ext uri="{FF2B5EF4-FFF2-40B4-BE49-F238E27FC236}">
                <a16:creationId xmlns:a16="http://schemas.microsoft.com/office/drawing/2014/main" id="{9D965D2D-079D-443A-A894-BB2E9C7C166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09924" name="Rectangle 7">
            <a:extLst>
              <a:ext uri="{FF2B5EF4-FFF2-40B4-BE49-F238E27FC236}">
                <a16:creationId xmlns:a16="http://schemas.microsoft.com/office/drawing/2014/main" id="{352604A9-8B22-4625-A3C8-EA7517A2C6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F3E688F-18CD-4173-A0C2-88C24BE0E305}" type="slidenum">
              <a:rPr lang="en-AU" altLang="en-US" sz="1300" smtClean="0">
                <a:latin typeface="Times New Roman" panose="02020603050405020304" pitchFamily="18" charset="0"/>
              </a:rPr>
              <a:pPr/>
              <a:t>85</a:t>
            </a:fld>
            <a:endParaRPr lang="en-AU" altLang="en-US" sz="1300">
              <a:latin typeface="Times New Roman" panose="02020603050405020304" pitchFamily="18" charset="0"/>
            </a:endParaRPr>
          </a:p>
        </p:txBody>
      </p:sp>
      <p:sp>
        <p:nvSpPr>
          <p:cNvPr id="209925" name="Rectangle 2">
            <a:extLst>
              <a:ext uri="{FF2B5EF4-FFF2-40B4-BE49-F238E27FC236}">
                <a16:creationId xmlns:a16="http://schemas.microsoft.com/office/drawing/2014/main" id="{85E2C8BB-66CA-4C1E-9E72-109456E1F4E9}"/>
              </a:ext>
            </a:extLst>
          </p:cNvPr>
          <p:cNvSpPr>
            <a:spLocks noGrp="1" noRot="1" noChangeAspect="1" noChangeArrowheads="1" noTextEdit="1"/>
          </p:cNvSpPr>
          <p:nvPr>
            <p:ph type="sldImg"/>
          </p:nvPr>
        </p:nvSpPr>
        <p:spPr>
          <a:ln/>
        </p:spPr>
      </p:sp>
      <p:sp>
        <p:nvSpPr>
          <p:cNvPr id="209926" name="Rectangle 3">
            <a:extLst>
              <a:ext uri="{FF2B5EF4-FFF2-40B4-BE49-F238E27FC236}">
                <a16:creationId xmlns:a16="http://schemas.microsoft.com/office/drawing/2014/main" id="{FD3D3CD7-ACDD-470E-8692-050F9DA28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3">
            <a:extLst>
              <a:ext uri="{FF2B5EF4-FFF2-40B4-BE49-F238E27FC236}">
                <a16:creationId xmlns:a16="http://schemas.microsoft.com/office/drawing/2014/main" id="{E3D742C0-2B03-454F-87CC-E800A2BA95A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566756BF-B8A3-40E5-84E7-941BB7000899}"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11971" name="Rectangle 6">
            <a:extLst>
              <a:ext uri="{FF2B5EF4-FFF2-40B4-BE49-F238E27FC236}">
                <a16:creationId xmlns:a16="http://schemas.microsoft.com/office/drawing/2014/main" id="{AF501061-91C0-4BF0-B897-3647A8BAD95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1972" name="Rectangle 7">
            <a:extLst>
              <a:ext uri="{FF2B5EF4-FFF2-40B4-BE49-F238E27FC236}">
                <a16:creationId xmlns:a16="http://schemas.microsoft.com/office/drawing/2014/main" id="{08B25655-4F5A-4F7A-AFEE-09828F5B60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A3A4833A-65E0-45AC-8DFF-3D659F1E33DD}" type="slidenum">
              <a:rPr lang="en-AU" altLang="en-US" sz="1300" smtClean="0">
                <a:latin typeface="Times New Roman" panose="02020603050405020304" pitchFamily="18" charset="0"/>
              </a:rPr>
              <a:pPr/>
              <a:t>86</a:t>
            </a:fld>
            <a:endParaRPr lang="en-AU" altLang="en-US" sz="1300">
              <a:latin typeface="Times New Roman" panose="02020603050405020304" pitchFamily="18" charset="0"/>
            </a:endParaRPr>
          </a:p>
        </p:txBody>
      </p:sp>
      <p:sp>
        <p:nvSpPr>
          <p:cNvPr id="211973" name="Rectangle 2">
            <a:extLst>
              <a:ext uri="{FF2B5EF4-FFF2-40B4-BE49-F238E27FC236}">
                <a16:creationId xmlns:a16="http://schemas.microsoft.com/office/drawing/2014/main" id="{21DA6EC9-6C4A-4DFD-9605-6A2EA9A2691E}"/>
              </a:ext>
            </a:extLst>
          </p:cNvPr>
          <p:cNvSpPr>
            <a:spLocks noGrp="1" noRot="1" noChangeAspect="1" noChangeArrowheads="1" noTextEdit="1"/>
          </p:cNvSpPr>
          <p:nvPr>
            <p:ph type="sldImg"/>
          </p:nvPr>
        </p:nvSpPr>
        <p:spPr>
          <a:ln/>
        </p:spPr>
      </p:sp>
      <p:sp>
        <p:nvSpPr>
          <p:cNvPr id="211974" name="Rectangle 3">
            <a:extLst>
              <a:ext uri="{FF2B5EF4-FFF2-40B4-BE49-F238E27FC236}">
                <a16:creationId xmlns:a16="http://schemas.microsoft.com/office/drawing/2014/main" id="{8E28CB63-9E43-4CC2-AB2D-45408B3084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3">
            <a:extLst>
              <a:ext uri="{FF2B5EF4-FFF2-40B4-BE49-F238E27FC236}">
                <a16:creationId xmlns:a16="http://schemas.microsoft.com/office/drawing/2014/main" id="{AD54D153-30D6-406C-8F37-A8297C00E96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97B08E2C-A99C-4266-B92D-7E7BAE3C6CB5}"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14019" name="Rectangle 6">
            <a:extLst>
              <a:ext uri="{FF2B5EF4-FFF2-40B4-BE49-F238E27FC236}">
                <a16:creationId xmlns:a16="http://schemas.microsoft.com/office/drawing/2014/main" id="{AD14F139-5CA1-4062-A5D4-E7E6DECF8D0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4020" name="Rectangle 7">
            <a:extLst>
              <a:ext uri="{FF2B5EF4-FFF2-40B4-BE49-F238E27FC236}">
                <a16:creationId xmlns:a16="http://schemas.microsoft.com/office/drawing/2014/main" id="{72B3D5AD-C02B-445C-8B33-1ECDAF6C78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76F8AC1-C285-44C4-BFB0-A3BAA0EFED16}" type="slidenum">
              <a:rPr lang="en-AU" altLang="en-US" sz="1300" smtClean="0">
                <a:latin typeface="Times New Roman" panose="02020603050405020304" pitchFamily="18" charset="0"/>
              </a:rPr>
              <a:pPr/>
              <a:t>87</a:t>
            </a:fld>
            <a:endParaRPr lang="en-AU" altLang="en-US" sz="1300">
              <a:latin typeface="Times New Roman" panose="02020603050405020304" pitchFamily="18" charset="0"/>
            </a:endParaRPr>
          </a:p>
        </p:txBody>
      </p:sp>
      <p:sp>
        <p:nvSpPr>
          <p:cNvPr id="214021" name="Rectangle 2">
            <a:extLst>
              <a:ext uri="{FF2B5EF4-FFF2-40B4-BE49-F238E27FC236}">
                <a16:creationId xmlns:a16="http://schemas.microsoft.com/office/drawing/2014/main" id="{EE7A4E8A-3F95-4DAE-A28F-683ACCC2F815}"/>
              </a:ext>
            </a:extLst>
          </p:cNvPr>
          <p:cNvSpPr>
            <a:spLocks noGrp="1" noRot="1" noChangeAspect="1" noChangeArrowheads="1" noTextEdit="1"/>
          </p:cNvSpPr>
          <p:nvPr>
            <p:ph type="sldImg"/>
          </p:nvPr>
        </p:nvSpPr>
        <p:spPr>
          <a:ln/>
        </p:spPr>
      </p:sp>
      <p:sp>
        <p:nvSpPr>
          <p:cNvPr id="214022" name="Rectangle 3">
            <a:extLst>
              <a:ext uri="{FF2B5EF4-FFF2-40B4-BE49-F238E27FC236}">
                <a16:creationId xmlns:a16="http://schemas.microsoft.com/office/drawing/2014/main" id="{DA71E3F4-C161-48F9-B71B-505C93C3CC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3">
            <a:extLst>
              <a:ext uri="{FF2B5EF4-FFF2-40B4-BE49-F238E27FC236}">
                <a16:creationId xmlns:a16="http://schemas.microsoft.com/office/drawing/2014/main" id="{6390D0BB-0AC4-4F67-B850-547FEF6F12A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71030780-EBB9-4E16-A5AC-68026AAF97A0}"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16067" name="Rectangle 6">
            <a:extLst>
              <a:ext uri="{FF2B5EF4-FFF2-40B4-BE49-F238E27FC236}">
                <a16:creationId xmlns:a16="http://schemas.microsoft.com/office/drawing/2014/main" id="{A416C4C2-20F2-4524-AABD-1C01EFE999B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6068" name="Rectangle 7">
            <a:extLst>
              <a:ext uri="{FF2B5EF4-FFF2-40B4-BE49-F238E27FC236}">
                <a16:creationId xmlns:a16="http://schemas.microsoft.com/office/drawing/2014/main" id="{02D04A78-B211-438B-8E9D-E95A849B00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34D7D43-577A-4349-9DD0-8BF8765D20B9}" type="slidenum">
              <a:rPr lang="en-AU" altLang="en-US" sz="1300" smtClean="0">
                <a:latin typeface="Times New Roman" panose="02020603050405020304" pitchFamily="18" charset="0"/>
              </a:rPr>
              <a:pPr/>
              <a:t>88</a:t>
            </a:fld>
            <a:endParaRPr lang="en-AU" altLang="en-US" sz="1300">
              <a:latin typeface="Times New Roman" panose="02020603050405020304" pitchFamily="18" charset="0"/>
            </a:endParaRPr>
          </a:p>
        </p:txBody>
      </p:sp>
      <p:sp>
        <p:nvSpPr>
          <p:cNvPr id="216069" name="Rectangle 2">
            <a:extLst>
              <a:ext uri="{FF2B5EF4-FFF2-40B4-BE49-F238E27FC236}">
                <a16:creationId xmlns:a16="http://schemas.microsoft.com/office/drawing/2014/main" id="{C87ACE09-90D4-443C-8F36-644097FFE702}"/>
              </a:ext>
            </a:extLst>
          </p:cNvPr>
          <p:cNvSpPr>
            <a:spLocks noGrp="1" noRot="1" noChangeAspect="1" noChangeArrowheads="1" noTextEdit="1"/>
          </p:cNvSpPr>
          <p:nvPr>
            <p:ph type="sldImg"/>
          </p:nvPr>
        </p:nvSpPr>
        <p:spPr>
          <a:ln/>
        </p:spPr>
      </p:sp>
      <p:sp>
        <p:nvSpPr>
          <p:cNvPr id="216070" name="Rectangle 3">
            <a:extLst>
              <a:ext uri="{FF2B5EF4-FFF2-40B4-BE49-F238E27FC236}">
                <a16:creationId xmlns:a16="http://schemas.microsoft.com/office/drawing/2014/main" id="{CCD5A4DA-E92B-47E0-8052-CC4920746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3">
            <a:extLst>
              <a:ext uri="{FF2B5EF4-FFF2-40B4-BE49-F238E27FC236}">
                <a16:creationId xmlns:a16="http://schemas.microsoft.com/office/drawing/2014/main" id="{71DBF8D5-4A18-44ED-955A-A9FF809EBA9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878A0184-C7CC-4ED4-AE1E-95DC88652848}"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18115" name="Rectangle 6">
            <a:extLst>
              <a:ext uri="{FF2B5EF4-FFF2-40B4-BE49-F238E27FC236}">
                <a16:creationId xmlns:a16="http://schemas.microsoft.com/office/drawing/2014/main" id="{631D87B7-90C6-4174-A165-02E7E1DCC7C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18116" name="Rectangle 7">
            <a:extLst>
              <a:ext uri="{FF2B5EF4-FFF2-40B4-BE49-F238E27FC236}">
                <a16:creationId xmlns:a16="http://schemas.microsoft.com/office/drawing/2014/main" id="{EEA55413-3C85-4150-9226-225A7A335A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7EDF603-B39B-467D-837C-E73B58AF8D62}" type="slidenum">
              <a:rPr lang="en-AU" altLang="en-US" sz="1300" smtClean="0">
                <a:latin typeface="Times New Roman" panose="02020603050405020304" pitchFamily="18" charset="0"/>
              </a:rPr>
              <a:pPr/>
              <a:t>89</a:t>
            </a:fld>
            <a:endParaRPr lang="en-AU" altLang="en-US" sz="1300">
              <a:latin typeface="Times New Roman" panose="02020603050405020304" pitchFamily="18" charset="0"/>
            </a:endParaRPr>
          </a:p>
        </p:txBody>
      </p:sp>
      <p:sp>
        <p:nvSpPr>
          <p:cNvPr id="218117" name="Rectangle 2">
            <a:extLst>
              <a:ext uri="{FF2B5EF4-FFF2-40B4-BE49-F238E27FC236}">
                <a16:creationId xmlns:a16="http://schemas.microsoft.com/office/drawing/2014/main" id="{C5D3BEB2-5030-4068-AE5C-AD678CADD899}"/>
              </a:ext>
            </a:extLst>
          </p:cNvPr>
          <p:cNvSpPr>
            <a:spLocks noGrp="1" noRot="1" noChangeAspect="1" noChangeArrowheads="1" noTextEdit="1"/>
          </p:cNvSpPr>
          <p:nvPr>
            <p:ph type="sldImg"/>
          </p:nvPr>
        </p:nvSpPr>
        <p:spPr>
          <a:ln/>
        </p:spPr>
      </p:sp>
      <p:sp>
        <p:nvSpPr>
          <p:cNvPr id="218118" name="Rectangle 3">
            <a:extLst>
              <a:ext uri="{FF2B5EF4-FFF2-40B4-BE49-F238E27FC236}">
                <a16:creationId xmlns:a16="http://schemas.microsoft.com/office/drawing/2014/main" id="{966932B2-D961-41C0-8585-B9BBADAF91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D12C66C8-BAB6-4C8D-B65D-63AA4CA37AF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4F349FD-FFB8-4A95-8A38-694D457D0E24}"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3555" name="Rectangle 6">
            <a:extLst>
              <a:ext uri="{FF2B5EF4-FFF2-40B4-BE49-F238E27FC236}">
                <a16:creationId xmlns:a16="http://schemas.microsoft.com/office/drawing/2014/main" id="{EAB02456-6BA1-43BE-8B4D-2DA3BD11292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556" name="Rectangle 7">
            <a:extLst>
              <a:ext uri="{FF2B5EF4-FFF2-40B4-BE49-F238E27FC236}">
                <a16:creationId xmlns:a16="http://schemas.microsoft.com/office/drawing/2014/main" id="{3D62266A-9CD8-428D-96C0-BF555CBEAD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F6067A0-7142-4D04-9486-065ED6AE0692}" type="slidenum">
              <a:rPr lang="en-AU" altLang="en-US" sz="1300" smtClean="0">
                <a:latin typeface="Times New Roman" panose="02020603050405020304" pitchFamily="18" charset="0"/>
              </a:rPr>
              <a:pPr/>
              <a:t>9</a:t>
            </a:fld>
            <a:endParaRPr lang="en-AU" altLang="en-US" sz="1300">
              <a:latin typeface="Times New Roman" panose="02020603050405020304" pitchFamily="18" charset="0"/>
            </a:endParaRPr>
          </a:p>
        </p:txBody>
      </p:sp>
      <p:sp>
        <p:nvSpPr>
          <p:cNvPr id="23557" name="Rectangle 2">
            <a:extLst>
              <a:ext uri="{FF2B5EF4-FFF2-40B4-BE49-F238E27FC236}">
                <a16:creationId xmlns:a16="http://schemas.microsoft.com/office/drawing/2014/main" id="{F9545DFA-536F-4A15-9690-A8FE2559C0BE}"/>
              </a:ext>
            </a:extLst>
          </p:cNvPr>
          <p:cNvSpPr>
            <a:spLocks noGrp="1" noRot="1" noChangeAspect="1" noChangeArrowheads="1" noTextEdit="1"/>
          </p:cNvSpPr>
          <p:nvPr>
            <p:ph type="sldImg"/>
          </p:nvPr>
        </p:nvSpPr>
        <p:spPr>
          <a:ln/>
        </p:spPr>
      </p:sp>
      <p:sp>
        <p:nvSpPr>
          <p:cNvPr id="23558" name="Rectangle 3">
            <a:extLst>
              <a:ext uri="{FF2B5EF4-FFF2-40B4-BE49-F238E27FC236}">
                <a16:creationId xmlns:a16="http://schemas.microsoft.com/office/drawing/2014/main" id="{FFA6A393-CB0B-478C-AEB4-BA076EBDF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3">
            <a:extLst>
              <a:ext uri="{FF2B5EF4-FFF2-40B4-BE49-F238E27FC236}">
                <a16:creationId xmlns:a16="http://schemas.microsoft.com/office/drawing/2014/main" id="{C3E4AF51-EA2B-47F9-9891-1261B2289B9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1908EA9-2FF3-4EAB-83B3-034BCE5271E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20163" name="Rectangle 6">
            <a:extLst>
              <a:ext uri="{FF2B5EF4-FFF2-40B4-BE49-F238E27FC236}">
                <a16:creationId xmlns:a16="http://schemas.microsoft.com/office/drawing/2014/main" id="{EC6E7C48-EE89-4E28-B8A2-C76807B8AF9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0164" name="Rectangle 7">
            <a:extLst>
              <a:ext uri="{FF2B5EF4-FFF2-40B4-BE49-F238E27FC236}">
                <a16:creationId xmlns:a16="http://schemas.microsoft.com/office/drawing/2014/main" id="{520ACF0A-347C-44D9-8A0F-1281FCC7FC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4B59273-5352-47A8-AD76-7C67DE116DB5}" type="slidenum">
              <a:rPr lang="en-AU" altLang="en-US" sz="1300" smtClean="0">
                <a:latin typeface="Times New Roman" panose="02020603050405020304" pitchFamily="18" charset="0"/>
              </a:rPr>
              <a:pPr/>
              <a:t>90</a:t>
            </a:fld>
            <a:endParaRPr lang="en-AU" altLang="en-US" sz="1300">
              <a:latin typeface="Times New Roman" panose="02020603050405020304" pitchFamily="18" charset="0"/>
            </a:endParaRPr>
          </a:p>
        </p:txBody>
      </p:sp>
      <p:sp>
        <p:nvSpPr>
          <p:cNvPr id="220165" name="Rectangle 2">
            <a:extLst>
              <a:ext uri="{FF2B5EF4-FFF2-40B4-BE49-F238E27FC236}">
                <a16:creationId xmlns:a16="http://schemas.microsoft.com/office/drawing/2014/main" id="{01835904-86E6-4EED-9FA6-7DF82E99ABC8}"/>
              </a:ext>
            </a:extLst>
          </p:cNvPr>
          <p:cNvSpPr>
            <a:spLocks noGrp="1" noRot="1" noChangeAspect="1" noChangeArrowheads="1" noTextEdit="1"/>
          </p:cNvSpPr>
          <p:nvPr>
            <p:ph type="sldImg"/>
          </p:nvPr>
        </p:nvSpPr>
        <p:spPr>
          <a:ln/>
        </p:spPr>
      </p:sp>
      <p:sp>
        <p:nvSpPr>
          <p:cNvPr id="220166" name="Rectangle 3">
            <a:extLst>
              <a:ext uri="{FF2B5EF4-FFF2-40B4-BE49-F238E27FC236}">
                <a16:creationId xmlns:a16="http://schemas.microsoft.com/office/drawing/2014/main" id="{BD5E3EE4-1BC1-48C3-811A-212C72E929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3">
            <a:extLst>
              <a:ext uri="{FF2B5EF4-FFF2-40B4-BE49-F238E27FC236}">
                <a16:creationId xmlns:a16="http://schemas.microsoft.com/office/drawing/2014/main" id="{35685CAB-002B-419F-BCCC-86EAEA8C0A3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B4C3079-4F66-4799-A8DD-8FC9A18445B2}"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22211" name="Rectangle 6">
            <a:extLst>
              <a:ext uri="{FF2B5EF4-FFF2-40B4-BE49-F238E27FC236}">
                <a16:creationId xmlns:a16="http://schemas.microsoft.com/office/drawing/2014/main" id="{808BD1B6-7A76-4E2B-AB85-A7C555F6CBA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2212" name="Rectangle 7">
            <a:extLst>
              <a:ext uri="{FF2B5EF4-FFF2-40B4-BE49-F238E27FC236}">
                <a16:creationId xmlns:a16="http://schemas.microsoft.com/office/drawing/2014/main" id="{8E6F2ADC-8160-4251-8062-E7D5EAAA0A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CA6F7A3-60CE-4232-BDE2-A796FA413211}" type="slidenum">
              <a:rPr lang="en-AU" altLang="en-US" sz="1300" smtClean="0">
                <a:latin typeface="Times New Roman" panose="02020603050405020304" pitchFamily="18" charset="0"/>
              </a:rPr>
              <a:pPr/>
              <a:t>91</a:t>
            </a:fld>
            <a:endParaRPr lang="en-AU" altLang="en-US" sz="1300">
              <a:latin typeface="Times New Roman" panose="02020603050405020304" pitchFamily="18" charset="0"/>
            </a:endParaRPr>
          </a:p>
        </p:txBody>
      </p:sp>
      <p:sp>
        <p:nvSpPr>
          <p:cNvPr id="222213" name="Rectangle 2">
            <a:extLst>
              <a:ext uri="{FF2B5EF4-FFF2-40B4-BE49-F238E27FC236}">
                <a16:creationId xmlns:a16="http://schemas.microsoft.com/office/drawing/2014/main" id="{43150661-AFA7-4805-90BE-110A9DAC5CBA}"/>
              </a:ext>
            </a:extLst>
          </p:cNvPr>
          <p:cNvSpPr>
            <a:spLocks noGrp="1" noRot="1" noChangeAspect="1" noChangeArrowheads="1" noTextEdit="1"/>
          </p:cNvSpPr>
          <p:nvPr>
            <p:ph type="sldImg"/>
          </p:nvPr>
        </p:nvSpPr>
        <p:spPr>
          <a:ln/>
        </p:spPr>
      </p:sp>
      <p:sp>
        <p:nvSpPr>
          <p:cNvPr id="222214" name="Rectangle 3">
            <a:extLst>
              <a:ext uri="{FF2B5EF4-FFF2-40B4-BE49-F238E27FC236}">
                <a16:creationId xmlns:a16="http://schemas.microsoft.com/office/drawing/2014/main" id="{2F5EFFBB-3278-4A04-8595-1339041AB2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3">
            <a:extLst>
              <a:ext uri="{FF2B5EF4-FFF2-40B4-BE49-F238E27FC236}">
                <a16:creationId xmlns:a16="http://schemas.microsoft.com/office/drawing/2014/main" id="{40ADE240-3CF0-4869-BA1F-E366B76F326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D3FD6471-C8C5-4220-9A5A-D97194A50C9F}"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24259" name="Rectangle 6">
            <a:extLst>
              <a:ext uri="{FF2B5EF4-FFF2-40B4-BE49-F238E27FC236}">
                <a16:creationId xmlns:a16="http://schemas.microsoft.com/office/drawing/2014/main" id="{6749BBC8-560B-4719-8D12-F58FEA5F34D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4260" name="Rectangle 7">
            <a:extLst>
              <a:ext uri="{FF2B5EF4-FFF2-40B4-BE49-F238E27FC236}">
                <a16:creationId xmlns:a16="http://schemas.microsoft.com/office/drawing/2014/main" id="{BD29BBF1-A3F3-4217-83A7-CE4B739A84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F0E4C41-48C1-4EFA-8620-39D06CA0F3C0}" type="slidenum">
              <a:rPr lang="en-AU" altLang="en-US" sz="1300" smtClean="0">
                <a:latin typeface="Times New Roman" panose="02020603050405020304" pitchFamily="18" charset="0"/>
              </a:rPr>
              <a:pPr/>
              <a:t>92</a:t>
            </a:fld>
            <a:endParaRPr lang="en-AU" altLang="en-US" sz="1300">
              <a:latin typeface="Times New Roman" panose="02020603050405020304" pitchFamily="18" charset="0"/>
            </a:endParaRPr>
          </a:p>
        </p:txBody>
      </p:sp>
      <p:sp>
        <p:nvSpPr>
          <p:cNvPr id="224261" name="Rectangle 2">
            <a:extLst>
              <a:ext uri="{FF2B5EF4-FFF2-40B4-BE49-F238E27FC236}">
                <a16:creationId xmlns:a16="http://schemas.microsoft.com/office/drawing/2014/main" id="{6932B56C-4F1F-4688-A713-BF0073881F7E}"/>
              </a:ext>
            </a:extLst>
          </p:cNvPr>
          <p:cNvSpPr>
            <a:spLocks noGrp="1" noRot="1" noChangeAspect="1" noChangeArrowheads="1" noTextEdit="1"/>
          </p:cNvSpPr>
          <p:nvPr>
            <p:ph type="sldImg"/>
          </p:nvPr>
        </p:nvSpPr>
        <p:spPr>
          <a:ln/>
        </p:spPr>
      </p:sp>
      <p:sp>
        <p:nvSpPr>
          <p:cNvPr id="224262" name="Rectangle 3">
            <a:extLst>
              <a:ext uri="{FF2B5EF4-FFF2-40B4-BE49-F238E27FC236}">
                <a16:creationId xmlns:a16="http://schemas.microsoft.com/office/drawing/2014/main" id="{89E90596-6188-4FF0-91EE-904464DDB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As we have discussed before, the forwarding cannot save us when an instruction tries to read a register following a load instruction that writes the same register.</a:t>
            </a:r>
          </a:p>
          <a:p>
            <a:r>
              <a:rPr lang="en-US" altLang="en-US"/>
              <a:t>Thus, in addition to a forwarding unit, we need a hazard detection unit.</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3">
            <a:extLst>
              <a:ext uri="{FF2B5EF4-FFF2-40B4-BE49-F238E27FC236}">
                <a16:creationId xmlns:a16="http://schemas.microsoft.com/office/drawing/2014/main" id="{BA2CA9EB-D33D-4A91-8D28-29C6E182655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F399501-AB81-4394-87EB-BCBD34E6EDE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26307" name="Rectangle 6">
            <a:extLst>
              <a:ext uri="{FF2B5EF4-FFF2-40B4-BE49-F238E27FC236}">
                <a16:creationId xmlns:a16="http://schemas.microsoft.com/office/drawing/2014/main" id="{82601212-E388-4110-90A8-827A3EF1319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6308" name="Rectangle 7">
            <a:extLst>
              <a:ext uri="{FF2B5EF4-FFF2-40B4-BE49-F238E27FC236}">
                <a16:creationId xmlns:a16="http://schemas.microsoft.com/office/drawing/2014/main" id="{0A18CDD2-B7F5-4DD0-9B88-21165EF936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1636CD5B-88A2-4A24-853B-163C14386734}" type="slidenum">
              <a:rPr lang="en-AU" altLang="en-US" sz="1300" smtClean="0">
                <a:latin typeface="Times New Roman" panose="02020603050405020304" pitchFamily="18" charset="0"/>
              </a:rPr>
              <a:pPr/>
              <a:t>93</a:t>
            </a:fld>
            <a:endParaRPr lang="en-AU" altLang="en-US" sz="1300">
              <a:latin typeface="Times New Roman" panose="02020603050405020304" pitchFamily="18" charset="0"/>
            </a:endParaRPr>
          </a:p>
        </p:txBody>
      </p:sp>
      <p:sp>
        <p:nvSpPr>
          <p:cNvPr id="226309" name="Rectangle 2">
            <a:extLst>
              <a:ext uri="{FF2B5EF4-FFF2-40B4-BE49-F238E27FC236}">
                <a16:creationId xmlns:a16="http://schemas.microsoft.com/office/drawing/2014/main" id="{C160C4F7-745A-4D60-B329-DFF7AF041C9E}"/>
              </a:ext>
            </a:extLst>
          </p:cNvPr>
          <p:cNvSpPr>
            <a:spLocks noGrp="1" noRot="1" noChangeAspect="1" noChangeArrowheads="1" noTextEdit="1"/>
          </p:cNvSpPr>
          <p:nvPr>
            <p:ph type="sldImg"/>
          </p:nvPr>
        </p:nvSpPr>
        <p:spPr>
          <a:ln/>
        </p:spPr>
      </p:sp>
      <p:sp>
        <p:nvSpPr>
          <p:cNvPr id="226310" name="Rectangle 3">
            <a:extLst>
              <a:ext uri="{FF2B5EF4-FFF2-40B4-BE49-F238E27FC236}">
                <a16:creationId xmlns:a16="http://schemas.microsoft.com/office/drawing/2014/main" id="{060C3412-4BD3-423E-92CE-18EE57C6D5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The only instruction that reads from memory is the ‘load’.</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3">
            <a:extLst>
              <a:ext uri="{FF2B5EF4-FFF2-40B4-BE49-F238E27FC236}">
                <a16:creationId xmlns:a16="http://schemas.microsoft.com/office/drawing/2014/main" id="{FC13BC74-F305-4DF8-8C9A-965535B1AAB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E936282-3395-4408-9188-A9207410A081}"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28355" name="Rectangle 6">
            <a:extLst>
              <a:ext uri="{FF2B5EF4-FFF2-40B4-BE49-F238E27FC236}">
                <a16:creationId xmlns:a16="http://schemas.microsoft.com/office/drawing/2014/main" id="{D5580B04-223B-4B8F-AB5F-4C2754754EB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8356" name="Rectangle 7">
            <a:extLst>
              <a:ext uri="{FF2B5EF4-FFF2-40B4-BE49-F238E27FC236}">
                <a16:creationId xmlns:a16="http://schemas.microsoft.com/office/drawing/2014/main" id="{C5AC0C11-987E-4CC5-BB08-0531B4A5E1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0D4DECD2-A453-4EBD-B0C1-3E9C57D2BD41}" type="slidenum">
              <a:rPr lang="en-AU" altLang="en-US" sz="1300" smtClean="0">
                <a:latin typeface="Times New Roman" panose="02020603050405020304" pitchFamily="18" charset="0"/>
              </a:rPr>
              <a:pPr/>
              <a:t>94</a:t>
            </a:fld>
            <a:endParaRPr lang="en-AU" altLang="en-US" sz="1300">
              <a:latin typeface="Times New Roman" panose="02020603050405020304" pitchFamily="18" charset="0"/>
            </a:endParaRPr>
          </a:p>
        </p:txBody>
      </p:sp>
      <p:sp>
        <p:nvSpPr>
          <p:cNvPr id="228357" name="Rectangle 2">
            <a:extLst>
              <a:ext uri="{FF2B5EF4-FFF2-40B4-BE49-F238E27FC236}">
                <a16:creationId xmlns:a16="http://schemas.microsoft.com/office/drawing/2014/main" id="{6B4C1E0A-0E7E-4C05-A5D2-C0F0C743F501}"/>
              </a:ext>
            </a:extLst>
          </p:cNvPr>
          <p:cNvSpPr>
            <a:spLocks noGrp="1" noRot="1" noChangeAspect="1" noChangeArrowheads="1" noTextEdit="1"/>
          </p:cNvSpPr>
          <p:nvPr>
            <p:ph type="sldImg"/>
          </p:nvPr>
        </p:nvSpPr>
        <p:spPr>
          <a:ln/>
        </p:spPr>
      </p:sp>
      <p:sp>
        <p:nvSpPr>
          <p:cNvPr id="228358" name="Rectangle 3">
            <a:extLst>
              <a:ext uri="{FF2B5EF4-FFF2-40B4-BE49-F238E27FC236}">
                <a16:creationId xmlns:a16="http://schemas.microsoft.com/office/drawing/2014/main" id="{4ADE3457-24BA-4C17-9EEF-11313F29EA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3">
            <a:extLst>
              <a:ext uri="{FF2B5EF4-FFF2-40B4-BE49-F238E27FC236}">
                <a16:creationId xmlns:a16="http://schemas.microsoft.com/office/drawing/2014/main" id="{CC656B9E-A202-4F8A-BA57-EB5BD9CA20A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CA58724-071B-43F8-B57C-E9D5DADCD12C}"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30403" name="Rectangle 6">
            <a:extLst>
              <a:ext uri="{FF2B5EF4-FFF2-40B4-BE49-F238E27FC236}">
                <a16:creationId xmlns:a16="http://schemas.microsoft.com/office/drawing/2014/main" id="{737B5CCF-D7CC-4A8C-B65F-2981E336040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0404" name="Rectangle 7">
            <a:extLst>
              <a:ext uri="{FF2B5EF4-FFF2-40B4-BE49-F238E27FC236}">
                <a16:creationId xmlns:a16="http://schemas.microsoft.com/office/drawing/2014/main" id="{BB609617-AD50-49DD-98ED-72A917FE96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1AFFAE5-E2C6-4961-83FE-4D9E62800EAA}" type="slidenum">
              <a:rPr lang="en-AU" altLang="en-US" sz="1300" smtClean="0">
                <a:latin typeface="Times New Roman" panose="02020603050405020304" pitchFamily="18" charset="0"/>
              </a:rPr>
              <a:pPr/>
              <a:t>95</a:t>
            </a:fld>
            <a:endParaRPr lang="en-AU" altLang="en-US" sz="1300">
              <a:latin typeface="Times New Roman" panose="02020603050405020304" pitchFamily="18" charset="0"/>
            </a:endParaRPr>
          </a:p>
        </p:txBody>
      </p:sp>
      <p:sp>
        <p:nvSpPr>
          <p:cNvPr id="230405" name="Rectangle 2">
            <a:extLst>
              <a:ext uri="{FF2B5EF4-FFF2-40B4-BE49-F238E27FC236}">
                <a16:creationId xmlns:a16="http://schemas.microsoft.com/office/drawing/2014/main" id="{E9E99257-4519-4793-86D8-9113296D4648}"/>
              </a:ext>
            </a:extLst>
          </p:cNvPr>
          <p:cNvSpPr>
            <a:spLocks noGrp="1" noRot="1" noChangeAspect="1" noChangeArrowheads="1" noTextEdit="1"/>
          </p:cNvSpPr>
          <p:nvPr>
            <p:ph type="sldImg"/>
          </p:nvPr>
        </p:nvSpPr>
        <p:spPr>
          <a:ln/>
        </p:spPr>
      </p:sp>
      <p:sp>
        <p:nvSpPr>
          <p:cNvPr id="230406" name="Rectangle 3">
            <a:extLst>
              <a:ext uri="{FF2B5EF4-FFF2-40B4-BE49-F238E27FC236}">
                <a16:creationId xmlns:a16="http://schemas.microsoft.com/office/drawing/2014/main" id="{A5EF5450-87C5-45FF-B058-748954CF1C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3">
            <a:extLst>
              <a:ext uri="{FF2B5EF4-FFF2-40B4-BE49-F238E27FC236}">
                <a16:creationId xmlns:a16="http://schemas.microsoft.com/office/drawing/2014/main" id="{1288C551-C184-46BF-80EC-D5602607AFB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D24804D-35EB-45B6-A12C-29C85B6D4A0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32451" name="Rectangle 6">
            <a:extLst>
              <a:ext uri="{FF2B5EF4-FFF2-40B4-BE49-F238E27FC236}">
                <a16:creationId xmlns:a16="http://schemas.microsoft.com/office/drawing/2014/main" id="{C6E6BCE2-7D2C-4318-A774-A6829B1DFA1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2452" name="Rectangle 7">
            <a:extLst>
              <a:ext uri="{FF2B5EF4-FFF2-40B4-BE49-F238E27FC236}">
                <a16:creationId xmlns:a16="http://schemas.microsoft.com/office/drawing/2014/main" id="{177A5BB8-8188-4271-A5D9-6755DAB62E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B2814218-8E15-4CC0-98E9-1D14713BD73A}" type="slidenum">
              <a:rPr lang="en-AU" altLang="en-US" sz="1300" smtClean="0">
                <a:latin typeface="Times New Roman" panose="02020603050405020304" pitchFamily="18" charset="0"/>
              </a:rPr>
              <a:pPr/>
              <a:t>96</a:t>
            </a:fld>
            <a:endParaRPr lang="en-AU" altLang="en-US" sz="1300">
              <a:latin typeface="Times New Roman" panose="02020603050405020304" pitchFamily="18" charset="0"/>
            </a:endParaRPr>
          </a:p>
        </p:txBody>
      </p:sp>
      <p:sp>
        <p:nvSpPr>
          <p:cNvPr id="232453" name="Rectangle 2">
            <a:extLst>
              <a:ext uri="{FF2B5EF4-FFF2-40B4-BE49-F238E27FC236}">
                <a16:creationId xmlns:a16="http://schemas.microsoft.com/office/drawing/2014/main" id="{6E77899D-F2C9-44C3-8CCB-6D38425DB144}"/>
              </a:ext>
            </a:extLst>
          </p:cNvPr>
          <p:cNvSpPr>
            <a:spLocks noGrp="1" noRot="1" noChangeAspect="1" noChangeArrowheads="1" noTextEdit="1"/>
          </p:cNvSpPr>
          <p:nvPr>
            <p:ph type="sldImg"/>
          </p:nvPr>
        </p:nvSpPr>
        <p:spPr>
          <a:ln/>
        </p:spPr>
      </p:sp>
      <p:sp>
        <p:nvSpPr>
          <p:cNvPr id="232454" name="Rectangle 3">
            <a:extLst>
              <a:ext uri="{FF2B5EF4-FFF2-40B4-BE49-F238E27FC236}">
                <a16:creationId xmlns:a16="http://schemas.microsoft.com/office/drawing/2014/main" id="{DB38EA37-00C1-4106-B1F6-EE27022BD6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3">
            <a:extLst>
              <a:ext uri="{FF2B5EF4-FFF2-40B4-BE49-F238E27FC236}">
                <a16:creationId xmlns:a16="http://schemas.microsoft.com/office/drawing/2014/main" id="{FBF689CC-271D-4B9F-A7B6-23F30237B92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3252B6D-D5E4-4E60-ADD2-A61915CDEFF0}"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34499" name="Rectangle 6">
            <a:extLst>
              <a:ext uri="{FF2B5EF4-FFF2-40B4-BE49-F238E27FC236}">
                <a16:creationId xmlns:a16="http://schemas.microsoft.com/office/drawing/2014/main" id="{E06D5A09-CEFC-4CD5-91BE-1A1230831DA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4500" name="Rectangle 7">
            <a:extLst>
              <a:ext uri="{FF2B5EF4-FFF2-40B4-BE49-F238E27FC236}">
                <a16:creationId xmlns:a16="http://schemas.microsoft.com/office/drawing/2014/main" id="{16CBFF23-D107-445A-B27A-A0AA98F7B4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67B51FB3-84D1-486C-AC04-17E024BFA39F}" type="slidenum">
              <a:rPr lang="en-AU" altLang="en-US" sz="1300" smtClean="0">
                <a:latin typeface="Times New Roman" panose="02020603050405020304" pitchFamily="18" charset="0"/>
              </a:rPr>
              <a:pPr/>
              <a:t>97</a:t>
            </a:fld>
            <a:endParaRPr lang="en-AU" altLang="en-US" sz="1300">
              <a:latin typeface="Times New Roman" panose="02020603050405020304" pitchFamily="18" charset="0"/>
            </a:endParaRPr>
          </a:p>
        </p:txBody>
      </p:sp>
      <p:sp>
        <p:nvSpPr>
          <p:cNvPr id="234501" name="Rectangle 2">
            <a:extLst>
              <a:ext uri="{FF2B5EF4-FFF2-40B4-BE49-F238E27FC236}">
                <a16:creationId xmlns:a16="http://schemas.microsoft.com/office/drawing/2014/main" id="{500A135C-A94C-4768-B33F-6D55B6D7C942}"/>
              </a:ext>
            </a:extLst>
          </p:cNvPr>
          <p:cNvSpPr>
            <a:spLocks noGrp="1" noRot="1" noChangeAspect="1" noChangeArrowheads="1" noTextEdit="1"/>
          </p:cNvSpPr>
          <p:nvPr>
            <p:ph type="sldImg"/>
          </p:nvPr>
        </p:nvSpPr>
        <p:spPr>
          <a:ln/>
        </p:spPr>
      </p:sp>
      <p:sp>
        <p:nvSpPr>
          <p:cNvPr id="234502" name="Rectangle 3">
            <a:extLst>
              <a:ext uri="{FF2B5EF4-FFF2-40B4-BE49-F238E27FC236}">
                <a16:creationId xmlns:a16="http://schemas.microsoft.com/office/drawing/2014/main" id="{AF2BC08E-38F2-458A-94A4-03C1599BAA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3">
            <a:extLst>
              <a:ext uri="{FF2B5EF4-FFF2-40B4-BE49-F238E27FC236}">
                <a16:creationId xmlns:a16="http://schemas.microsoft.com/office/drawing/2014/main" id="{F62F4D2B-1C1A-4A6A-BCBE-0635BFCD6A8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EDCAB90C-A5AA-488A-AF15-DEA2A52B06D0}"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36547" name="Rectangle 6">
            <a:extLst>
              <a:ext uri="{FF2B5EF4-FFF2-40B4-BE49-F238E27FC236}">
                <a16:creationId xmlns:a16="http://schemas.microsoft.com/office/drawing/2014/main" id="{0194A6F4-31A6-4525-ABFF-B05BCBBD6CF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6548" name="Rectangle 7">
            <a:extLst>
              <a:ext uri="{FF2B5EF4-FFF2-40B4-BE49-F238E27FC236}">
                <a16:creationId xmlns:a16="http://schemas.microsoft.com/office/drawing/2014/main" id="{3C5C3B40-72F1-4CE2-9652-6A507E770C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35820286-B3E5-47A7-8671-9F2229A20196}" type="slidenum">
              <a:rPr lang="en-AU" altLang="en-US" sz="1300" smtClean="0">
                <a:latin typeface="Times New Roman" panose="02020603050405020304" pitchFamily="18" charset="0"/>
              </a:rPr>
              <a:pPr/>
              <a:t>98</a:t>
            </a:fld>
            <a:endParaRPr lang="en-AU" altLang="en-US" sz="1300">
              <a:latin typeface="Times New Roman" panose="02020603050405020304" pitchFamily="18" charset="0"/>
            </a:endParaRPr>
          </a:p>
        </p:txBody>
      </p:sp>
      <p:sp>
        <p:nvSpPr>
          <p:cNvPr id="236549" name="Rectangle 2">
            <a:extLst>
              <a:ext uri="{FF2B5EF4-FFF2-40B4-BE49-F238E27FC236}">
                <a16:creationId xmlns:a16="http://schemas.microsoft.com/office/drawing/2014/main" id="{46DD332E-6D7D-4B88-9F81-67BB30BD1C92}"/>
              </a:ext>
            </a:extLst>
          </p:cNvPr>
          <p:cNvSpPr>
            <a:spLocks noGrp="1" noRot="1" noChangeAspect="1" noChangeArrowheads="1" noTextEdit="1"/>
          </p:cNvSpPr>
          <p:nvPr>
            <p:ph type="sldImg"/>
          </p:nvPr>
        </p:nvSpPr>
        <p:spPr>
          <a:ln/>
        </p:spPr>
      </p:sp>
      <p:sp>
        <p:nvSpPr>
          <p:cNvPr id="236550" name="Rectangle 3">
            <a:extLst>
              <a:ext uri="{FF2B5EF4-FFF2-40B4-BE49-F238E27FC236}">
                <a16:creationId xmlns:a16="http://schemas.microsoft.com/office/drawing/2014/main" id="{57F5B9C0-D9CA-4BAB-BBFD-03C8F5A4E9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Figure shows a sequence of instructions and indicates when the branch would occur in this pipeline. </a:t>
            </a:r>
          </a:p>
          <a:p>
            <a:r>
              <a:rPr lang="en-US" altLang="en-US" dirty="0"/>
              <a:t>(Without any treatment) in our design and decision about whether to branch doesn’t occur until the MEM pipeline stage.</a:t>
            </a:r>
          </a:p>
          <a:p>
            <a:endParaRPr lang="en-US" altLang="en-US" dirty="0"/>
          </a:p>
          <a:p>
            <a:r>
              <a:rPr lang="en-US" altLang="en-US" dirty="0"/>
              <a:t>Compared to the data hazards this control or branch hazards are relatively simple to understand and they occur relatively less frequently.</a:t>
            </a:r>
          </a:p>
          <a:p>
            <a:endParaRPr lang="en-US" altLang="en-US" dirty="0"/>
          </a:p>
          <a:p>
            <a:r>
              <a:rPr lang="en-US" altLang="en-US" dirty="0"/>
              <a:t>There is nothing as effective against control hazards as forwarding is against data hazards.  </a:t>
            </a:r>
          </a:p>
          <a:p>
            <a:endParaRPr lang="en-US" altLang="en-US" dirty="0"/>
          </a:p>
          <a:p>
            <a:r>
              <a:rPr lang="en-US" altLang="en-US" dirty="0"/>
              <a:t>We look at 2 schemes for resolving control hazards and one optimization to improve these schemes. </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3">
            <a:extLst>
              <a:ext uri="{FF2B5EF4-FFF2-40B4-BE49-F238E27FC236}">
                <a16:creationId xmlns:a16="http://schemas.microsoft.com/office/drawing/2014/main" id="{60B38C4E-1B18-49ED-AD66-9C5860A4476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21BD3DD6-BC0E-4370-AF7D-1322C53B6536}" type="datetime3">
              <a:rPr lang="en-AU" altLang="en-US" sz="1300" smtClean="0">
                <a:latin typeface="Times New Roman" panose="02020603050405020304" pitchFamily="18" charset="0"/>
              </a:rPr>
              <a:pPr/>
              <a:t>1 April, 2020</a:t>
            </a:fld>
            <a:endParaRPr lang="en-AU" altLang="en-US" sz="1300">
              <a:latin typeface="Times New Roman" panose="02020603050405020304" pitchFamily="18" charset="0"/>
            </a:endParaRPr>
          </a:p>
        </p:txBody>
      </p:sp>
      <p:sp>
        <p:nvSpPr>
          <p:cNvPr id="238595" name="Rectangle 6">
            <a:extLst>
              <a:ext uri="{FF2B5EF4-FFF2-40B4-BE49-F238E27FC236}">
                <a16:creationId xmlns:a16="http://schemas.microsoft.com/office/drawing/2014/main" id="{A63649CA-CBB1-4C2C-BAC1-312F75B21E6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38596" name="Rectangle 7">
            <a:extLst>
              <a:ext uri="{FF2B5EF4-FFF2-40B4-BE49-F238E27FC236}">
                <a16:creationId xmlns:a16="http://schemas.microsoft.com/office/drawing/2014/main" id="{5A8D575A-3A4E-493F-955D-A1029F3C6D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Arial" panose="020B0604020202020204" pitchFamily="34" charset="0"/>
              </a:defRPr>
            </a:lvl1pPr>
            <a:lvl2pPr marL="711200" indent="-269875" defTabSz="927100">
              <a:defRPr sz="1600">
                <a:solidFill>
                  <a:schemeClr val="tx1"/>
                </a:solidFill>
                <a:latin typeface="Arial" panose="020B0604020202020204" pitchFamily="34" charset="0"/>
              </a:defRPr>
            </a:lvl2pPr>
            <a:lvl3pPr marL="1096963" indent="-214313" defTabSz="927100">
              <a:defRPr sz="1600">
                <a:solidFill>
                  <a:schemeClr val="tx1"/>
                </a:solidFill>
                <a:latin typeface="Arial" panose="020B0604020202020204" pitchFamily="34" charset="0"/>
              </a:defRPr>
            </a:lvl3pPr>
            <a:lvl4pPr marL="1535113" indent="-214313" defTabSz="927100">
              <a:defRPr sz="1600">
                <a:solidFill>
                  <a:schemeClr val="tx1"/>
                </a:solidFill>
                <a:latin typeface="Arial" panose="020B0604020202020204" pitchFamily="34" charset="0"/>
              </a:defRPr>
            </a:lvl4pPr>
            <a:lvl5pPr marL="1978025" indent="-214313" defTabSz="927100">
              <a:defRPr sz="1600">
                <a:solidFill>
                  <a:schemeClr val="tx1"/>
                </a:solidFill>
                <a:latin typeface="Arial" panose="020B0604020202020204" pitchFamily="34" charset="0"/>
              </a:defRPr>
            </a:lvl5pPr>
            <a:lvl6pPr marL="2435225" indent="-214313" defTabSz="927100" eaLnBrk="0" fontAlgn="base" hangingPunct="0">
              <a:spcBef>
                <a:spcPct val="0"/>
              </a:spcBef>
              <a:spcAft>
                <a:spcPct val="0"/>
              </a:spcAft>
              <a:defRPr sz="1600">
                <a:solidFill>
                  <a:schemeClr val="tx1"/>
                </a:solidFill>
                <a:latin typeface="Arial" panose="020B0604020202020204" pitchFamily="34" charset="0"/>
              </a:defRPr>
            </a:lvl6pPr>
            <a:lvl7pPr marL="2892425" indent="-214313" defTabSz="927100" eaLnBrk="0" fontAlgn="base" hangingPunct="0">
              <a:spcBef>
                <a:spcPct val="0"/>
              </a:spcBef>
              <a:spcAft>
                <a:spcPct val="0"/>
              </a:spcAft>
              <a:defRPr sz="1600">
                <a:solidFill>
                  <a:schemeClr val="tx1"/>
                </a:solidFill>
                <a:latin typeface="Arial" panose="020B0604020202020204" pitchFamily="34" charset="0"/>
              </a:defRPr>
            </a:lvl7pPr>
            <a:lvl8pPr marL="3349625" indent="-214313" defTabSz="927100" eaLnBrk="0" fontAlgn="base" hangingPunct="0">
              <a:spcBef>
                <a:spcPct val="0"/>
              </a:spcBef>
              <a:spcAft>
                <a:spcPct val="0"/>
              </a:spcAft>
              <a:defRPr sz="1600">
                <a:solidFill>
                  <a:schemeClr val="tx1"/>
                </a:solidFill>
                <a:latin typeface="Arial" panose="020B0604020202020204" pitchFamily="34" charset="0"/>
              </a:defRPr>
            </a:lvl8pPr>
            <a:lvl9pPr marL="3806825" indent="-214313" defTabSz="927100" eaLnBrk="0" fontAlgn="base" hangingPunct="0">
              <a:spcBef>
                <a:spcPct val="0"/>
              </a:spcBef>
              <a:spcAft>
                <a:spcPct val="0"/>
              </a:spcAft>
              <a:defRPr sz="1600">
                <a:solidFill>
                  <a:schemeClr val="tx1"/>
                </a:solidFill>
                <a:latin typeface="Arial" panose="020B0604020202020204" pitchFamily="34" charset="0"/>
              </a:defRPr>
            </a:lvl9pPr>
          </a:lstStyle>
          <a:p>
            <a:fld id="{FA80BEC5-ADD6-4941-A936-34E09F3DEB89}" type="slidenum">
              <a:rPr lang="en-AU" altLang="en-US" sz="1300" smtClean="0">
                <a:latin typeface="Times New Roman" panose="02020603050405020304" pitchFamily="18" charset="0"/>
              </a:rPr>
              <a:pPr/>
              <a:t>99</a:t>
            </a:fld>
            <a:endParaRPr lang="en-AU" altLang="en-US" sz="1300">
              <a:latin typeface="Times New Roman" panose="02020603050405020304" pitchFamily="18" charset="0"/>
            </a:endParaRPr>
          </a:p>
        </p:txBody>
      </p:sp>
      <p:sp>
        <p:nvSpPr>
          <p:cNvPr id="238597" name="Rectangle 2">
            <a:extLst>
              <a:ext uri="{FF2B5EF4-FFF2-40B4-BE49-F238E27FC236}">
                <a16:creationId xmlns:a16="http://schemas.microsoft.com/office/drawing/2014/main" id="{5CADB71F-657F-4B1B-B9D6-8959A91C8005}"/>
              </a:ext>
            </a:extLst>
          </p:cNvPr>
          <p:cNvSpPr>
            <a:spLocks noGrp="1" noRot="1" noChangeAspect="1" noChangeArrowheads="1" noTextEdit="1"/>
          </p:cNvSpPr>
          <p:nvPr>
            <p:ph type="sldImg"/>
          </p:nvPr>
        </p:nvSpPr>
        <p:spPr>
          <a:ln/>
        </p:spPr>
      </p:sp>
      <p:sp>
        <p:nvSpPr>
          <p:cNvPr id="238598" name="Rectangle 3">
            <a:extLst>
              <a:ext uri="{FF2B5EF4-FFF2-40B4-BE49-F238E27FC236}">
                <a16:creationId xmlns:a16="http://schemas.microsoft.com/office/drawing/2014/main" id="{1CAF54EE-FD26-40DD-A7E7-EFF52D9CDE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7">
            <a:extLst>
              <a:ext uri="{FF2B5EF4-FFF2-40B4-BE49-F238E27FC236}">
                <a16:creationId xmlns:a16="http://schemas.microsoft.com/office/drawing/2014/main" id="{0239264A-D59D-49E7-B10F-C88A8C6AC72A}"/>
              </a:ext>
            </a:extLst>
          </p:cNvPr>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p>
        </p:txBody>
      </p:sp>
      <p:sp>
        <p:nvSpPr>
          <p:cNvPr id="5" name="Rectangle 36">
            <a:extLst>
              <a:ext uri="{FF2B5EF4-FFF2-40B4-BE49-F238E27FC236}">
                <a16:creationId xmlns:a16="http://schemas.microsoft.com/office/drawing/2014/main" id="{4D745421-DEFD-412E-B1D1-90BE38D7EC62}"/>
              </a:ext>
            </a:extLst>
          </p:cNvPr>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p>
        </p:txBody>
      </p:sp>
      <p:sp>
        <p:nvSpPr>
          <p:cNvPr id="6" name="Rectangle 37">
            <a:extLst>
              <a:ext uri="{FF2B5EF4-FFF2-40B4-BE49-F238E27FC236}">
                <a16:creationId xmlns:a16="http://schemas.microsoft.com/office/drawing/2014/main" id="{9CF4B0B0-F730-426C-9F46-CE73A47BA33C}"/>
              </a:ext>
            </a:extLst>
          </p:cNvPr>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p>
        </p:txBody>
      </p:sp>
      <p:sp>
        <p:nvSpPr>
          <p:cNvPr id="7" name="Rectangle 38">
            <a:extLst>
              <a:ext uri="{FF2B5EF4-FFF2-40B4-BE49-F238E27FC236}">
                <a16:creationId xmlns:a16="http://schemas.microsoft.com/office/drawing/2014/main" id="{EEB8D980-AF15-41F9-865A-A5DF0330D12A}"/>
              </a:ext>
            </a:extLst>
          </p:cNvPr>
          <p:cNvSpPr>
            <a:spLocks noChangeArrowheads="1"/>
          </p:cNvSpPr>
          <p:nvPr/>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p>
            <a:pPr algn="ctr">
              <a:defRPr/>
            </a:pPr>
            <a:endParaRPr lang="en-US">
              <a:latin typeface="Arial" charset="0"/>
            </a:endParaRPr>
          </a:p>
        </p:txBody>
      </p:sp>
      <p:sp>
        <p:nvSpPr>
          <p:cNvPr id="8" name="Rectangle 46">
            <a:extLst>
              <a:ext uri="{FF2B5EF4-FFF2-40B4-BE49-F238E27FC236}">
                <a16:creationId xmlns:a16="http://schemas.microsoft.com/office/drawing/2014/main" id="{30974407-06CF-4798-969F-0ACDB311E218}"/>
              </a:ext>
            </a:extLst>
          </p:cNvPr>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p>
        </p:txBody>
      </p:sp>
      <p:sp>
        <p:nvSpPr>
          <p:cNvPr id="9" name="Rectangle 48">
            <a:extLst>
              <a:ext uri="{FF2B5EF4-FFF2-40B4-BE49-F238E27FC236}">
                <a16:creationId xmlns:a16="http://schemas.microsoft.com/office/drawing/2014/main" id="{E91D09AC-A7B8-4418-8FD8-5D126A832861}"/>
              </a:ext>
            </a:extLst>
          </p:cNvPr>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p>
        </p:txBody>
      </p:sp>
      <p:pic>
        <p:nvPicPr>
          <p:cNvPr id="10" name="Picture 14" descr="MK Logo (2).png">
            <a:extLst>
              <a:ext uri="{FF2B5EF4-FFF2-40B4-BE49-F238E27FC236}">
                <a16:creationId xmlns:a16="http://schemas.microsoft.com/office/drawing/2014/main" id="{F9F2A32E-3693-4F76-8AC7-698C54C6E05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825" y="261938"/>
            <a:ext cx="1155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a:extLst>
              <a:ext uri="{FF2B5EF4-FFF2-40B4-BE49-F238E27FC236}">
                <a16:creationId xmlns:a16="http://schemas.microsoft.com/office/drawing/2014/main" id="{265926D2-9EA8-4ACD-87F3-E9652A61BBAB}"/>
              </a:ext>
            </a:extLst>
          </p:cNvPr>
          <p:cNvGrpSpPr>
            <a:grpSpLocks/>
          </p:cNvGrpSpPr>
          <p:nvPr userDrawn="1"/>
        </p:nvGrpSpPr>
        <p:grpSpPr bwMode="auto">
          <a:xfrm>
            <a:off x="1774825" y="104775"/>
            <a:ext cx="6084888" cy="868363"/>
            <a:chOff x="1774113" y="104757"/>
            <a:chExt cx="6084936" cy="868541"/>
          </a:xfrm>
        </p:grpSpPr>
        <p:sp>
          <p:nvSpPr>
            <p:cNvPr id="12" name="TextBox 11">
              <a:extLst>
                <a:ext uri="{FF2B5EF4-FFF2-40B4-BE49-F238E27FC236}">
                  <a16:creationId xmlns:a16="http://schemas.microsoft.com/office/drawing/2014/main" id="{EAF62D2B-2FB6-45B0-9358-2DC2E613E9F9}"/>
                </a:ext>
              </a:extLst>
            </p:cNvPr>
            <p:cNvSpPr txBox="1"/>
            <p:nvPr userDrawn="1"/>
          </p:nvSpPr>
          <p:spPr>
            <a:xfrm>
              <a:off x="1774113" y="104757"/>
              <a:ext cx="6084936" cy="554152"/>
            </a:xfrm>
            <a:prstGeom prst="rect">
              <a:avLst/>
            </a:prstGeom>
            <a:noFill/>
          </p:spPr>
          <p:txBody>
            <a:bodyPr wrap="none">
              <a:spAutoFit/>
            </a:bodyPr>
            <a:lstStyle/>
            <a:p>
              <a:pPr algn="ctr">
                <a:defRPr/>
              </a:pPr>
              <a:r>
                <a:rPr lang="en-GB" sz="3000" b="1" cap="small" dirty="0">
                  <a:solidFill>
                    <a:schemeClr val="bg1"/>
                  </a:solidFill>
                  <a:latin typeface="Corbel" pitchFamily="34" charset="0"/>
                </a:rPr>
                <a:t>Computer Organization and Design</a:t>
              </a:r>
              <a:endParaRPr lang="en-US" sz="3000" b="1" cap="small" dirty="0">
                <a:solidFill>
                  <a:schemeClr val="bg1"/>
                </a:solidFill>
                <a:latin typeface="Corbel" pitchFamily="34" charset="0"/>
              </a:endParaRPr>
            </a:p>
          </p:txBody>
        </p:sp>
        <p:sp>
          <p:nvSpPr>
            <p:cNvPr id="13" name="TextBox 12">
              <a:extLst>
                <a:ext uri="{FF2B5EF4-FFF2-40B4-BE49-F238E27FC236}">
                  <a16:creationId xmlns:a16="http://schemas.microsoft.com/office/drawing/2014/main" id="{F1158007-40B0-4CD7-BCB5-794E4347C1E4}"/>
                </a:ext>
              </a:extLst>
            </p:cNvPr>
            <p:cNvSpPr txBox="1">
              <a:spLocks noChangeArrowheads="1"/>
            </p:cNvSpPr>
            <p:nvPr userDrawn="1"/>
          </p:nvSpPr>
          <p:spPr bwMode="auto">
            <a:xfrm>
              <a:off x="2844096" y="573166"/>
              <a:ext cx="3957669" cy="400132"/>
            </a:xfrm>
            <a:prstGeom prst="rect">
              <a:avLst/>
            </a:prstGeom>
            <a:noFill/>
            <a:ln>
              <a:noFill/>
            </a:ln>
          </p:spPr>
          <p:txBody>
            <a:bodyPr wrap="none">
              <a:spAutoFit/>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algn="ctr">
                <a:defRPr/>
              </a:pPr>
              <a:r>
                <a:rPr lang="en-GB" sz="2000">
                  <a:solidFill>
                    <a:schemeClr val="bg1"/>
                  </a:solidFill>
                </a:rPr>
                <a:t>The Hardware/Software Interface</a:t>
              </a:r>
              <a:endParaRPr lang="en-US" sz="2000">
                <a:solidFill>
                  <a:schemeClr val="bg1"/>
                </a:solidFill>
              </a:endParaRPr>
            </a:p>
          </p:txBody>
        </p:sp>
      </p:grpSp>
      <p:grpSp>
        <p:nvGrpSpPr>
          <p:cNvPr id="14" name="Group 16">
            <a:extLst>
              <a:ext uri="{FF2B5EF4-FFF2-40B4-BE49-F238E27FC236}">
                <a16:creationId xmlns:a16="http://schemas.microsoft.com/office/drawing/2014/main" id="{E2E4DCF2-AB02-478D-9E3B-08F4E6250052}"/>
              </a:ext>
            </a:extLst>
          </p:cNvPr>
          <p:cNvGrpSpPr>
            <a:grpSpLocks/>
          </p:cNvGrpSpPr>
          <p:nvPr userDrawn="1"/>
        </p:nvGrpSpPr>
        <p:grpSpPr bwMode="auto">
          <a:xfrm>
            <a:off x="8004175" y="93663"/>
            <a:ext cx="935038" cy="935037"/>
            <a:chOff x="7956376" y="116632"/>
            <a:chExt cx="936104" cy="936104"/>
          </a:xfrm>
        </p:grpSpPr>
        <p:sp>
          <p:nvSpPr>
            <p:cNvPr id="15" name="32-Point Star 18">
              <a:extLst>
                <a:ext uri="{FF2B5EF4-FFF2-40B4-BE49-F238E27FC236}">
                  <a16:creationId xmlns:a16="http://schemas.microsoft.com/office/drawing/2014/main" id="{12330B43-2B9F-4EED-AF11-93E06ACDD1EF}"/>
                </a:ext>
              </a:extLst>
            </p:cNvPr>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headEnd/>
              <a:tailEnd/>
            </a:ln>
          </p:spPr>
          <p:txBody>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defRPr/>
              </a:pPr>
              <a:endParaRPr lang="en-US" sz="1800"/>
            </a:p>
          </p:txBody>
        </p:sp>
        <p:sp>
          <p:nvSpPr>
            <p:cNvPr id="16" name="TextBox 15">
              <a:extLst>
                <a:ext uri="{FF2B5EF4-FFF2-40B4-BE49-F238E27FC236}">
                  <a16:creationId xmlns:a16="http://schemas.microsoft.com/office/drawing/2014/main" id="{6C5BEB7F-7260-4F3A-A6E2-2C7D87514121}"/>
                </a:ext>
              </a:extLst>
            </p:cNvPr>
            <p:cNvSpPr txBox="1">
              <a:spLocks noChangeArrowheads="1"/>
            </p:cNvSpPr>
            <p:nvPr userDrawn="1"/>
          </p:nvSpPr>
          <p:spPr bwMode="auto">
            <a:xfrm>
              <a:off x="8112128" y="262849"/>
              <a:ext cx="642081" cy="707243"/>
            </a:xfrm>
            <a:prstGeom prst="rect">
              <a:avLst/>
            </a:prstGeom>
            <a:noFill/>
            <a:ln>
              <a:noFill/>
            </a:ln>
          </p:spPr>
          <p:txBody>
            <a:bodyPr>
              <a:spAutoFit/>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algn="ctr">
                <a:defRPr/>
              </a:pPr>
              <a:r>
                <a:rPr lang="en-GB" sz="2000">
                  <a:solidFill>
                    <a:schemeClr val="bg1"/>
                  </a:solidFill>
                  <a:latin typeface="Arial Black" pitchFamily="34" charset="0"/>
                </a:rPr>
                <a:t>5</a:t>
              </a:r>
              <a:r>
                <a:rPr lang="en-GB" sz="2000" baseline="30000">
                  <a:solidFill>
                    <a:schemeClr val="bg1"/>
                  </a:solidFill>
                  <a:latin typeface="Arial Black" pitchFamily="34" charset="0"/>
                </a:rPr>
                <a:t>th</a:t>
              </a:r>
              <a:endParaRPr lang="en-GB" sz="2000">
                <a:solidFill>
                  <a:schemeClr val="bg1"/>
                </a:solidFill>
                <a:latin typeface="Arial Black" pitchFamily="34" charset="0"/>
              </a:endParaRPr>
            </a:p>
            <a:p>
              <a:pPr algn="ctr">
                <a:defRPr/>
              </a:pPr>
              <a:endParaRPr lang="en-US" sz="2000">
                <a:solidFill>
                  <a:schemeClr val="bg1"/>
                </a:solidFill>
                <a:latin typeface="Arial Black" pitchFamily="34" charset="0"/>
              </a:endParaRPr>
            </a:p>
          </p:txBody>
        </p:sp>
        <p:sp>
          <p:nvSpPr>
            <p:cNvPr id="17" name="TextBox 16">
              <a:extLst>
                <a:ext uri="{FF2B5EF4-FFF2-40B4-BE49-F238E27FC236}">
                  <a16:creationId xmlns:a16="http://schemas.microsoft.com/office/drawing/2014/main" id="{2563FEE7-0807-42DC-A42C-13723BFACFA6}"/>
                </a:ext>
              </a:extLst>
            </p:cNvPr>
            <p:cNvSpPr txBox="1">
              <a:spLocks noChangeArrowheads="1"/>
            </p:cNvSpPr>
            <p:nvPr userDrawn="1"/>
          </p:nvSpPr>
          <p:spPr bwMode="auto">
            <a:xfrm>
              <a:off x="8064449" y="517139"/>
              <a:ext cx="732672" cy="308326"/>
            </a:xfrm>
            <a:prstGeom prst="rect">
              <a:avLst/>
            </a:prstGeom>
            <a:noFill/>
            <a:ln>
              <a:noFill/>
            </a:ln>
          </p:spPr>
          <p:txBody>
            <a:bodyPr>
              <a:spAutoFit/>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algn="ctr">
                <a:defRPr/>
              </a:pPr>
              <a:r>
                <a:rPr lang="en-GB" sz="1400">
                  <a:solidFill>
                    <a:schemeClr val="bg1"/>
                  </a:solidFill>
                </a:rPr>
                <a:t>Edition</a:t>
              </a:r>
              <a:endParaRPr lang="en-US" sz="1400">
                <a:solidFill>
                  <a:schemeClr val="bg1"/>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451283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9F3B454F-CAD4-4668-9FC6-B1094460C188}"/>
              </a:ext>
            </a:extLst>
          </p:cNvPr>
          <p:cNvSpPr>
            <a:spLocks noGrp="1" noChangeArrowheads="1"/>
          </p:cNvSpPr>
          <p:nvPr>
            <p:ph type="ftr" sz="quarter" idx="10"/>
          </p:nvPr>
        </p:nvSpPr>
        <p:spPr>
          <a:ln/>
        </p:spPr>
        <p:txBody>
          <a:bodyPr/>
          <a:lstStyle>
            <a:lvl1pPr>
              <a:defRPr/>
            </a:lvl1pPr>
          </a:lstStyle>
          <a:p>
            <a:pPr>
              <a:defRPr/>
            </a:pPr>
            <a:r>
              <a:rPr lang="en-AU"/>
              <a:t>Chapter 4 — The Processor — </a:t>
            </a:r>
            <a:fld id="{CA1B3D67-E118-46D9-A549-A594C6D44ADD}" type="slidenum">
              <a:rPr lang="en-AU"/>
              <a:pPr>
                <a:defRPr/>
              </a:pPr>
              <a:t>‹#›</a:t>
            </a:fld>
            <a:endParaRPr lang="en-AU"/>
          </a:p>
        </p:txBody>
      </p:sp>
    </p:spTree>
    <p:extLst>
      <p:ext uri="{BB962C8B-B14F-4D97-AF65-F5344CB8AC3E}">
        <p14:creationId xmlns:p14="http://schemas.microsoft.com/office/powerpoint/2010/main" val="3375079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1400596C-F9F3-4FB3-9CE7-11A3197C2621}"/>
              </a:ext>
            </a:extLst>
          </p:cNvPr>
          <p:cNvSpPr>
            <a:spLocks noGrp="1" noChangeArrowheads="1"/>
          </p:cNvSpPr>
          <p:nvPr>
            <p:ph type="ftr" sz="quarter" idx="10"/>
          </p:nvPr>
        </p:nvSpPr>
        <p:spPr>
          <a:ln/>
        </p:spPr>
        <p:txBody>
          <a:bodyPr/>
          <a:lstStyle>
            <a:lvl1pPr>
              <a:defRPr/>
            </a:lvl1pPr>
          </a:lstStyle>
          <a:p>
            <a:pPr>
              <a:defRPr/>
            </a:pPr>
            <a:r>
              <a:rPr lang="en-AU"/>
              <a:t>Chapter 4 — The Processor — </a:t>
            </a:r>
            <a:fld id="{FCC9A503-2A69-4C1A-AF9C-1F0E9A79D1C7}" type="slidenum">
              <a:rPr lang="en-AU"/>
              <a:pPr>
                <a:defRPr/>
              </a:pPr>
              <a:t>‹#›</a:t>
            </a:fld>
            <a:endParaRPr lang="en-AU"/>
          </a:p>
        </p:txBody>
      </p:sp>
    </p:spTree>
    <p:extLst>
      <p:ext uri="{BB962C8B-B14F-4D97-AF65-F5344CB8AC3E}">
        <p14:creationId xmlns:p14="http://schemas.microsoft.com/office/powerpoint/2010/main" val="222813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F2F0F682-3513-4588-8EDD-4B7A1F5ABE98}"/>
              </a:ext>
            </a:extLst>
          </p:cNvPr>
          <p:cNvSpPr>
            <a:spLocks noGrp="1" noChangeArrowheads="1"/>
          </p:cNvSpPr>
          <p:nvPr>
            <p:ph type="ftr" sz="quarter" idx="10"/>
          </p:nvPr>
        </p:nvSpPr>
        <p:spPr>
          <a:ln/>
        </p:spPr>
        <p:txBody>
          <a:bodyPr/>
          <a:lstStyle>
            <a:lvl1pPr>
              <a:defRPr/>
            </a:lvl1pPr>
          </a:lstStyle>
          <a:p>
            <a:pPr>
              <a:defRPr/>
            </a:pPr>
            <a:r>
              <a:rPr lang="en-AU"/>
              <a:t>Chapter 4 — The Processor — </a:t>
            </a:r>
            <a:fld id="{07BE8A0F-BC8A-430C-8FB0-B32F859EB3A5}" type="slidenum">
              <a:rPr lang="en-AU"/>
              <a:pPr>
                <a:defRPr/>
              </a:pPr>
              <a:t>‹#›</a:t>
            </a:fld>
            <a:endParaRPr lang="en-AU"/>
          </a:p>
        </p:txBody>
      </p:sp>
    </p:spTree>
    <p:extLst>
      <p:ext uri="{BB962C8B-B14F-4D97-AF65-F5344CB8AC3E}">
        <p14:creationId xmlns:p14="http://schemas.microsoft.com/office/powerpoint/2010/main" val="1520179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a:extLst>
              <a:ext uri="{FF2B5EF4-FFF2-40B4-BE49-F238E27FC236}">
                <a16:creationId xmlns:a16="http://schemas.microsoft.com/office/drawing/2014/main" id="{4F7107F1-A428-4CFE-9A61-2EB495F15D21}"/>
              </a:ext>
            </a:extLst>
          </p:cNvPr>
          <p:cNvSpPr>
            <a:spLocks noGrp="1" noChangeArrowheads="1"/>
          </p:cNvSpPr>
          <p:nvPr>
            <p:ph type="ftr" sz="quarter" idx="10"/>
          </p:nvPr>
        </p:nvSpPr>
        <p:spPr>
          <a:ln/>
        </p:spPr>
        <p:txBody>
          <a:bodyPr/>
          <a:lstStyle>
            <a:lvl1pPr>
              <a:defRPr/>
            </a:lvl1pPr>
          </a:lstStyle>
          <a:p>
            <a:pPr>
              <a:defRPr/>
            </a:pPr>
            <a:r>
              <a:rPr lang="en-AU"/>
              <a:t>Chapter 4 — The Processor — </a:t>
            </a:r>
            <a:fld id="{D791C0FF-312F-42B3-9BCC-9658DCD69D5C}" type="slidenum">
              <a:rPr lang="en-AU"/>
              <a:pPr>
                <a:defRPr/>
              </a:pPr>
              <a:t>‹#›</a:t>
            </a:fld>
            <a:endParaRPr lang="en-AU"/>
          </a:p>
        </p:txBody>
      </p:sp>
    </p:spTree>
    <p:extLst>
      <p:ext uri="{BB962C8B-B14F-4D97-AF65-F5344CB8AC3E}">
        <p14:creationId xmlns:p14="http://schemas.microsoft.com/office/powerpoint/2010/main" val="127634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a:extLst>
              <a:ext uri="{FF2B5EF4-FFF2-40B4-BE49-F238E27FC236}">
                <a16:creationId xmlns:a16="http://schemas.microsoft.com/office/drawing/2014/main" id="{CC079B26-3B50-4EC1-8EA0-5FBD86D9BD0C}"/>
              </a:ext>
            </a:extLst>
          </p:cNvPr>
          <p:cNvSpPr>
            <a:spLocks noGrp="1" noChangeArrowheads="1"/>
          </p:cNvSpPr>
          <p:nvPr>
            <p:ph type="ftr" sz="quarter" idx="10"/>
          </p:nvPr>
        </p:nvSpPr>
        <p:spPr>
          <a:ln/>
        </p:spPr>
        <p:txBody>
          <a:bodyPr/>
          <a:lstStyle>
            <a:lvl1pPr>
              <a:defRPr/>
            </a:lvl1pPr>
          </a:lstStyle>
          <a:p>
            <a:pPr>
              <a:defRPr/>
            </a:pPr>
            <a:r>
              <a:rPr lang="en-AU"/>
              <a:t>Chapter 4 — The Processor — </a:t>
            </a:r>
            <a:fld id="{E86D2C4E-38C0-4DDE-85DF-DB7C7593ACBF}" type="slidenum">
              <a:rPr lang="en-AU"/>
              <a:pPr>
                <a:defRPr/>
              </a:pPr>
              <a:t>‹#›</a:t>
            </a:fld>
            <a:endParaRPr lang="en-AU"/>
          </a:p>
        </p:txBody>
      </p:sp>
    </p:spTree>
    <p:extLst>
      <p:ext uri="{BB962C8B-B14F-4D97-AF65-F5344CB8AC3E}">
        <p14:creationId xmlns:p14="http://schemas.microsoft.com/office/powerpoint/2010/main" val="137927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a:extLst>
              <a:ext uri="{FF2B5EF4-FFF2-40B4-BE49-F238E27FC236}">
                <a16:creationId xmlns:a16="http://schemas.microsoft.com/office/drawing/2014/main" id="{D7C90045-2222-4456-8CE6-D3FD2B1F4DB4}"/>
              </a:ext>
            </a:extLst>
          </p:cNvPr>
          <p:cNvSpPr>
            <a:spLocks noGrp="1" noChangeArrowheads="1"/>
          </p:cNvSpPr>
          <p:nvPr>
            <p:ph type="ftr" sz="quarter" idx="10"/>
          </p:nvPr>
        </p:nvSpPr>
        <p:spPr>
          <a:ln/>
        </p:spPr>
        <p:txBody>
          <a:bodyPr/>
          <a:lstStyle>
            <a:lvl1pPr>
              <a:defRPr/>
            </a:lvl1pPr>
          </a:lstStyle>
          <a:p>
            <a:pPr>
              <a:defRPr/>
            </a:pPr>
            <a:r>
              <a:rPr lang="en-AU"/>
              <a:t>Chapter 4 — The Processor — </a:t>
            </a:r>
            <a:fld id="{71A66D07-1526-4EE2-99D2-B9B05CFB9485}" type="slidenum">
              <a:rPr lang="en-AU"/>
              <a:pPr>
                <a:defRPr/>
              </a:pPr>
              <a:t>‹#›</a:t>
            </a:fld>
            <a:endParaRPr lang="en-AU"/>
          </a:p>
        </p:txBody>
      </p:sp>
    </p:spTree>
    <p:extLst>
      <p:ext uri="{BB962C8B-B14F-4D97-AF65-F5344CB8AC3E}">
        <p14:creationId xmlns:p14="http://schemas.microsoft.com/office/powerpoint/2010/main" val="276510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a:extLst>
              <a:ext uri="{FF2B5EF4-FFF2-40B4-BE49-F238E27FC236}">
                <a16:creationId xmlns:a16="http://schemas.microsoft.com/office/drawing/2014/main" id="{95A97A0B-12C4-4FA8-901F-6B4B8EDFD5A4}"/>
              </a:ext>
            </a:extLst>
          </p:cNvPr>
          <p:cNvSpPr>
            <a:spLocks noGrp="1" noChangeArrowheads="1"/>
          </p:cNvSpPr>
          <p:nvPr>
            <p:ph type="ftr" sz="quarter" idx="10"/>
          </p:nvPr>
        </p:nvSpPr>
        <p:spPr>
          <a:ln/>
        </p:spPr>
        <p:txBody>
          <a:bodyPr/>
          <a:lstStyle>
            <a:lvl1pPr>
              <a:defRPr/>
            </a:lvl1pPr>
          </a:lstStyle>
          <a:p>
            <a:pPr>
              <a:defRPr/>
            </a:pPr>
            <a:r>
              <a:rPr lang="en-AU"/>
              <a:t>Chapter 4 — The Processor — </a:t>
            </a:r>
            <a:fld id="{8533C49C-080C-4897-8892-EB592C6A7A82}" type="slidenum">
              <a:rPr lang="en-AU"/>
              <a:pPr>
                <a:defRPr/>
              </a:pPr>
              <a:t>‹#›</a:t>
            </a:fld>
            <a:endParaRPr lang="en-AU"/>
          </a:p>
        </p:txBody>
      </p:sp>
    </p:spTree>
    <p:extLst>
      <p:ext uri="{BB962C8B-B14F-4D97-AF65-F5344CB8AC3E}">
        <p14:creationId xmlns:p14="http://schemas.microsoft.com/office/powerpoint/2010/main" val="70153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B63F2E86-5B2C-471A-A03D-F10779EEDBDC}"/>
              </a:ext>
            </a:extLst>
          </p:cNvPr>
          <p:cNvSpPr>
            <a:spLocks noGrp="1" noChangeArrowheads="1"/>
          </p:cNvSpPr>
          <p:nvPr>
            <p:ph type="ftr" sz="quarter" idx="10"/>
          </p:nvPr>
        </p:nvSpPr>
        <p:spPr>
          <a:ln/>
        </p:spPr>
        <p:txBody>
          <a:bodyPr/>
          <a:lstStyle>
            <a:lvl1pPr>
              <a:defRPr/>
            </a:lvl1pPr>
          </a:lstStyle>
          <a:p>
            <a:pPr>
              <a:defRPr/>
            </a:pPr>
            <a:r>
              <a:rPr lang="en-AU"/>
              <a:t>Chapter 4 — The Processor — </a:t>
            </a:r>
            <a:fld id="{33BB3217-A09D-4967-B020-D1543C2257B4}" type="slidenum">
              <a:rPr lang="en-AU"/>
              <a:pPr>
                <a:defRPr/>
              </a:pPr>
              <a:t>‹#›</a:t>
            </a:fld>
            <a:endParaRPr lang="en-AU"/>
          </a:p>
        </p:txBody>
      </p:sp>
    </p:spTree>
    <p:extLst>
      <p:ext uri="{BB962C8B-B14F-4D97-AF65-F5344CB8AC3E}">
        <p14:creationId xmlns:p14="http://schemas.microsoft.com/office/powerpoint/2010/main" val="556514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117FFCA3-9EBE-4470-B817-EDC34EAE32FF}"/>
              </a:ext>
            </a:extLst>
          </p:cNvPr>
          <p:cNvSpPr>
            <a:spLocks noGrp="1" noChangeArrowheads="1"/>
          </p:cNvSpPr>
          <p:nvPr>
            <p:ph type="ftr" sz="quarter" idx="10"/>
          </p:nvPr>
        </p:nvSpPr>
        <p:spPr>
          <a:ln/>
        </p:spPr>
        <p:txBody>
          <a:bodyPr/>
          <a:lstStyle>
            <a:lvl1pPr>
              <a:defRPr/>
            </a:lvl1pPr>
          </a:lstStyle>
          <a:p>
            <a:pPr>
              <a:defRPr/>
            </a:pPr>
            <a:r>
              <a:rPr lang="en-AU"/>
              <a:t>Chapter 4 — The Processor — </a:t>
            </a:r>
            <a:fld id="{D5543016-3493-4D3C-826C-309E2E053A00}" type="slidenum">
              <a:rPr lang="en-AU"/>
              <a:pPr>
                <a:defRPr/>
              </a:pPr>
              <a:t>‹#›</a:t>
            </a:fld>
            <a:endParaRPr lang="en-AU"/>
          </a:p>
        </p:txBody>
      </p:sp>
    </p:spTree>
    <p:extLst>
      <p:ext uri="{BB962C8B-B14F-4D97-AF65-F5344CB8AC3E}">
        <p14:creationId xmlns:p14="http://schemas.microsoft.com/office/powerpoint/2010/main" val="2521803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7A9D05FD-F2E1-4032-AC8D-2D8302D4EDD6}"/>
              </a:ext>
            </a:extLst>
          </p:cNvPr>
          <p:cNvSpPr>
            <a:spLocks noGrp="1" noChangeArrowheads="1"/>
          </p:cNvSpPr>
          <p:nvPr>
            <p:ph type="ftr" sz="quarter" idx="10"/>
          </p:nvPr>
        </p:nvSpPr>
        <p:spPr>
          <a:ln/>
        </p:spPr>
        <p:txBody>
          <a:bodyPr/>
          <a:lstStyle>
            <a:lvl1pPr>
              <a:defRPr/>
            </a:lvl1pPr>
          </a:lstStyle>
          <a:p>
            <a:pPr>
              <a:defRPr/>
            </a:pPr>
            <a:r>
              <a:rPr lang="en-AU"/>
              <a:t>Chapter 4 — The Processor — </a:t>
            </a:r>
            <a:fld id="{24E23EAA-6E54-4FAD-B4A9-9997FFF1A38A}" type="slidenum">
              <a:rPr lang="en-AU"/>
              <a:pPr>
                <a:defRPr/>
              </a:pPr>
              <a:t>‹#›</a:t>
            </a:fld>
            <a:endParaRPr lang="en-AU"/>
          </a:p>
        </p:txBody>
      </p:sp>
    </p:spTree>
    <p:extLst>
      <p:ext uri="{BB962C8B-B14F-4D97-AF65-F5344CB8AC3E}">
        <p14:creationId xmlns:p14="http://schemas.microsoft.com/office/powerpoint/2010/main" val="1852535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a:extLst>
              <a:ext uri="{FF2B5EF4-FFF2-40B4-BE49-F238E27FC236}">
                <a16:creationId xmlns:a16="http://schemas.microsoft.com/office/drawing/2014/main" id="{2A7ADCB5-321C-48EC-BF22-7B30E4664AEC}"/>
              </a:ext>
            </a:extLst>
          </p:cNvPr>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p>
        </p:txBody>
      </p:sp>
      <p:sp>
        <p:nvSpPr>
          <p:cNvPr id="1027" name="Rectangle 9">
            <a:extLst>
              <a:ext uri="{FF2B5EF4-FFF2-40B4-BE49-F238E27FC236}">
                <a16:creationId xmlns:a16="http://schemas.microsoft.com/office/drawing/2014/main" id="{10FAB8E9-A5B9-4A92-9630-34BC3464773C}"/>
              </a:ext>
            </a:extLst>
          </p:cNvPr>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en-US"/>
              <a:t>Click to edit Master title style</a:t>
            </a:r>
          </a:p>
        </p:txBody>
      </p:sp>
      <p:sp>
        <p:nvSpPr>
          <p:cNvPr id="1028" name="Rectangle 10">
            <a:extLst>
              <a:ext uri="{FF2B5EF4-FFF2-40B4-BE49-F238E27FC236}">
                <a16:creationId xmlns:a16="http://schemas.microsoft.com/office/drawing/2014/main" id="{6C58ACFB-CC4A-4929-9D48-7A4292D36D80}"/>
              </a:ext>
            </a:extLst>
          </p:cNvPr>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40979" name="Rectangle 19">
            <a:extLst>
              <a:ext uri="{FF2B5EF4-FFF2-40B4-BE49-F238E27FC236}">
                <a16:creationId xmlns:a16="http://schemas.microsoft.com/office/drawing/2014/main" id="{30B00A71-FF5A-4CE5-AFBC-7C28DFD56C8F}"/>
              </a:ext>
            </a:extLst>
          </p:cNvPr>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lvl1pPr>
          </a:lstStyle>
          <a:p>
            <a:pPr>
              <a:defRPr/>
            </a:pPr>
            <a:r>
              <a:rPr lang="en-AU"/>
              <a:t>Chapter 4 — The Processor — </a:t>
            </a:r>
            <a:fld id="{33A48894-2EC3-4578-BF4E-3A073FEDFEA8}" type="slidenum">
              <a:rPr lang="en-AU"/>
              <a:pPr>
                <a:defRPr/>
              </a:pPr>
              <a:t>‹#›</a:t>
            </a:fld>
            <a:endParaRPr lang="en-AU"/>
          </a:p>
        </p:txBody>
      </p:sp>
      <p:sp>
        <p:nvSpPr>
          <p:cNvPr id="1030" name="Rectangle 25">
            <a:extLst>
              <a:ext uri="{FF2B5EF4-FFF2-40B4-BE49-F238E27FC236}">
                <a16:creationId xmlns:a16="http://schemas.microsoft.com/office/drawing/2014/main" id="{8EC2D63D-18C2-43FA-9D6B-C96DD8C33FFD}"/>
              </a:ext>
            </a:extLst>
          </p:cNvPr>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p>
        </p:txBody>
      </p:sp>
      <p:pic>
        <p:nvPicPr>
          <p:cNvPr id="1031" name="Picture 7" descr="MK Logo.jpg">
            <a:extLst>
              <a:ext uri="{FF2B5EF4-FFF2-40B4-BE49-F238E27FC236}">
                <a16:creationId xmlns:a16="http://schemas.microsoft.com/office/drawing/2014/main" id="{6BDF83FF-2A83-4D03-8006-974FA96F902F}"/>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270625"/>
            <a:ext cx="16192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912" r:id="rId1"/>
    <p:sldLayoutId id="2147484902" r:id="rId2"/>
    <p:sldLayoutId id="2147484903" r:id="rId3"/>
    <p:sldLayoutId id="2147484904" r:id="rId4"/>
    <p:sldLayoutId id="2147484905" r:id="rId5"/>
    <p:sldLayoutId id="2147484906" r:id="rId6"/>
    <p:sldLayoutId id="2147484907" r:id="rId7"/>
    <p:sldLayoutId id="2147484908" r:id="rId8"/>
    <p:sldLayoutId id="2147484909" r:id="rId9"/>
    <p:sldLayoutId id="2147484910" r:id="rId10"/>
    <p:sldLayoutId id="2147484911" r:id="rId11"/>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0F5DCFFA-E425-403A-A101-DD3876EA2DD8}"/>
              </a:ext>
            </a:extLst>
          </p:cNvPr>
          <p:cNvSpPr>
            <a:spLocks noGrp="1" noChangeArrowheads="1"/>
          </p:cNvSpPr>
          <p:nvPr>
            <p:ph type="ctrTitle"/>
          </p:nvPr>
        </p:nvSpPr>
        <p:spPr/>
        <p:txBody>
          <a:bodyPr/>
          <a:lstStyle/>
          <a:p>
            <a:pPr eaLnBrk="1" hangingPunct="1"/>
            <a:r>
              <a:rPr lang="en-AU" altLang="en-US">
                <a:solidFill>
                  <a:schemeClr val="tx1"/>
                </a:solidFill>
              </a:rPr>
              <a:t>Chapter 4</a:t>
            </a:r>
          </a:p>
        </p:txBody>
      </p:sp>
      <p:sp>
        <p:nvSpPr>
          <p:cNvPr id="6147" name="Rectangle 5">
            <a:extLst>
              <a:ext uri="{FF2B5EF4-FFF2-40B4-BE49-F238E27FC236}">
                <a16:creationId xmlns:a16="http://schemas.microsoft.com/office/drawing/2014/main" id="{8F364A70-4616-4CDF-AF00-FF5A296DE2DC}"/>
              </a:ext>
            </a:extLst>
          </p:cNvPr>
          <p:cNvSpPr>
            <a:spLocks noGrp="1" noChangeArrowheads="1"/>
          </p:cNvSpPr>
          <p:nvPr>
            <p:ph type="subTitle" idx="1"/>
          </p:nvPr>
        </p:nvSpPr>
        <p:spPr/>
        <p:txBody>
          <a:bodyPr/>
          <a:lstStyle/>
          <a:p>
            <a:pPr eaLnBrk="1" hangingPunct="1"/>
            <a:r>
              <a:rPr lang="en-AU" altLang="en-US"/>
              <a:t>The Processor</a:t>
            </a:r>
          </a:p>
        </p:txBody>
      </p:sp>
      <p:sp>
        <p:nvSpPr>
          <p:cNvPr id="6148" name="TextBox 2">
            <a:extLst>
              <a:ext uri="{FF2B5EF4-FFF2-40B4-BE49-F238E27FC236}">
                <a16:creationId xmlns:a16="http://schemas.microsoft.com/office/drawing/2014/main" id="{4347C195-CF9C-4A10-B656-E8C3AC66FDC8}"/>
              </a:ext>
            </a:extLst>
          </p:cNvPr>
          <p:cNvSpPr txBox="1">
            <a:spLocks noChangeArrowheads="1"/>
          </p:cNvSpPr>
          <p:nvPr/>
        </p:nvSpPr>
        <p:spPr bwMode="auto">
          <a:xfrm>
            <a:off x="2743200" y="5378450"/>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400" dirty="0"/>
              <a:t>Abdullah Yasin Nur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2">
            <a:extLst>
              <a:ext uri="{FF2B5EF4-FFF2-40B4-BE49-F238E27FC236}">
                <a16:creationId xmlns:a16="http://schemas.microsoft.com/office/drawing/2014/main" id="{5979D8C5-F4DC-48C8-8B8B-0391270594E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4E0D843B-4901-4FC1-A4B9-71EE2687BD9A}" type="slidenum">
              <a:rPr lang="en-AU" altLang="en-US" sz="1400" smtClean="0"/>
              <a:pPr>
                <a:spcBef>
                  <a:spcPct val="0"/>
                </a:spcBef>
                <a:buClrTx/>
                <a:buSzTx/>
                <a:buFontTx/>
                <a:buNone/>
              </a:pPr>
              <a:t>10</a:t>
            </a:fld>
            <a:endParaRPr lang="en-AU" altLang="en-US" sz="1400"/>
          </a:p>
        </p:txBody>
      </p:sp>
      <p:pic>
        <p:nvPicPr>
          <p:cNvPr id="24579" name="Picture 4" descr="f04-01-P374493">
            <a:extLst>
              <a:ext uri="{FF2B5EF4-FFF2-40B4-BE49-F238E27FC236}">
                <a16:creationId xmlns:a16="http://schemas.microsoft.com/office/drawing/2014/main" id="{1BDAC2B0-D1BB-4E1A-AF35-A7E445321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8" y="65088"/>
            <a:ext cx="7473950" cy="4048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580" name="TextBox 1">
            <a:extLst>
              <a:ext uri="{FF2B5EF4-FFF2-40B4-BE49-F238E27FC236}">
                <a16:creationId xmlns:a16="http://schemas.microsoft.com/office/drawing/2014/main" id="{E7CA6D12-4EB0-42BF-B7AD-727C98AE4DDB}"/>
              </a:ext>
            </a:extLst>
          </p:cNvPr>
          <p:cNvSpPr txBox="1">
            <a:spLocks noChangeArrowheads="1"/>
          </p:cNvSpPr>
          <p:nvPr/>
        </p:nvSpPr>
        <p:spPr bwMode="auto">
          <a:xfrm>
            <a:off x="0" y="4221163"/>
            <a:ext cx="90106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b="1"/>
              <a:t>Figure</a:t>
            </a:r>
            <a:r>
              <a:rPr lang="en-US" altLang="en-US" sz="1600"/>
              <a:t>: </a:t>
            </a:r>
            <a:r>
              <a:rPr lang="en-US" altLang="en-US" sz="1600">
                <a:solidFill>
                  <a:srgbClr val="000000"/>
                </a:solidFill>
                <a:ea typeface="Times New Roman" panose="02020603050405020304" pitchFamily="18" charset="0"/>
                <a:cs typeface="ITCFranklinGothicStd-Hvy"/>
              </a:rPr>
              <a:t>An abstract view of the implementation of the MIPS subset showing the major functional units and the major connections between them.</a:t>
            </a:r>
            <a:endParaRPr lang="en-US" altLang="en-US" sz="1600"/>
          </a:p>
        </p:txBody>
      </p:sp>
      <p:sp>
        <p:nvSpPr>
          <p:cNvPr id="24581" name="Rectangle 1">
            <a:extLst>
              <a:ext uri="{FF2B5EF4-FFF2-40B4-BE49-F238E27FC236}">
                <a16:creationId xmlns:a16="http://schemas.microsoft.com/office/drawing/2014/main" id="{F5E100B4-FED0-49DA-9731-883F2CD2C514}"/>
              </a:ext>
            </a:extLst>
          </p:cNvPr>
          <p:cNvSpPr>
            <a:spLocks noChangeArrowheads="1"/>
          </p:cNvSpPr>
          <p:nvPr/>
        </p:nvSpPr>
        <p:spPr bwMode="auto">
          <a:xfrm>
            <a:off x="0" y="4760913"/>
            <a:ext cx="9144000" cy="2124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eaLnBrk="1" hangingPunct="1">
              <a:spcBef>
                <a:spcPct val="0"/>
              </a:spcBef>
              <a:buClrTx/>
              <a:buSzTx/>
              <a:buFontTx/>
              <a:buNone/>
            </a:pPr>
            <a:r>
              <a:rPr lang="en-US" altLang="en-US" sz="1200">
                <a:solidFill>
                  <a:srgbClr val="000000"/>
                </a:solidFill>
                <a:ea typeface="Times New Roman" panose="02020603050405020304" pitchFamily="18" charset="0"/>
                <a:cs typeface="MinionPro-Regular" panose="02040503050201020203" pitchFamily="18" charset="0"/>
              </a:rPr>
              <a:t>All instructions start by using the program counter to supply the instruction address to the instruction memory. After the instruction is fetched, the register operands used by an instruction are specified by fields of that instruction. Once the register operands have been fetched, they can be operated on to compute a memory address (for a load or store), to compute an arithmetic result (for an integer arithmetic-logical instruction), or a compare (for a branch). </a:t>
            </a:r>
            <a:r>
              <a:rPr lang="en-US" altLang="en-US" sz="1200">
                <a:solidFill>
                  <a:srgbClr val="00B050"/>
                </a:solidFill>
                <a:ea typeface="Times New Roman" panose="02020603050405020304" pitchFamily="18" charset="0"/>
                <a:cs typeface="MinionPro-Regular" panose="02040503050201020203" pitchFamily="18" charset="0"/>
              </a:rPr>
              <a:t>If the instruction is an arithmetic-logical instruction, the result from the ALU must be written to a register. If the operation is a load or store, the ALU result is used as an address to either store a value from the registers or load a value from memory into the registers.</a:t>
            </a:r>
            <a:r>
              <a:rPr lang="en-US" altLang="en-US" sz="1200">
                <a:solidFill>
                  <a:srgbClr val="000000"/>
                </a:solidFill>
                <a:ea typeface="Times New Roman" panose="02020603050405020304" pitchFamily="18" charset="0"/>
                <a:cs typeface="MinionPro-Regular" panose="02040503050201020203" pitchFamily="18" charset="0"/>
              </a:rPr>
              <a:t> </a:t>
            </a:r>
            <a:r>
              <a:rPr lang="en-US" altLang="en-US" sz="1200">
                <a:solidFill>
                  <a:srgbClr val="0070C0"/>
                </a:solidFill>
                <a:ea typeface="Times New Roman" panose="02020603050405020304" pitchFamily="18" charset="0"/>
                <a:cs typeface="MinionPro-Regular" panose="02040503050201020203" pitchFamily="18" charset="0"/>
              </a:rPr>
              <a:t>The result from the ALU or memory is written back into the register file. Branches require the use of the ALU output to determine the next instruction address, which comes either from the ALU (where the PC and branch offset are summed) or from an adder that increments the current PC by 4.</a:t>
            </a:r>
            <a:r>
              <a:rPr lang="en-US" altLang="en-US" sz="1200">
                <a:solidFill>
                  <a:srgbClr val="000000"/>
                </a:solidFill>
                <a:ea typeface="Times New Roman" panose="02020603050405020304" pitchFamily="18" charset="0"/>
                <a:cs typeface="MinionPro-Regular" panose="02040503050201020203" pitchFamily="18" charset="0"/>
              </a:rPr>
              <a:t> The thick lines interconnecting the functional units represent buses, which consist of multiple signals. The arrows are used to guide the reader in knowing how information flows. Since signal lines may cross, we explicitly show when crossing lines are connected by the presence of a dot where the lines cross.</a:t>
            </a:r>
          </a:p>
        </p:txBody>
      </p:sp>
      <p:sp>
        <p:nvSpPr>
          <p:cNvPr id="24582" name="Rectangle 2">
            <a:extLst>
              <a:ext uri="{FF2B5EF4-FFF2-40B4-BE49-F238E27FC236}">
                <a16:creationId xmlns:a16="http://schemas.microsoft.com/office/drawing/2014/main" id="{4B4A1099-EE82-4BEB-8800-60B7C5AF6B24}"/>
              </a:ext>
            </a:extLst>
          </p:cNvPr>
          <p:cNvSpPr>
            <a:spLocks noGrp="1" noChangeArrowheads="1"/>
          </p:cNvSpPr>
          <p:nvPr>
            <p:ph type="title"/>
          </p:nvPr>
        </p:nvSpPr>
        <p:spPr>
          <a:xfrm>
            <a:off x="5076825" y="476250"/>
            <a:ext cx="3651250" cy="646113"/>
          </a:xfrm>
        </p:spPr>
        <p:txBody>
          <a:bodyPr/>
          <a:lstStyle/>
          <a:p>
            <a:pPr eaLnBrk="1" hangingPunct="1"/>
            <a:r>
              <a:rPr lang="en-US" altLang="en-US" sz="3600"/>
              <a:t>CPU Overview</a:t>
            </a:r>
            <a:endParaRPr lang="en-AU" altLang="en-US" sz="36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Footer Placeholder 3">
            <a:extLst>
              <a:ext uri="{FF2B5EF4-FFF2-40B4-BE49-F238E27FC236}">
                <a16:creationId xmlns:a16="http://schemas.microsoft.com/office/drawing/2014/main" id="{1FF6D483-83AE-4C96-8BD8-0E52E1694A0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9E2BD61-2124-41FE-96AF-4D3F3EAAC14B}" type="slidenum">
              <a:rPr lang="en-AU" altLang="en-US" sz="1400" smtClean="0"/>
              <a:pPr>
                <a:spcBef>
                  <a:spcPct val="0"/>
                </a:spcBef>
                <a:buClrTx/>
                <a:buSzTx/>
                <a:buFontTx/>
                <a:buNone/>
              </a:pPr>
              <a:t>100</a:t>
            </a:fld>
            <a:endParaRPr lang="en-AU" altLang="en-US" sz="1400"/>
          </a:p>
        </p:txBody>
      </p:sp>
      <p:sp>
        <p:nvSpPr>
          <p:cNvPr id="239619" name="Rectangle 2">
            <a:extLst>
              <a:ext uri="{FF2B5EF4-FFF2-40B4-BE49-F238E27FC236}">
                <a16:creationId xmlns:a16="http://schemas.microsoft.com/office/drawing/2014/main" id="{EDECEA02-C74D-4986-A1EC-C69E6C48DE8A}"/>
              </a:ext>
            </a:extLst>
          </p:cNvPr>
          <p:cNvSpPr>
            <a:spLocks noGrp="1" noChangeArrowheads="1"/>
          </p:cNvSpPr>
          <p:nvPr>
            <p:ph type="title"/>
          </p:nvPr>
        </p:nvSpPr>
        <p:spPr/>
        <p:txBody>
          <a:bodyPr/>
          <a:lstStyle/>
          <a:p>
            <a:pPr eaLnBrk="1" hangingPunct="1"/>
            <a:r>
              <a:rPr lang="en-US" altLang="en-US"/>
              <a:t>Reducing Branch Delay</a:t>
            </a:r>
            <a:endParaRPr lang="en-AU" altLang="en-US"/>
          </a:p>
        </p:txBody>
      </p:sp>
      <p:sp>
        <p:nvSpPr>
          <p:cNvPr id="239620" name="Rectangle 3">
            <a:extLst>
              <a:ext uri="{FF2B5EF4-FFF2-40B4-BE49-F238E27FC236}">
                <a16:creationId xmlns:a16="http://schemas.microsoft.com/office/drawing/2014/main" id="{E2A54BAC-075E-41D6-80A5-9449BAD7F865}"/>
              </a:ext>
            </a:extLst>
          </p:cNvPr>
          <p:cNvSpPr>
            <a:spLocks noGrp="1" noChangeArrowheads="1"/>
          </p:cNvSpPr>
          <p:nvPr>
            <p:ph type="body" idx="1"/>
          </p:nvPr>
        </p:nvSpPr>
        <p:spPr/>
        <p:txBody>
          <a:bodyPr/>
          <a:lstStyle/>
          <a:p>
            <a:pPr eaLnBrk="1" hangingPunct="1"/>
            <a:r>
              <a:rPr lang="en-US" altLang="en-US" sz="2800"/>
              <a:t>Move hardware to determine outcome to ID stage [ </a:t>
            </a:r>
            <a:r>
              <a:rPr lang="en-US" altLang="en-US" sz="2800">
                <a:solidFill>
                  <a:srgbClr val="008000"/>
                </a:solidFill>
              </a:rPr>
              <a:t>=&gt;</a:t>
            </a:r>
            <a:r>
              <a:rPr lang="en-US" altLang="en-US" sz="2800"/>
              <a:t> </a:t>
            </a:r>
            <a:r>
              <a:rPr lang="en-US" altLang="en-US" sz="2400">
                <a:solidFill>
                  <a:srgbClr val="008000"/>
                </a:solidFill>
              </a:rPr>
              <a:t>reduce stall from 3 to 1 cycles</a:t>
            </a:r>
            <a:r>
              <a:rPr lang="en-US" altLang="en-US" sz="2800"/>
              <a:t>]</a:t>
            </a:r>
          </a:p>
          <a:p>
            <a:pPr lvl="1" eaLnBrk="1" hangingPunct="1"/>
            <a:r>
              <a:rPr lang="en-US" altLang="en-US" sz="2400"/>
              <a:t>Target address adder</a:t>
            </a:r>
          </a:p>
          <a:p>
            <a:pPr lvl="1" eaLnBrk="1" hangingPunct="1"/>
            <a:r>
              <a:rPr lang="en-US" altLang="en-US" sz="2400"/>
              <a:t>Register comparator [</a:t>
            </a:r>
            <a:r>
              <a:rPr lang="en-US" altLang="en-US" sz="1800">
                <a:solidFill>
                  <a:srgbClr val="008000"/>
                </a:solidFill>
              </a:rPr>
              <a:t>XORing operands, then ORing results</a:t>
            </a:r>
            <a:r>
              <a:rPr lang="en-US" altLang="en-US" sz="2400"/>
              <a:t>]</a:t>
            </a:r>
          </a:p>
          <a:p>
            <a:pPr eaLnBrk="1" hangingPunct="1"/>
            <a:r>
              <a:rPr lang="en-US" altLang="en-US" sz="2800"/>
              <a:t>Example: branch taken</a:t>
            </a:r>
          </a:p>
          <a:p>
            <a:pPr lvl="1" eaLnBrk="1" hangingPunct="1">
              <a:buFont typeface="Wingdings" panose="05000000000000000000" pitchFamily="2" charset="2"/>
              <a:buNone/>
            </a:pPr>
            <a:r>
              <a:rPr lang="en-US" altLang="en-US" sz="2000"/>
              <a:t>	</a:t>
            </a:r>
            <a:r>
              <a:rPr lang="en-US" altLang="en-US" sz="2000">
                <a:latin typeface="Lucida Console" panose="020B0609040504020204" pitchFamily="49" charset="0"/>
              </a:rPr>
              <a:t>36:  sub  $10, $4, $8</a:t>
            </a:r>
            <a:br>
              <a:rPr lang="en-US" altLang="en-US" sz="2000">
                <a:latin typeface="Lucida Console" panose="020B0609040504020204" pitchFamily="49" charset="0"/>
              </a:rPr>
            </a:br>
            <a:r>
              <a:rPr lang="en-US" altLang="en-US" sz="2000">
                <a:solidFill>
                  <a:srgbClr val="C00000"/>
                </a:solidFill>
                <a:latin typeface="Lucida Console" panose="020B0609040504020204" pitchFamily="49" charset="0"/>
              </a:rPr>
              <a:t>40:  beq  $1,  $3, 7</a:t>
            </a:r>
            <a:br>
              <a:rPr lang="en-US" altLang="en-US" sz="2000">
                <a:solidFill>
                  <a:srgbClr val="C00000"/>
                </a:solidFill>
                <a:latin typeface="Lucida Console" panose="020B0609040504020204" pitchFamily="49" charset="0"/>
              </a:rPr>
            </a:br>
            <a:r>
              <a:rPr lang="en-US" altLang="en-US" sz="2000">
                <a:latin typeface="Lucida Console" panose="020B0609040504020204" pitchFamily="49" charset="0"/>
              </a:rPr>
              <a:t>44:  and  $12, $2, $5</a:t>
            </a:r>
            <a:br>
              <a:rPr lang="en-US" altLang="en-US" sz="2000">
                <a:latin typeface="Lucida Console" panose="020B0609040504020204" pitchFamily="49" charset="0"/>
              </a:rPr>
            </a:br>
            <a:r>
              <a:rPr lang="en-US" altLang="en-US" sz="2000">
                <a:latin typeface="Lucida Console" panose="020B0609040504020204" pitchFamily="49" charset="0"/>
              </a:rPr>
              <a:t>48:  or   $13, $2, $6</a:t>
            </a:r>
            <a:br>
              <a:rPr lang="en-US" altLang="en-US" sz="2000">
                <a:latin typeface="Lucida Console" panose="020B0609040504020204" pitchFamily="49" charset="0"/>
              </a:rPr>
            </a:br>
            <a:r>
              <a:rPr lang="en-US" altLang="en-US" sz="2000">
                <a:latin typeface="Lucida Console" panose="020B0609040504020204" pitchFamily="49" charset="0"/>
              </a:rPr>
              <a:t>52:  add  $14, $4, $2</a:t>
            </a:r>
            <a:br>
              <a:rPr lang="en-US" altLang="en-US" sz="2000">
                <a:latin typeface="Lucida Console" panose="020B0609040504020204" pitchFamily="49" charset="0"/>
              </a:rPr>
            </a:br>
            <a:r>
              <a:rPr lang="en-US" altLang="en-US" sz="2000">
                <a:latin typeface="Lucida Console" panose="020B0609040504020204" pitchFamily="49" charset="0"/>
              </a:rPr>
              <a:t>56:  slt  $15, $6, $7</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solidFill>
                  <a:srgbClr val="0070C0"/>
                </a:solidFill>
                <a:latin typeface="Lucida Console" panose="020B0609040504020204" pitchFamily="49" charset="0"/>
              </a:rPr>
              <a:t>72:  lw   $4, 50($7)</a:t>
            </a:r>
          </a:p>
        </p:txBody>
      </p:sp>
      <p:sp>
        <p:nvSpPr>
          <p:cNvPr id="5" name="TextBox 1">
            <a:extLst>
              <a:ext uri="{FF2B5EF4-FFF2-40B4-BE49-F238E27FC236}">
                <a16:creationId xmlns:a16="http://schemas.microsoft.com/office/drawing/2014/main" id="{4B204AA3-D040-4620-A5DC-3E74613EEE0E}"/>
              </a:ext>
            </a:extLst>
          </p:cNvPr>
          <p:cNvSpPr txBox="1">
            <a:spLocks noChangeArrowheads="1"/>
          </p:cNvSpPr>
          <p:nvPr/>
        </p:nvSpPr>
        <p:spPr bwMode="auto">
          <a:xfrm>
            <a:off x="7337425" y="79533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Footer Placeholder 2">
            <a:extLst>
              <a:ext uri="{FF2B5EF4-FFF2-40B4-BE49-F238E27FC236}">
                <a16:creationId xmlns:a16="http://schemas.microsoft.com/office/drawing/2014/main" id="{F7F59BB7-E14C-4446-89FC-98E2492C254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BEB21BD9-C6AF-4B3D-8950-6FF1ACB7F1D0}" type="slidenum">
              <a:rPr lang="en-AU" altLang="en-US" sz="1400" smtClean="0"/>
              <a:pPr>
                <a:spcBef>
                  <a:spcPct val="0"/>
                </a:spcBef>
                <a:buClrTx/>
                <a:buSzTx/>
                <a:buFontTx/>
                <a:buNone/>
              </a:pPr>
              <a:t>101</a:t>
            </a:fld>
            <a:endParaRPr lang="en-AU" altLang="en-US" sz="1400"/>
          </a:p>
        </p:txBody>
      </p:sp>
      <p:pic>
        <p:nvPicPr>
          <p:cNvPr id="241667" name="Picture 7" descr="f04-62-P374493-top">
            <a:extLst>
              <a:ext uri="{FF2B5EF4-FFF2-40B4-BE49-F238E27FC236}">
                <a16:creationId xmlns:a16="http://schemas.microsoft.com/office/drawing/2014/main" id="{BD98CB6F-D13E-4CF3-BB49-37F0B4E0A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96975"/>
            <a:ext cx="80645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8" name="Rectangle 4">
            <a:extLst>
              <a:ext uri="{FF2B5EF4-FFF2-40B4-BE49-F238E27FC236}">
                <a16:creationId xmlns:a16="http://schemas.microsoft.com/office/drawing/2014/main" id="{11C75BE8-E077-4847-9304-DF6CA9B8A921}"/>
              </a:ext>
            </a:extLst>
          </p:cNvPr>
          <p:cNvSpPr>
            <a:spLocks noGrp="1" noChangeArrowheads="1"/>
          </p:cNvSpPr>
          <p:nvPr>
            <p:ph type="title"/>
          </p:nvPr>
        </p:nvSpPr>
        <p:spPr/>
        <p:txBody>
          <a:bodyPr/>
          <a:lstStyle/>
          <a:p>
            <a:pPr eaLnBrk="1" hangingPunct="1"/>
            <a:r>
              <a:rPr lang="en-AU" altLang="en-US"/>
              <a:t>Example: Branch Taken</a:t>
            </a:r>
          </a:p>
        </p:txBody>
      </p:sp>
      <p:sp>
        <p:nvSpPr>
          <p:cNvPr id="5" name="TextBox 1">
            <a:extLst>
              <a:ext uri="{FF2B5EF4-FFF2-40B4-BE49-F238E27FC236}">
                <a16:creationId xmlns:a16="http://schemas.microsoft.com/office/drawing/2014/main" id="{6DCDD51B-3D2B-4DA8-A95A-5FAEF98D008F}"/>
              </a:ext>
            </a:extLst>
          </p:cNvPr>
          <p:cNvSpPr txBox="1">
            <a:spLocks noChangeArrowheads="1"/>
          </p:cNvSpPr>
          <p:nvPr/>
        </p:nvSpPr>
        <p:spPr bwMode="auto">
          <a:xfrm>
            <a:off x="7337425" y="79533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Footer Placeholder 2">
            <a:extLst>
              <a:ext uri="{FF2B5EF4-FFF2-40B4-BE49-F238E27FC236}">
                <a16:creationId xmlns:a16="http://schemas.microsoft.com/office/drawing/2014/main" id="{547C1CAB-4656-4ADD-83C3-6E8FFE78DC4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C370FBD0-C137-4A8B-91FF-7E19C350C61E}" type="slidenum">
              <a:rPr lang="en-AU" altLang="en-US" sz="1400" smtClean="0"/>
              <a:pPr>
                <a:spcBef>
                  <a:spcPct val="0"/>
                </a:spcBef>
                <a:buClrTx/>
                <a:buSzTx/>
                <a:buFontTx/>
                <a:buNone/>
              </a:pPr>
              <a:t>102</a:t>
            </a:fld>
            <a:endParaRPr lang="en-AU" altLang="en-US" sz="1400"/>
          </a:p>
        </p:txBody>
      </p:sp>
      <p:pic>
        <p:nvPicPr>
          <p:cNvPr id="243715" name="Picture 6" descr="f04-62-P374493-bottom">
            <a:extLst>
              <a:ext uri="{FF2B5EF4-FFF2-40B4-BE49-F238E27FC236}">
                <a16:creationId xmlns:a16="http://schemas.microsoft.com/office/drawing/2014/main" id="{DD367210-8F82-4F91-ABE4-DF1E39DDB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557338"/>
            <a:ext cx="78486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16" name="Rectangle 4">
            <a:extLst>
              <a:ext uri="{FF2B5EF4-FFF2-40B4-BE49-F238E27FC236}">
                <a16:creationId xmlns:a16="http://schemas.microsoft.com/office/drawing/2014/main" id="{23098D0A-EDAF-432E-90BB-EFC93E154196}"/>
              </a:ext>
            </a:extLst>
          </p:cNvPr>
          <p:cNvSpPr>
            <a:spLocks noGrp="1" noChangeArrowheads="1"/>
          </p:cNvSpPr>
          <p:nvPr>
            <p:ph type="title"/>
          </p:nvPr>
        </p:nvSpPr>
        <p:spPr/>
        <p:txBody>
          <a:bodyPr/>
          <a:lstStyle/>
          <a:p>
            <a:pPr eaLnBrk="1" hangingPunct="1"/>
            <a:r>
              <a:rPr lang="en-AU" altLang="en-US"/>
              <a:t>Example: Branch Taken</a:t>
            </a:r>
          </a:p>
        </p:txBody>
      </p:sp>
      <p:sp>
        <p:nvSpPr>
          <p:cNvPr id="5" name="TextBox 1">
            <a:extLst>
              <a:ext uri="{FF2B5EF4-FFF2-40B4-BE49-F238E27FC236}">
                <a16:creationId xmlns:a16="http://schemas.microsoft.com/office/drawing/2014/main" id="{25A1BF34-9F3C-412F-83E3-BD20F1DBF074}"/>
              </a:ext>
            </a:extLst>
          </p:cNvPr>
          <p:cNvSpPr txBox="1">
            <a:spLocks noChangeArrowheads="1"/>
          </p:cNvSpPr>
          <p:nvPr/>
        </p:nvSpPr>
        <p:spPr bwMode="auto">
          <a:xfrm>
            <a:off x="7337425" y="79533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Footer Placeholder 3">
            <a:extLst>
              <a:ext uri="{FF2B5EF4-FFF2-40B4-BE49-F238E27FC236}">
                <a16:creationId xmlns:a16="http://schemas.microsoft.com/office/drawing/2014/main" id="{183D5DD6-C218-4202-A53B-09F832D310E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7727D4AF-117F-4F5F-8159-F86ED746A476}" type="slidenum">
              <a:rPr lang="en-AU" altLang="en-US" sz="1400" smtClean="0"/>
              <a:pPr>
                <a:spcBef>
                  <a:spcPct val="0"/>
                </a:spcBef>
                <a:buClrTx/>
                <a:buSzTx/>
                <a:buFontTx/>
                <a:buNone/>
              </a:pPr>
              <a:t>103</a:t>
            </a:fld>
            <a:endParaRPr lang="en-AU" altLang="en-US" sz="1400"/>
          </a:p>
        </p:txBody>
      </p:sp>
      <p:sp>
        <p:nvSpPr>
          <p:cNvPr id="245763" name="Rectangle 2">
            <a:extLst>
              <a:ext uri="{FF2B5EF4-FFF2-40B4-BE49-F238E27FC236}">
                <a16:creationId xmlns:a16="http://schemas.microsoft.com/office/drawing/2014/main" id="{9FD1C269-9F0A-4673-B9CA-EFCDA8BF49C7}"/>
              </a:ext>
            </a:extLst>
          </p:cNvPr>
          <p:cNvSpPr>
            <a:spLocks noGrp="1" noChangeArrowheads="1"/>
          </p:cNvSpPr>
          <p:nvPr>
            <p:ph type="title"/>
          </p:nvPr>
        </p:nvSpPr>
        <p:spPr/>
        <p:txBody>
          <a:bodyPr/>
          <a:lstStyle/>
          <a:p>
            <a:pPr eaLnBrk="1" hangingPunct="1"/>
            <a:r>
              <a:rPr lang="en-US" altLang="en-US"/>
              <a:t>Reducing Branch Delay</a:t>
            </a:r>
            <a:endParaRPr lang="en-AU" altLang="en-US"/>
          </a:p>
        </p:txBody>
      </p:sp>
      <p:sp>
        <p:nvSpPr>
          <p:cNvPr id="239620" name="Rectangle 3">
            <a:extLst>
              <a:ext uri="{FF2B5EF4-FFF2-40B4-BE49-F238E27FC236}">
                <a16:creationId xmlns:a16="http://schemas.microsoft.com/office/drawing/2014/main" id="{5BFF4E2E-9D3E-4D89-801D-EFF6F59BDF02}"/>
              </a:ext>
            </a:extLst>
          </p:cNvPr>
          <p:cNvSpPr>
            <a:spLocks noGrp="1" noChangeArrowheads="1"/>
          </p:cNvSpPr>
          <p:nvPr>
            <p:ph type="body" idx="1"/>
          </p:nvPr>
        </p:nvSpPr>
        <p:spPr/>
        <p:txBody>
          <a:bodyPr/>
          <a:lstStyle/>
          <a:p>
            <a:pPr eaLnBrk="1" hangingPunct="1">
              <a:defRPr/>
            </a:pPr>
            <a:r>
              <a:rPr lang="en-US" altLang="en-US" sz="2800" dirty="0">
                <a:solidFill>
                  <a:schemeClr val="bg1">
                    <a:lumMod val="85000"/>
                  </a:schemeClr>
                </a:solidFill>
              </a:rPr>
              <a:t>Move hardware to determine outcome to ID stage [ </a:t>
            </a:r>
            <a:r>
              <a:rPr lang="en-US" altLang="en-US" sz="2800" dirty="0">
                <a:solidFill>
                  <a:srgbClr val="008000"/>
                </a:solidFill>
              </a:rPr>
              <a:t>=&gt;</a:t>
            </a:r>
            <a:r>
              <a:rPr lang="en-US" altLang="en-US" sz="2800" dirty="0"/>
              <a:t> </a:t>
            </a:r>
            <a:r>
              <a:rPr lang="en-US" altLang="en-US" sz="2400" dirty="0">
                <a:solidFill>
                  <a:srgbClr val="008000"/>
                </a:solidFill>
              </a:rPr>
              <a:t>reduce stall from 3 to 1 cycles</a:t>
            </a:r>
            <a:r>
              <a:rPr lang="en-US" altLang="en-US" sz="2800" dirty="0"/>
              <a:t>]</a:t>
            </a:r>
          </a:p>
          <a:p>
            <a:pPr lvl="1" eaLnBrk="1" hangingPunct="1">
              <a:defRPr/>
            </a:pPr>
            <a:r>
              <a:rPr lang="en-US" altLang="en-US" sz="2400" dirty="0">
                <a:solidFill>
                  <a:schemeClr val="bg1">
                    <a:lumMod val="85000"/>
                  </a:schemeClr>
                </a:solidFill>
              </a:rPr>
              <a:t>Target address adder</a:t>
            </a:r>
          </a:p>
          <a:p>
            <a:pPr lvl="1" eaLnBrk="1" hangingPunct="1">
              <a:defRPr/>
            </a:pPr>
            <a:r>
              <a:rPr lang="en-US" altLang="en-US" sz="2400" dirty="0">
                <a:solidFill>
                  <a:schemeClr val="bg1">
                    <a:lumMod val="85000"/>
                  </a:schemeClr>
                </a:solidFill>
              </a:rPr>
              <a:t>Register comparator [</a:t>
            </a:r>
            <a:r>
              <a:rPr lang="en-US" altLang="en-US" sz="1800" dirty="0" err="1">
                <a:solidFill>
                  <a:schemeClr val="bg1">
                    <a:lumMod val="85000"/>
                  </a:schemeClr>
                </a:solidFill>
              </a:rPr>
              <a:t>XORing</a:t>
            </a:r>
            <a:r>
              <a:rPr lang="en-US" altLang="en-US" sz="1800" dirty="0">
                <a:solidFill>
                  <a:schemeClr val="bg1">
                    <a:lumMod val="85000"/>
                  </a:schemeClr>
                </a:solidFill>
              </a:rPr>
              <a:t> operands, then </a:t>
            </a:r>
            <a:r>
              <a:rPr lang="en-US" altLang="en-US" sz="1800" dirty="0" err="1">
                <a:solidFill>
                  <a:schemeClr val="bg1">
                    <a:lumMod val="85000"/>
                  </a:schemeClr>
                </a:solidFill>
              </a:rPr>
              <a:t>ORing</a:t>
            </a:r>
            <a:r>
              <a:rPr lang="en-US" altLang="en-US" sz="1800" dirty="0">
                <a:solidFill>
                  <a:schemeClr val="bg1">
                    <a:lumMod val="85000"/>
                  </a:schemeClr>
                </a:solidFill>
              </a:rPr>
              <a:t> results</a:t>
            </a:r>
            <a:r>
              <a:rPr lang="en-US" altLang="en-US" sz="2400" dirty="0">
                <a:solidFill>
                  <a:schemeClr val="bg1">
                    <a:lumMod val="85000"/>
                  </a:schemeClr>
                </a:solidFill>
              </a:rPr>
              <a:t>]</a:t>
            </a:r>
          </a:p>
          <a:p>
            <a:pPr eaLnBrk="1" hangingPunct="1">
              <a:defRPr/>
            </a:pPr>
            <a:r>
              <a:rPr lang="en-US" altLang="en-US" dirty="0">
                <a:latin typeface="Times New Roman" panose="02020603050405020304" pitchFamily="18" charset="0"/>
                <a:cs typeface="Times New Roman" panose="02020603050405020304" pitchFamily="18" charset="0"/>
              </a:rPr>
              <a:t>If the branch is ‘NOT Taken’ then we do not even have this 1 cycle bubble or penalty. </a:t>
            </a:r>
          </a:p>
          <a:p>
            <a:pPr eaLnBrk="1" hangingPunct="1">
              <a:defRPr/>
            </a:pPr>
            <a:r>
              <a:rPr lang="en-US" altLang="en-US" sz="2400" dirty="0">
                <a:solidFill>
                  <a:srgbClr val="7030A0"/>
                </a:solidFill>
                <a:latin typeface="Times New Roman" panose="02020603050405020304" pitchFamily="18" charset="0"/>
                <a:cs typeface="Times New Roman" panose="02020603050405020304" pitchFamily="18" charset="0"/>
              </a:rPr>
              <a:t>Thus the assumption (prediction) of ‘Taken’ or ‘NOT Taken’ is better than waiting for the branch result and then to proceed.</a:t>
            </a:r>
          </a:p>
          <a:p>
            <a:pPr eaLnBrk="1" hangingPunct="1">
              <a:defRPr/>
            </a:pPr>
            <a:r>
              <a:rPr lang="en-US" altLang="en-US" dirty="0">
                <a:solidFill>
                  <a:schemeClr val="tx2">
                    <a:lumMod val="60000"/>
                    <a:lumOff val="40000"/>
                  </a:schemeClr>
                </a:solidFill>
                <a:latin typeface="Times New Roman" panose="02020603050405020304" pitchFamily="18" charset="0"/>
                <a:cs typeface="Times New Roman" panose="02020603050405020304" pitchFamily="18" charset="0"/>
              </a:rPr>
              <a:t>We call this slot, which is possibly having 1 cycle penalty, a ‘Delayed Slot’.</a:t>
            </a:r>
            <a:br>
              <a:rPr lang="en-US" altLang="en-US" sz="2400" dirty="0">
                <a:solidFill>
                  <a:schemeClr val="tx2">
                    <a:lumMod val="60000"/>
                    <a:lumOff val="40000"/>
                  </a:schemeClr>
                </a:solidFill>
                <a:latin typeface="Lucida Console" panose="020B0609040504020204" pitchFamily="49" charset="0"/>
              </a:rPr>
            </a:br>
            <a:endParaRPr lang="en-US" altLang="en-US" sz="2400" dirty="0">
              <a:solidFill>
                <a:schemeClr val="tx2">
                  <a:lumMod val="60000"/>
                  <a:lumOff val="40000"/>
                </a:schemeClr>
              </a:solidFill>
              <a:latin typeface="Lucida Console" panose="020B0609040504020204" pitchFamily="49" charset="0"/>
            </a:endParaRPr>
          </a:p>
        </p:txBody>
      </p:sp>
      <p:sp>
        <p:nvSpPr>
          <p:cNvPr id="5" name="TextBox 1">
            <a:extLst>
              <a:ext uri="{FF2B5EF4-FFF2-40B4-BE49-F238E27FC236}">
                <a16:creationId xmlns:a16="http://schemas.microsoft.com/office/drawing/2014/main" id="{3F16A15B-EBA7-4D80-B971-580849CDE81E}"/>
              </a:ext>
            </a:extLst>
          </p:cNvPr>
          <p:cNvSpPr txBox="1">
            <a:spLocks noChangeArrowheads="1"/>
          </p:cNvSpPr>
          <p:nvPr/>
        </p:nvSpPr>
        <p:spPr bwMode="auto">
          <a:xfrm>
            <a:off x="7337425" y="79533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Footer Placeholder 3">
            <a:extLst>
              <a:ext uri="{FF2B5EF4-FFF2-40B4-BE49-F238E27FC236}">
                <a16:creationId xmlns:a16="http://schemas.microsoft.com/office/drawing/2014/main" id="{32902B6E-8C15-4BD4-B374-9D50E084249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780A1595-E1C4-4ADE-8AD9-FA7C807631F1}" type="slidenum">
              <a:rPr lang="en-AU" altLang="en-US" sz="1400" smtClean="0"/>
              <a:pPr>
                <a:spcBef>
                  <a:spcPct val="0"/>
                </a:spcBef>
                <a:buClrTx/>
                <a:buSzTx/>
                <a:buFontTx/>
                <a:buNone/>
              </a:pPr>
              <a:t>104</a:t>
            </a:fld>
            <a:endParaRPr lang="en-AU" altLang="en-US" sz="1400"/>
          </a:p>
        </p:txBody>
      </p:sp>
      <p:sp>
        <p:nvSpPr>
          <p:cNvPr id="247811" name="Rectangle 2">
            <a:extLst>
              <a:ext uri="{FF2B5EF4-FFF2-40B4-BE49-F238E27FC236}">
                <a16:creationId xmlns:a16="http://schemas.microsoft.com/office/drawing/2014/main" id="{1A6E29B8-9E22-4604-987C-97AFF8B146FA}"/>
              </a:ext>
            </a:extLst>
          </p:cNvPr>
          <p:cNvSpPr>
            <a:spLocks noGrp="1" noChangeArrowheads="1"/>
          </p:cNvSpPr>
          <p:nvPr>
            <p:ph type="title"/>
          </p:nvPr>
        </p:nvSpPr>
        <p:spPr>
          <a:xfrm>
            <a:off x="704850" y="0"/>
            <a:ext cx="8259763" cy="646113"/>
          </a:xfrm>
        </p:spPr>
        <p:txBody>
          <a:bodyPr/>
          <a:lstStyle/>
          <a:p>
            <a:pPr eaLnBrk="1" hangingPunct="1"/>
            <a:r>
              <a:rPr lang="en-US" altLang="en-US" sz="3600">
                <a:solidFill>
                  <a:srgbClr val="0516BB"/>
                </a:solidFill>
                <a:ea typeface="Times New Roman" panose="02020603050405020304" pitchFamily="18" charset="0"/>
                <a:cs typeface="ITCFranklinGothicStd-Hvy"/>
              </a:rPr>
              <a:t>Scheduling the branch delay slot</a:t>
            </a:r>
            <a:endParaRPr lang="en-AU" altLang="en-US" sz="3600">
              <a:solidFill>
                <a:srgbClr val="0516BB"/>
              </a:solidFill>
              <a:ea typeface="Times New Roman" panose="02020603050405020304" pitchFamily="18" charset="0"/>
              <a:cs typeface="ITCFranklinGothicStd-Hvy"/>
            </a:endParaRPr>
          </a:p>
        </p:txBody>
      </p:sp>
      <p:pic>
        <p:nvPicPr>
          <p:cNvPr id="247812" name="Picture 6" descr="f04-64-9780124077263">
            <a:extLst>
              <a:ext uri="{FF2B5EF4-FFF2-40B4-BE49-F238E27FC236}">
                <a16:creationId xmlns:a16="http://schemas.microsoft.com/office/drawing/2014/main" id="{A63B6696-5C26-41A6-AB7E-F1D488ECD822}"/>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704850" y="646113"/>
            <a:ext cx="7754938" cy="5781675"/>
          </a:xfrm>
        </p:spPr>
      </p:pic>
      <p:sp>
        <p:nvSpPr>
          <p:cNvPr id="5" name="TextBox 1">
            <a:extLst>
              <a:ext uri="{FF2B5EF4-FFF2-40B4-BE49-F238E27FC236}">
                <a16:creationId xmlns:a16="http://schemas.microsoft.com/office/drawing/2014/main" id="{3433C0C2-53FD-41DF-96A4-D28DA135B654}"/>
              </a:ext>
            </a:extLst>
          </p:cNvPr>
          <p:cNvSpPr txBox="1">
            <a:spLocks noChangeArrowheads="1"/>
          </p:cNvSpPr>
          <p:nvPr/>
        </p:nvSpPr>
        <p:spPr bwMode="auto">
          <a:xfrm>
            <a:off x="7956376" y="333376"/>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Footer Placeholder 3">
            <a:extLst>
              <a:ext uri="{FF2B5EF4-FFF2-40B4-BE49-F238E27FC236}">
                <a16:creationId xmlns:a16="http://schemas.microsoft.com/office/drawing/2014/main" id="{668E1376-636C-431C-9D76-166517B2BD3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5B1A27B8-1690-4DA4-9B7B-CA215FCFEB7A}" type="slidenum">
              <a:rPr lang="en-AU" altLang="en-US" sz="1400" smtClean="0"/>
              <a:pPr>
                <a:spcBef>
                  <a:spcPct val="0"/>
                </a:spcBef>
                <a:buClrTx/>
                <a:buSzTx/>
                <a:buFontTx/>
                <a:buNone/>
              </a:pPr>
              <a:t>105</a:t>
            </a:fld>
            <a:endParaRPr lang="en-AU" altLang="en-US" sz="1400"/>
          </a:p>
        </p:txBody>
      </p:sp>
      <p:sp>
        <p:nvSpPr>
          <p:cNvPr id="249859" name="Rectangle 2">
            <a:extLst>
              <a:ext uri="{FF2B5EF4-FFF2-40B4-BE49-F238E27FC236}">
                <a16:creationId xmlns:a16="http://schemas.microsoft.com/office/drawing/2014/main" id="{6DE65040-C0F9-4B36-BFD8-65EF3C948896}"/>
              </a:ext>
            </a:extLst>
          </p:cNvPr>
          <p:cNvSpPr>
            <a:spLocks noGrp="1" noChangeArrowheads="1"/>
          </p:cNvSpPr>
          <p:nvPr>
            <p:ph type="title"/>
          </p:nvPr>
        </p:nvSpPr>
        <p:spPr/>
        <p:txBody>
          <a:bodyPr/>
          <a:lstStyle/>
          <a:p>
            <a:pPr eaLnBrk="1" hangingPunct="1"/>
            <a:r>
              <a:rPr lang="en-US" altLang="en-US"/>
              <a:t>Data Hazards for Branches</a:t>
            </a:r>
          </a:p>
        </p:txBody>
      </p:sp>
      <p:sp>
        <p:nvSpPr>
          <p:cNvPr id="249860" name="Rectangle 3">
            <a:extLst>
              <a:ext uri="{FF2B5EF4-FFF2-40B4-BE49-F238E27FC236}">
                <a16:creationId xmlns:a16="http://schemas.microsoft.com/office/drawing/2014/main" id="{7283AFC0-176F-4CC6-A23D-6BEB0A72FF9F}"/>
              </a:ext>
            </a:extLst>
          </p:cNvPr>
          <p:cNvSpPr>
            <a:spLocks noGrp="1" noChangeArrowheads="1"/>
          </p:cNvSpPr>
          <p:nvPr>
            <p:ph type="body" idx="1"/>
          </p:nvPr>
        </p:nvSpPr>
        <p:spPr>
          <a:xfrm>
            <a:off x="684213" y="1125538"/>
            <a:ext cx="8270875" cy="1228725"/>
          </a:xfrm>
        </p:spPr>
        <p:txBody>
          <a:bodyPr/>
          <a:lstStyle/>
          <a:p>
            <a:pPr eaLnBrk="1" hangingPunct="1"/>
            <a:r>
              <a:rPr lang="en-US" altLang="en-US"/>
              <a:t>If a comparison register is a destination of 2</a:t>
            </a:r>
            <a:r>
              <a:rPr lang="en-US" altLang="en-US" baseline="30000"/>
              <a:t>nd</a:t>
            </a:r>
            <a:r>
              <a:rPr lang="en-US" altLang="en-US"/>
              <a:t> or 3</a:t>
            </a:r>
            <a:r>
              <a:rPr lang="en-US" altLang="en-US" baseline="30000"/>
              <a:t>rd</a:t>
            </a:r>
            <a:r>
              <a:rPr lang="en-US" altLang="en-US"/>
              <a:t> preceding ALU instruction</a:t>
            </a:r>
          </a:p>
        </p:txBody>
      </p:sp>
      <p:sp>
        <p:nvSpPr>
          <p:cNvPr id="249861" name="Rectangle 4">
            <a:extLst>
              <a:ext uri="{FF2B5EF4-FFF2-40B4-BE49-F238E27FC236}">
                <a16:creationId xmlns:a16="http://schemas.microsoft.com/office/drawing/2014/main" id="{4823899F-49CF-4AEE-899E-D69608DBEC48}"/>
              </a:ext>
            </a:extLst>
          </p:cNvPr>
          <p:cNvSpPr>
            <a:spLocks noChangeArrowheads="1"/>
          </p:cNvSpPr>
          <p:nvPr/>
        </p:nvSpPr>
        <p:spPr bwMode="auto">
          <a:xfrm>
            <a:off x="755650" y="3870325"/>
            <a:ext cx="322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a:t>
            </a:r>
            <a:endParaRPr lang="en-AU" altLang="en-US" sz="1800">
              <a:latin typeface="Lucida Console" panose="020B0609040504020204" pitchFamily="49" charset="0"/>
            </a:endParaRPr>
          </a:p>
        </p:txBody>
      </p:sp>
      <p:grpSp>
        <p:nvGrpSpPr>
          <p:cNvPr id="249862" name="Group 5">
            <a:extLst>
              <a:ext uri="{FF2B5EF4-FFF2-40B4-BE49-F238E27FC236}">
                <a16:creationId xmlns:a16="http://schemas.microsoft.com/office/drawing/2014/main" id="{F982F7EC-1D01-458C-A527-942C571C223C}"/>
              </a:ext>
            </a:extLst>
          </p:cNvPr>
          <p:cNvGrpSpPr>
            <a:grpSpLocks/>
          </p:cNvGrpSpPr>
          <p:nvPr/>
        </p:nvGrpSpPr>
        <p:grpSpPr bwMode="auto">
          <a:xfrm>
            <a:off x="3132138" y="2636838"/>
            <a:ext cx="3024187" cy="504825"/>
            <a:chOff x="2018" y="2341"/>
            <a:chExt cx="1905" cy="318"/>
          </a:xfrm>
        </p:grpSpPr>
        <p:sp>
          <p:nvSpPr>
            <p:cNvPr id="249902" name="Rectangle 6">
              <a:extLst>
                <a:ext uri="{FF2B5EF4-FFF2-40B4-BE49-F238E27FC236}">
                  <a16:creationId xmlns:a16="http://schemas.microsoft.com/office/drawing/2014/main" id="{4DA7884F-942E-46CD-93AB-CA7C24457268}"/>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249903" name="Rectangle 7">
              <a:extLst>
                <a:ext uri="{FF2B5EF4-FFF2-40B4-BE49-F238E27FC236}">
                  <a16:creationId xmlns:a16="http://schemas.microsoft.com/office/drawing/2014/main" id="{49116517-09E1-4A0D-92C0-CF68FEAFF55D}"/>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49904" name="Rectangle 8">
              <a:extLst>
                <a:ext uri="{FF2B5EF4-FFF2-40B4-BE49-F238E27FC236}">
                  <a16:creationId xmlns:a16="http://schemas.microsoft.com/office/drawing/2014/main" id="{22BB17BA-6F7A-4DB2-8985-09B0B9B97E49}"/>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249905" name="Rectangle 9">
              <a:extLst>
                <a:ext uri="{FF2B5EF4-FFF2-40B4-BE49-F238E27FC236}">
                  <a16:creationId xmlns:a16="http://schemas.microsoft.com/office/drawing/2014/main" id="{FFCC0A1E-66E0-4C5E-BAC2-D5782AA4D37F}"/>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249906" name="Rectangle 10">
              <a:extLst>
                <a:ext uri="{FF2B5EF4-FFF2-40B4-BE49-F238E27FC236}">
                  <a16:creationId xmlns:a16="http://schemas.microsoft.com/office/drawing/2014/main" id="{416E50FD-494E-4D94-8CAA-2CBF36D4BC35}"/>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249907" name="Rectangle 11">
              <a:extLst>
                <a:ext uri="{FF2B5EF4-FFF2-40B4-BE49-F238E27FC236}">
                  <a16:creationId xmlns:a16="http://schemas.microsoft.com/office/drawing/2014/main" id="{9246C092-D8D3-4FFE-BB93-43511B166EA2}"/>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908" name="Rectangle 12">
              <a:extLst>
                <a:ext uri="{FF2B5EF4-FFF2-40B4-BE49-F238E27FC236}">
                  <a16:creationId xmlns:a16="http://schemas.microsoft.com/office/drawing/2014/main" id="{D64825ED-51FB-42ED-8A48-56E4FD8112C6}"/>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909" name="Rectangle 13">
              <a:extLst>
                <a:ext uri="{FF2B5EF4-FFF2-40B4-BE49-F238E27FC236}">
                  <a16:creationId xmlns:a16="http://schemas.microsoft.com/office/drawing/2014/main" id="{E9DA548D-7D20-4435-B0A0-0E09FA751319}"/>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910" name="Rectangle 14">
              <a:extLst>
                <a:ext uri="{FF2B5EF4-FFF2-40B4-BE49-F238E27FC236}">
                  <a16:creationId xmlns:a16="http://schemas.microsoft.com/office/drawing/2014/main" id="{EDC8B4F9-E79F-48F2-895C-2EA769BEE240}"/>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grpSp>
        <p:nvGrpSpPr>
          <p:cNvPr id="249863" name="Group 15">
            <a:extLst>
              <a:ext uri="{FF2B5EF4-FFF2-40B4-BE49-F238E27FC236}">
                <a16:creationId xmlns:a16="http://schemas.microsoft.com/office/drawing/2014/main" id="{434A482E-35A1-4C0F-84B2-E5D5ACC5DB78}"/>
              </a:ext>
            </a:extLst>
          </p:cNvPr>
          <p:cNvGrpSpPr>
            <a:grpSpLocks/>
          </p:cNvGrpSpPr>
          <p:nvPr/>
        </p:nvGrpSpPr>
        <p:grpSpPr bwMode="auto">
          <a:xfrm>
            <a:off x="3779838" y="3213100"/>
            <a:ext cx="3024187" cy="504825"/>
            <a:chOff x="2018" y="2341"/>
            <a:chExt cx="1905" cy="318"/>
          </a:xfrm>
        </p:grpSpPr>
        <p:sp>
          <p:nvSpPr>
            <p:cNvPr id="249893" name="Rectangle 16">
              <a:extLst>
                <a:ext uri="{FF2B5EF4-FFF2-40B4-BE49-F238E27FC236}">
                  <a16:creationId xmlns:a16="http://schemas.microsoft.com/office/drawing/2014/main" id="{9E295988-1722-400D-826E-437837AC59B5}"/>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249894" name="Rectangle 17">
              <a:extLst>
                <a:ext uri="{FF2B5EF4-FFF2-40B4-BE49-F238E27FC236}">
                  <a16:creationId xmlns:a16="http://schemas.microsoft.com/office/drawing/2014/main" id="{BBE7FD2A-0C72-4C12-BB02-0903B4B0CB24}"/>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49895" name="Rectangle 18">
              <a:extLst>
                <a:ext uri="{FF2B5EF4-FFF2-40B4-BE49-F238E27FC236}">
                  <a16:creationId xmlns:a16="http://schemas.microsoft.com/office/drawing/2014/main" id="{D10B4016-2A22-4484-BB32-CB318E39B9B7}"/>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249896" name="Rectangle 19">
              <a:extLst>
                <a:ext uri="{FF2B5EF4-FFF2-40B4-BE49-F238E27FC236}">
                  <a16:creationId xmlns:a16="http://schemas.microsoft.com/office/drawing/2014/main" id="{2488CD4F-FE78-4C20-9766-E1B5DC797320}"/>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249897" name="Rectangle 20">
              <a:extLst>
                <a:ext uri="{FF2B5EF4-FFF2-40B4-BE49-F238E27FC236}">
                  <a16:creationId xmlns:a16="http://schemas.microsoft.com/office/drawing/2014/main" id="{3B9DBF90-2ADB-474C-884B-1B94E54F34C2}"/>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249898" name="Rectangle 21">
              <a:extLst>
                <a:ext uri="{FF2B5EF4-FFF2-40B4-BE49-F238E27FC236}">
                  <a16:creationId xmlns:a16="http://schemas.microsoft.com/office/drawing/2014/main" id="{0F7D122E-F2CF-435B-9BA3-F0BE3D04AEBB}"/>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899" name="Rectangle 22">
              <a:extLst>
                <a:ext uri="{FF2B5EF4-FFF2-40B4-BE49-F238E27FC236}">
                  <a16:creationId xmlns:a16="http://schemas.microsoft.com/office/drawing/2014/main" id="{FFE40831-6381-417D-86E6-C383415F0E35}"/>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900" name="Rectangle 23">
              <a:extLst>
                <a:ext uri="{FF2B5EF4-FFF2-40B4-BE49-F238E27FC236}">
                  <a16:creationId xmlns:a16="http://schemas.microsoft.com/office/drawing/2014/main" id="{B8ECC0D6-473F-4B22-B2A9-82B7E6D4934C}"/>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901" name="Rectangle 24">
              <a:extLst>
                <a:ext uri="{FF2B5EF4-FFF2-40B4-BE49-F238E27FC236}">
                  <a16:creationId xmlns:a16="http://schemas.microsoft.com/office/drawing/2014/main" id="{FDCFAD3B-1138-47EC-BC04-610AB0BBA692}"/>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grpSp>
        <p:nvGrpSpPr>
          <p:cNvPr id="249864" name="Group 25">
            <a:extLst>
              <a:ext uri="{FF2B5EF4-FFF2-40B4-BE49-F238E27FC236}">
                <a16:creationId xmlns:a16="http://schemas.microsoft.com/office/drawing/2014/main" id="{DF91952B-5304-43D5-9453-427759930799}"/>
              </a:ext>
            </a:extLst>
          </p:cNvPr>
          <p:cNvGrpSpPr>
            <a:grpSpLocks/>
          </p:cNvGrpSpPr>
          <p:nvPr/>
        </p:nvGrpSpPr>
        <p:grpSpPr bwMode="auto">
          <a:xfrm>
            <a:off x="4427538" y="3787775"/>
            <a:ext cx="3024187" cy="504825"/>
            <a:chOff x="2018" y="2341"/>
            <a:chExt cx="1905" cy="318"/>
          </a:xfrm>
        </p:grpSpPr>
        <p:sp>
          <p:nvSpPr>
            <p:cNvPr id="249884" name="Rectangle 26">
              <a:extLst>
                <a:ext uri="{FF2B5EF4-FFF2-40B4-BE49-F238E27FC236}">
                  <a16:creationId xmlns:a16="http://schemas.microsoft.com/office/drawing/2014/main" id="{D9012F12-0D31-4600-86CC-298875EC96FD}"/>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249885" name="Rectangle 27">
              <a:extLst>
                <a:ext uri="{FF2B5EF4-FFF2-40B4-BE49-F238E27FC236}">
                  <a16:creationId xmlns:a16="http://schemas.microsoft.com/office/drawing/2014/main" id="{8064AC54-5FC8-4779-B0A3-8B3941B88382}"/>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49886" name="Rectangle 28">
              <a:extLst>
                <a:ext uri="{FF2B5EF4-FFF2-40B4-BE49-F238E27FC236}">
                  <a16:creationId xmlns:a16="http://schemas.microsoft.com/office/drawing/2014/main" id="{79879B76-84C6-4EAF-BB4F-EEF57593A7A4}"/>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249887" name="Rectangle 29">
              <a:extLst>
                <a:ext uri="{FF2B5EF4-FFF2-40B4-BE49-F238E27FC236}">
                  <a16:creationId xmlns:a16="http://schemas.microsoft.com/office/drawing/2014/main" id="{147B6C4F-C882-4730-88AD-ECCDC8251DFA}"/>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249888" name="Rectangle 30">
              <a:extLst>
                <a:ext uri="{FF2B5EF4-FFF2-40B4-BE49-F238E27FC236}">
                  <a16:creationId xmlns:a16="http://schemas.microsoft.com/office/drawing/2014/main" id="{3E8A3CB5-C131-40E0-8548-C7D351B837CE}"/>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249889" name="Rectangle 31">
              <a:extLst>
                <a:ext uri="{FF2B5EF4-FFF2-40B4-BE49-F238E27FC236}">
                  <a16:creationId xmlns:a16="http://schemas.microsoft.com/office/drawing/2014/main" id="{E9A59C20-438F-4989-9E1E-C08F9B742B1D}"/>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890" name="Rectangle 32">
              <a:extLst>
                <a:ext uri="{FF2B5EF4-FFF2-40B4-BE49-F238E27FC236}">
                  <a16:creationId xmlns:a16="http://schemas.microsoft.com/office/drawing/2014/main" id="{E998E737-45F4-45A4-A4FB-88CF2F7C9DFA}"/>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891" name="Rectangle 33">
              <a:extLst>
                <a:ext uri="{FF2B5EF4-FFF2-40B4-BE49-F238E27FC236}">
                  <a16:creationId xmlns:a16="http://schemas.microsoft.com/office/drawing/2014/main" id="{9C277E32-F305-4349-9E4D-9AEE914A7B4D}"/>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892" name="Rectangle 34">
              <a:extLst>
                <a:ext uri="{FF2B5EF4-FFF2-40B4-BE49-F238E27FC236}">
                  <a16:creationId xmlns:a16="http://schemas.microsoft.com/office/drawing/2014/main" id="{CDD58FDC-8EC7-4544-94B5-9312A8B78AE5}"/>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grpSp>
        <p:nvGrpSpPr>
          <p:cNvPr id="249865" name="Group 35">
            <a:extLst>
              <a:ext uri="{FF2B5EF4-FFF2-40B4-BE49-F238E27FC236}">
                <a16:creationId xmlns:a16="http://schemas.microsoft.com/office/drawing/2014/main" id="{E5C9E7F3-1A7D-4588-AC2E-7195764C7C74}"/>
              </a:ext>
            </a:extLst>
          </p:cNvPr>
          <p:cNvGrpSpPr>
            <a:grpSpLocks/>
          </p:cNvGrpSpPr>
          <p:nvPr/>
        </p:nvGrpSpPr>
        <p:grpSpPr bwMode="auto">
          <a:xfrm>
            <a:off x="5076825" y="4364038"/>
            <a:ext cx="3024188" cy="504825"/>
            <a:chOff x="2018" y="2341"/>
            <a:chExt cx="1905" cy="318"/>
          </a:xfrm>
        </p:grpSpPr>
        <p:sp>
          <p:nvSpPr>
            <p:cNvPr id="249875" name="Rectangle 36">
              <a:extLst>
                <a:ext uri="{FF2B5EF4-FFF2-40B4-BE49-F238E27FC236}">
                  <a16:creationId xmlns:a16="http://schemas.microsoft.com/office/drawing/2014/main" id="{2E9FA550-DF70-47FA-AA8D-B468596113E6}"/>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249876" name="Rectangle 37">
              <a:extLst>
                <a:ext uri="{FF2B5EF4-FFF2-40B4-BE49-F238E27FC236}">
                  <a16:creationId xmlns:a16="http://schemas.microsoft.com/office/drawing/2014/main" id="{F083D482-0115-46BA-ABE7-6DC0D426CC41}"/>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49877" name="Rectangle 38">
              <a:extLst>
                <a:ext uri="{FF2B5EF4-FFF2-40B4-BE49-F238E27FC236}">
                  <a16:creationId xmlns:a16="http://schemas.microsoft.com/office/drawing/2014/main" id="{E94CD857-F095-42F2-902F-79679A106EE1}"/>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249878" name="Rectangle 39">
              <a:extLst>
                <a:ext uri="{FF2B5EF4-FFF2-40B4-BE49-F238E27FC236}">
                  <a16:creationId xmlns:a16="http://schemas.microsoft.com/office/drawing/2014/main" id="{13C96CDE-DA9A-4656-8D89-142FFBC6BCF0}"/>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249879" name="Rectangle 40">
              <a:extLst>
                <a:ext uri="{FF2B5EF4-FFF2-40B4-BE49-F238E27FC236}">
                  <a16:creationId xmlns:a16="http://schemas.microsoft.com/office/drawing/2014/main" id="{8303AC23-E05E-433B-8A24-7D16295A4A1E}"/>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249880" name="Rectangle 41">
              <a:extLst>
                <a:ext uri="{FF2B5EF4-FFF2-40B4-BE49-F238E27FC236}">
                  <a16:creationId xmlns:a16="http://schemas.microsoft.com/office/drawing/2014/main" id="{7F3C0B72-63C2-4E8F-A2E8-109ED8E8AB0B}"/>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881" name="Rectangle 42">
              <a:extLst>
                <a:ext uri="{FF2B5EF4-FFF2-40B4-BE49-F238E27FC236}">
                  <a16:creationId xmlns:a16="http://schemas.microsoft.com/office/drawing/2014/main" id="{DF520A32-DDB5-41F7-A605-262FA9DEC639}"/>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882" name="Rectangle 43">
              <a:extLst>
                <a:ext uri="{FF2B5EF4-FFF2-40B4-BE49-F238E27FC236}">
                  <a16:creationId xmlns:a16="http://schemas.microsoft.com/office/drawing/2014/main" id="{53C3C862-1B5B-4CF7-94F2-4A5EF95783F0}"/>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9883" name="Rectangle 44">
              <a:extLst>
                <a:ext uri="{FF2B5EF4-FFF2-40B4-BE49-F238E27FC236}">
                  <a16:creationId xmlns:a16="http://schemas.microsoft.com/office/drawing/2014/main" id="{A4801655-ED1F-4788-AF27-B43C533E9DD0}"/>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sp>
        <p:nvSpPr>
          <p:cNvPr id="249866" name="Rectangle 45">
            <a:extLst>
              <a:ext uri="{FF2B5EF4-FFF2-40B4-BE49-F238E27FC236}">
                <a16:creationId xmlns:a16="http://schemas.microsoft.com/office/drawing/2014/main" id="{E25EFAFA-6653-48EE-8EE4-1D670976C677}"/>
              </a:ext>
            </a:extLst>
          </p:cNvPr>
          <p:cNvSpPr>
            <a:spLocks noChangeArrowheads="1"/>
          </p:cNvSpPr>
          <p:nvPr/>
        </p:nvSpPr>
        <p:spPr bwMode="auto">
          <a:xfrm>
            <a:off x="755650" y="3294063"/>
            <a:ext cx="2117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add </a:t>
            </a:r>
            <a:r>
              <a:rPr lang="en-US" altLang="en-US" sz="1800">
                <a:solidFill>
                  <a:schemeClr val="hlink"/>
                </a:solidFill>
                <a:latin typeface="Lucida Console" panose="020B0609040504020204" pitchFamily="49" charset="0"/>
              </a:rPr>
              <a:t>$4</a:t>
            </a:r>
            <a:r>
              <a:rPr lang="en-US" altLang="en-US" sz="1800">
                <a:latin typeface="Lucida Console" panose="020B0609040504020204" pitchFamily="49" charset="0"/>
              </a:rPr>
              <a:t>, $5, $6</a:t>
            </a:r>
            <a:endParaRPr lang="en-AU" altLang="en-US" sz="1800">
              <a:latin typeface="Lucida Console" panose="020B0609040504020204" pitchFamily="49" charset="0"/>
            </a:endParaRPr>
          </a:p>
        </p:txBody>
      </p:sp>
      <p:sp>
        <p:nvSpPr>
          <p:cNvPr id="249867" name="Rectangle 46">
            <a:extLst>
              <a:ext uri="{FF2B5EF4-FFF2-40B4-BE49-F238E27FC236}">
                <a16:creationId xmlns:a16="http://schemas.microsoft.com/office/drawing/2014/main" id="{D984ACCD-230E-4E80-AE27-8885D9E53597}"/>
              </a:ext>
            </a:extLst>
          </p:cNvPr>
          <p:cNvSpPr>
            <a:spLocks noChangeArrowheads="1"/>
          </p:cNvSpPr>
          <p:nvPr/>
        </p:nvSpPr>
        <p:spPr bwMode="auto">
          <a:xfrm>
            <a:off x="755650" y="2717800"/>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add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$2, $3</a:t>
            </a:r>
            <a:endParaRPr lang="en-AU" altLang="en-US" sz="1800">
              <a:latin typeface="Lucida Console" panose="020B0609040504020204" pitchFamily="49" charset="0"/>
            </a:endParaRPr>
          </a:p>
        </p:txBody>
      </p:sp>
      <p:sp>
        <p:nvSpPr>
          <p:cNvPr id="249868" name="Rectangle 47">
            <a:extLst>
              <a:ext uri="{FF2B5EF4-FFF2-40B4-BE49-F238E27FC236}">
                <a16:creationId xmlns:a16="http://schemas.microsoft.com/office/drawing/2014/main" id="{E008E462-813D-47E8-88D7-BE66A515B050}"/>
              </a:ext>
            </a:extLst>
          </p:cNvPr>
          <p:cNvSpPr>
            <a:spLocks noChangeArrowheads="1"/>
          </p:cNvSpPr>
          <p:nvPr/>
        </p:nvSpPr>
        <p:spPr bwMode="auto">
          <a:xfrm>
            <a:off x="755650" y="4446588"/>
            <a:ext cx="2670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t>
            </a:r>
            <a:r>
              <a:rPr lang="en-US" altLang="en-US" sz="1800">
                <a:solidFill>
                  <a:schemeClr val="hlink"/>
                </a:solidFill>
                <a:latin typeface="Lucida Console" panose="020B0609040504020204" pitchFamily="49" charset="0"/>
              </a:rPr>
              <a:t>$4</a:t>
            </a:r>
            <a:r>
              <a:rPr lang="en-US" altLang="en-US" sz="1800">
                <a:latin typeface="Lucida Console" panose="020B0609040504020204" pitchFamily="49" charset="0"/>
              </a:rPr>
              <a:t>, target</a:t>
            </a:r>
            <a:endParaRPr lang="en-AU" altLang="en-US" sz="1800">
              <a:latin typeface="Lucida Console" panose="020B0609040504020204" pitchFamily="49" charset="0"/>
            </a:endParaRPr>
          </a:p>
        </p:txBody>
      </p:sp>
      <p:sp>
        <p:nvSpPr>
          <p:cNvPr id="249869" name="Line 48">
            <a:extLst>
              <a:ext uri="{FF2B5EF4-FFF2-40B4-BE49-F238E27FC236}">
                <a16:creationId xmlns:a16="http://schemas.microsoft.com/office/drawing/2014/main" id="{9D04E601-E1B9-4681-9915-8A9FAEFE067C}"/>
              </a:ext>
            </a:extLst>
          </p:cNvPr>
          <p:cNvSpPr>
            <a:spLocks noChangeShapeType="1"/>
          </p:cNvSpPr>
          <p:nvPr/>
        </p:nvSpPr>
        <p:spPr bwMode="auto">
          <a:xfrm>
            <a:off x="5651500" y="2852738"/>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870" name="Line 49">
            <a:extLst>
              <a:ext uri="{FF2B5EF4-FFF2-40B4-BE49-F238E27FC236}">
                <a16:creationId xmlns:a16="http://schemas.microsoft.com/office/drawing/2014/main" id="{8B7980AF-2CBC-4160-93E9-3DF11319390C}"/>
              </a:ext>
            </a:extLst>
          </p:cNvPr>
          <p:cNvSpPr>
            <a:spLocks noChangeShapeType="1"/>
          </p:cNvSpPr>
          <p:nvPr/>
        </p:nvSpPr>
        <p:spPr bwMode="auto">
          <a:xfrm>
            <a:off x="5651500" y="3429000"/>
            <a:ext cx="433388" cy="1223963"/>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871" name="Rectangle 50">
            <a:extLst>
              <a:ext uri="{FF2B5EF4-FFF2-40B4-BE49-F238E27FC236}">
                <a16:creationId xmlns:a16="http://schemas.microsoft.com/office/drawing/2014/main" id="{75B5D326-9CEF-46E7-9E57-25DCF56870F3}"/>
              </a:ext>
            </a:extLst>
          </p:cNvPr>
          <p:cNvSpPr>
            <a:spLocks noChangeArrowheads="1"/>
          </p:cNvSpPr>
          <p:nvPr/>
        </p:nvSpPr>
        <p:spPr bwMode="auto">
          <a:xfrm>
            <a:off x="684213" y="51577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a:t>Can be resolved using forwarding</a:t>
            </a:r>
          </a:p>
        </p:txBody>
      </p:sp>
      <p:sp>
        <p:nvSpPr>
          <p:cNvPr id="249872" name="TextBox 1">
            <a:extLst>
              <a:ext uri="{FF2B5EF4-FFF2-40B4-BE49-F238E27FC236}">
                <a16:creationId xmlns:a16="http://schemas.microsoft.com/office/drawing/2014/main" id="{9D424074-2C16-494E-80C8-46F76D938BFE}"/>
              </a:ext>
            </a:extLst>
          </p:cNvPr>
          <p:cNvSpPr txBox="1">
            <a:spLocks noChangeArrowheads="1"/>
          </p:cNvSpPr>
          <p:nvPr/>
        </p:nvSpPr>
        <p:spPr bwMode="auto">
          <a:xfrm>
            <a:off x="7596188" y="3916363"/>
            <a:ext cx="15478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200">
                <a:solidFill>
                  <a:srgbClr val="7030A0"/>
                </a:solidFill>
              </a:rPr>
              <a:t>1</a:t>
            </a:r>
            <a:r>
              <a:rPr lang="en-US" altLang="en-US" sz="1200" baseline="30000">
                <a:solidFill>
                  <a:srgbClr val="7030A0"/>
                </a:solidFill>
              </a:rPr>
              <a:t>st</a:t>
            </a:r>
            <a:r>
              <a:rPr lang="en-US" altLang="en-US" sz="1200">
                <a:solidFill>
                  <a:srgbClr val="7030A0"/>
                </a:solidFill>
              </a:rPr>
              <a:t> proceeding ins</a:t>
            </a:r>
          </a:p>
        </p:txBody>
      </p:sp>
      <p:sp>
        <p:nvSpPr>
          <p:cNvPr id="249873" name="TextBox 52">
            <a:extLst>
              <a:ext uri="{FF2B5EF4-FFF2-40B4-BE49-F238E27FC236}">
                <a16:creationId xmlns:a16="http://schemas.microsoft.com/office/drawing/2014/main" id="{83FEA69D-4C97-4229-A689-50CF73E62D52}"/>
              </a:ext>
            </a:extLst>
          </p:cNvPr>
          <p:cNvSpPr txBox="1">
            <a:spLocks noChangeArrowheads="1"/>
          </p:cNvSpPr>
          <p:nvPr/>
        </p:nvSpPr>
        <p:spPr bwMode="auto">
          <a:xfrm>
            <a:off x="7512050" y="3354388"/>
            <a:ext cx="15478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200">
                <a:solidFill>
                  <a:srgbClr val="7030A0"/>
                </a:solidFill>
              </a:rPr>
              <a:t>2</a:t>
            </a:r>
            <a:r>
              <a:rPr lang="en-US" altLang="en-US" sz="1200" baseline="30000">
                <a:solidFill>
                  <a:srgbClr val="7030A0"/>
                </a:solidFill>
              </a:rPr>
              <a:t>nd</a:t>
            </a:r>
            <a:r>
              <a:rPr lang="en-US" altLang="en-US" sz="1200">
                <a:solidFill>
                  <a:srgbClr val="7030A0"/>
                </a:solidFill>
              </a:rPr>
              <a:t> proceeding ins</a:t>
            </a:r>
          </a:p>
        </p:txBody>
      </p:sp>
      <p:sp>
        <p:nvSpPr>
          <p:cNvPr id="249874" name="TextBox 53">
            <a:extLst>
              <a:ext uri="{FF2B5EF4-FFF2-40B4-BE49-F238E27FC236}">
                <a16:creationId xmlns:a16="http://schemas.microsoft.com/office/drawing/2014/main" id="{7B9B9D4A-D2C2-4753-9A00-17854FB70506}"/>
              </a:ext>
            </a:extLst>
          </p:cNvPr>
          <p:cNvSpPr txBox="1">
            <a:spLocks noChangeArrowheads="1"/>
          </p:cNvSpPr>
          <p:nvPr/>
        </p:nvSpPr>
        <p:spPr bwMode="auto">
          <a:xfrm>
            <a:off x="7559675" y="2759075"/>
            <a:ext cx="1547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200">
                <a:solidFill>
                  <a:srgbClr val="7030A0"/>
                </a:solidFill>
              </a:rPr>
              <a:t>3</a:t>
            </a:r>
            <a:r>
              <a:rPr lang="en-US" altLang="en-US" sz="1200" baseline="30000">
                <a:solidFill>
                  <a:srgbClr val="7030A0"/>
                </a:solidFill>
              </a:rPr>
              <a:t>rd</a:t>
            </a:r>
            <a:r>
              <a:rPr lang="en-US" altLang="en-US" sz="1200">
                <a:solidFill>
                  <a:srgbClr val="7030A0"/>
                </a:solidFill>
              </a:rPr>
              <a:t> proceeding ins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Footer Placeholder 3">
            <a:extLst>
              <a:ext uri="{FF2B5EF4-FFF2-40B4-BE49-F238E27FC236}">
                <a16:creationId xmlns:a16="http://schemas.microsoft.com/office/drawing/2014/main" id="{DC0DCA50-B822-41D4-8AB3-9C59D142D88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18725DB-3F43-4B92-9051-25BFF99BA292}" type="slidenum">
              <a:rPr lang="en-AU" altLang="en-US" sz="1400" smtClean="0"/>
              <a:pPr>
                <a:spcBef>
                  <a:spcPct val="0"/>
                </a:spcBef>
                <a:buClrTx/>
                <a:buSzTx/>
                <a:buFontTx/>
                <a:buNone/>
              </a:pPr>
              <a:t>106</a:t>
            </a:fld>
            <a:endParaRPr lang="en-AU" altLang="en-US" sz="1400"/>
          </a:p>
        </p:txBody>
      </p:sp>
      <p:sp>
        <p:nvSpPr>
          <p:cNvPr id="251907" name="Rectangle 2">
            <a:extLst>
              <a:ext uri="{FF2B5EF4-FFF2-40B4-BE49-F238E27FC236}">
                <a16:creationId xmlns:a16="http://schemas.microsoft.com/office/drawing/2014/main" id="{7FBD76F9-C212-4BE7-BE7D-D63761AA85BB}"/>
              </a:ext>
            </a:extLst>
          </p:cNvPr>
          <p:cNvSpPr>
            <a:spLocks noGrp="1" noChangeArrowheads="1"/>
          </p:cNvSpPr>
          <p:nvPr>
            <p:ph type="title"/>
          </p:nvPr>
        </p:nvSpPr>
        <p:spPr/>
        <p:txBody>
          <a:bodyPr/>
          <a:lstStyle/>
          <a:p>
            <a:pPr eaLnBrk="1" hangingPunct="1"/>
            <a:r>
              <a:rPr lang="en-US" altLang="en-US"/>
              <a:t>Data Hazards for Branches</a:t>
            </a:r>
          </a:p>
        </p:txBody>
      </p:sp>
      <p:sp>
        <p:nvSpPr>
          <p:cNvPr id="251908" name="Rectangle 3">
            <a:extLst>
              <a:ext uri="{FF2B5EF4-FFF2-40B4-BE49-F238E27FC236}">
                <a16:creationId xmlns:a16="http://schemas.microsoft.com/office/drawing/2014/main" id="{A6BEC2E0-4B4C-4A3D-AC66-BAA5AB8669DC}"/>
              </a:ext>
            </a:extLst>
          </p:cNvPr>
          <p:cNvSpPr>
            <a:spLocks noGrp="1" noChangeArrowheads="1"/>
          </p:cNvSpPr>
          <p:nvPr>
            <p:ph type="body" idx="1"/>
          </p:nvPr>
        </p:nvSpPr>
        <p:spPr>
          <a:xfrm>
            <a:off x="684213" y="1125538"/>
            <a:ext cx="8270875" cy="2381250"/>
          </a:xfrm>
        </p:spPr>
        <p:txBody>
          <a:bodyPr/>
          <a:lstStyle/>
          <a:p>
            <a:pPr eaLnBrk="1" hangingPunct="1"/>
            <a:r>
              <a:rPr lang="en-US" altLang="en-US"/>
              <a:t>If a comparison register is a destination of preceding ALU instruction or 2</a:t>
            </a:r>
            <a:r>
              <a:rPr lang="en-US" altLang="en-US" baseline="30000"/>
              <a:t>nd</a:t>
            </a:r>
            <a:r>
              <a:rPr lang="en-US" altLang="en-US"/>
              <a:t> preceding load instruction</a:t>
            </a:r>
          </a:p>
          <a:p>
            <a:pPr lvl="1" eaLnBrk="1" hangingPunct="1"/>
            <a:r>
              <a:rPr lang="en-US" altLang="en-US"/>
              <a:t>Need 1 stall cycle</a:t>
            </a:r>
          </a:p>
        </p:txBody>
      </p:sp>
      <p:sp>
        <p:nvSpPr>
          <p:cNvPr id="251909" name="Rectangle 4">
            <a:extLst>
              <a:ext uri="{FF2B5EF4-FFF2-40B4-BE49-F238E27FC236}">
                <a16:creationId xmlns:a16="http://schemas.microsoft.com/office/drawing/2014/main" id="{287A54E4-A541-4D84-B988-C5C379D6230D}"/>
              </a:ext>
            </a:extLst>
          </p:cNvPr>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latin typeface="Lucida Console" panose="020B0609040504020204" pitchFamily="49" charset="0"/>
            </a:endParaRPr>
          </a:p>
        </p:txBody>
      </p:sp>
      <p:grpSp>
        <p:nvGrpSpPr>
          <p:cNvPr id="251910" name="Group 5">
            <a:extLst>
              <a:ext uri="{FF2B5EF4-FFF2-40B4-BE49-F238E27FC236}">
                <a16:creationId xmlns:a16="http://schemas.microsoft.com/office/drawing/2014/main" id="{3E922E2A-B3F9-4BC2-9FE1-65950C6EBAC9}"/>
              </a:ext>
            </a:extLst>
          </p:cNvPr>
          <p:cNvGrpSpPr>
            <a:grpSpLocks/>
          </p:cNvGrpSpPr>
          <p:nvPr/>
        </p:nvGrpSpPr>
        <p:grpSpPr bwMode="auto">
          <a:xfrm>
            <a:off x="3132138" y="3644900"/>
            <a:ext cx="3024187" cy="504825"/>
            <a:chOff x="2018" y="2341"/>
            <a:chExt cx="1905" cy="318"/>
          </a:xfrm>
        </p:grpSpPr>
        <p:sp>
          <p:nvSpPr>
            <p:cNvPr id="251945" name="Rectangle 6">
              <a:extLst>
                <a:ext uri="{FF2B5EF4-FFF2-40B4-BE49-F238E27FC236}">
                  <a16:creationId xmlns:a16="http://schemas.microsoft.com/office/drawing/2014/main" id="{E8362746-C16F-45EB-B9EB-BB3DF83C24C6}"/>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251946" name="Rectangle 7">
              <a:extLst>
                <a:ext uri="{FF2B5EF4-FFF2-40B4-BE49-F238E27FC236}">
                  <a16:creationId xmlns:a16="http://schemas.microsoft.com/office/drawing/2014/main" id="{5ADA00C5-3B4E-447F-AA72-E25AE0367AA3}"/>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51947" name="Rectangle 8">
              <a:extLst>
                <a:ext uri="{FF2B5EF4-FFF2-40B4-BE49-F238E27FC236}">
                  <a16:creationId xmlns:a16="http://schemas.microsoft.com/office/drawing/2014/main" id="{7ACFA280-67C4-40D9-9BFA-B2770FA95EFB}"/>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251948" name="Rectangle 9">
              <a:extLst>
                <a:ext uri="{FF2B5EF4-FFF2-40B4-BE49-F238E27FC236}">
                  <a16:creationId xmlns:a16="http://schemas.microsoft.com/office/drawing/2014/main" id="{6CD2A580-864B-4814-8B9D-1312525334D0}"/>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251949" name="Rectangle 10">
              <a:extLst>
                <a:ext uri="{FF2B5EF4-FFF2-40B4-BE49-F238E27FC236}">
                  <a16:creationId xmlns:a16="http://schemas.microsoft.com/office/drawing/2014/main" id="{28D12573-E698-42CF-984D-2F976249279F}"/>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251950" name="Rectangle 11">
              <a:extLst>
                <a:ext uri="{FF2B5EF4-FFF2-40B4-BE49-F238E27FC236}">
                  <a16:creationId xmlns:a16="http://schemas.microsoft.com/office/drawing/2014/main" id="{71CD97A8-D12A-45E9-A536-2AC010BD73B3}"/>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51" name="Rectangle 12">
              <a:extLst>
                <a:ext uri="{FF2B5EF4-FFF2-40B4-BE49-F238E27FC236}">
                  <a16:creationId xmlns:a16="http://schemas.microsoft.com/office/drawing/2014/main" id="{F6783AC9-970B-424D-B0D8-CAAF09CC21B4}"/>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52" name="Rectangle 13">
              <a:extLst>
                <a:ext uri="{FF2B5EF4-FFF2-40B4-BE49-F238E27FC236}">
                  <a16:creationId xmlns:a16="http://schemas.microsoft.com/office/drawing/2014/main" id="{9DCA5039-8FFE-4A51-8C83-18D45C2B51AA}"/>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53" name="Rectangle 14">
              <a:extLst>
                <a:ext uri="{FF2B5EF4-FFF2-40B4-BE49-F238E27FC236}">
                  <a16:creationId xmlns:a16="http://schemas.microsoft.com/office/drawing/2014/main" id="{7A89110C-0B9C-48EE-A730-A7B82AC20B30}"/>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grpSp>
        <p:nvGrpSpPr>
          <p:cNvPr id="251911" name="Group 15">
            <a:extLst>
              <a:ext uri="{FF2B5EF4-FFF2-40B4-BE49-F238E27FC236}">
                <a16:creationId xmlns:a16="http://schemas.microsoft.com/office/drawing/2014/main" id="{90625BA4-60CE-445B-A9CF-E7E69D1A2B8C}"/>
              </a:ext>
            </a:extLst>
          </p:cNvPr>
          <p:cNvGrpSpPr>
            <a:grpSpLocks/>
          </p:cNvGrpSpPr>
          <p:nvPr/>
        </p:nvGrpSpPr>
        <p:grpSpPr bwMode="auto">
          <a:xfrm>
            <a:off x="3779838" y="4221163"/>
            <a:ext cx="3024187" cy="504825"/>
            <a:chOff x="2018" y="2341"/>
            <a:chExt cx="1905" cy="318"/>
          </a:xfrm>
        </p:grpSpPr>
        <p:sp>
          <p:nvSpPr>
            <p:cNvPr id="251936" name="Rectangle 16">
              <a:extLst>
                <a:ext uri="{FF2B5EF4-FFF2-40B4-BE49-F238E27FC236}">
                  <a16:creationId xmlns:a16="http://schemas.microsoft.com/office/drawing/2014/main" id="{4A5AD270-BB75-444F-819E-7AA868C7FFA0}"/>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251937" name="Rectangle 17">
              <a:extLst>
                <a:ext uri="{FF2B5EF4-FFF2-40B4-BE49-F238E27FC236}">
                  <a16:creationId xmlns:a16="http://schemas.microsoft.com/office/drawing/2014/main" id="{A8AEB38B-9104-4BD4-A497-A0A03A3559CB}"/>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51938" name="Rectangle 18">
              <a:extLst>
                <a:ext uri="{FF2B5EF4-FFF2-40B4-BE49-F238E27FC236}">
                  <a16:creationId xmlns:a16="http://schemas.microsoft.com/office/drawing/2014/main" id="{C7B31F4E-63AC-413D-805F-9FA5E2763A16}"/>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251939" name="Rectangle 19">
              <a:extLst>
                <a:ext uri="{FF2B5EF4-FFF2-40B4-BE49-F238E27FC236}">
                  <a16:creationId xmlns:a16="http://schemas.microsoft.com/office/drawing/2014/main" id="{5B193A1E-7369-4C0A-AE3E-440281B5DBC5}"/>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251940" name="Rectangle 20">
              <a:extLst>
                <a:ext uri="{FF2B5EF4-FFF2-40B4-BE49-F238E27FC236}">
                  <a16:creationId xmlns:a16="http://schemas.microsoft.com/office/drawing/2014/main" id="{85A1F9EA-3A66-47AB-8A39-15D67DCC9AE4}"/>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251941" name="Rectangle 21">
              <a:extLst>
                <a:ext uri="{FF2B5EF4-FFF2-40B4-BE49-F238E27FC236}">
                  <a16:creationId xmlns:a16="http://schemas.microsoft.com/office/drawing/2014/main" id="{96A53FCA-E881-41DD-8AF4-8C8698BA4B56}"/>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42" name="Rectangle 22">
              <a:extLst>
                <a:ext uri="{FF2B5EF4-FFF2-40B4-BE49-F238E27FC236}">
                  <a16:creationId xmlns:a16="http://schemas.microsoft.com/office/drawing/2014/main" id="{3A9918EA-395E-4DFF-8A7C-C2A959BA11E3}"/>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43" name="Rectangle 23">
              <a:extLst>
                <a:ext uri="{FF2B5EF4-FFF2-40B4-BE49-F238E27FC236}">
                  <a16:creationId xmlns:a16="http://schemas.microsoft.com/office/drawing/2014/main" id="{5B802A05-B0E3-4713-88FE-ED43201142D3}"/>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44" name="Rectangle 24">
              <a:extLst>
                <a:ext uri="{FF2B5EF4-FFF2-40B4-BE49-F238E27FC236}">
                  <a16:creationId xmlns:a16="http://schemas.microsoft.com/office/drawing/2014/main" id="{34920F26-30C2-4C60-89D6-240B852EB157}"/>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sp>
        <p:nvSpPr>
          <p:cNvPr id="251912" name="Rectangle 25">
            <a:extLst>
              <a:ext uri="{FF2B5EF4-FFF2-40B4-BE49-F238E27FC236}">
                <a16:creationId xmlns:a16="http://schemas.microsoft.com/office/drawing/2014/main" id="{02457482-2600-41D9-BF4F-F1BA414A99DB}"/>
              </a:ext>
            </a:extLst>
          </p:cNvPr>
          <p:cNvSpPr>
            <a:spLocks noChangeArrowheads="1"/>
          </p:cNvSpPr>
          <p:nvPr/>
        </p:nvSpPr>
        <p:spPr bwMode="auto">
          <a:xfrm>
            <a:off x="44275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251913" name="Rectangle 26">
            <a:extLst>
              <a:ext uri="{FF2B5EF4-FFF2-40B4-BE49-F238E27FC236}">
                <a16:creationId xmlns:a16="http://schemas.microsoft.com/office/drawing/2014/main" id="{A56E1F14-3A34-48ED-885D-2E2AF4BAD1C1}"/>
              </a:ext>
            </a:extLst>
          </p:cNvPr>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51914" name="Rectangle 27">
            <a:extLst>
              <a:ext uri="{FF2B5EF4-FFF2-40B4-BE49-F238E27FC236}">
                <a16:creationId xmlns:a16="http://schemas.microsoft.com/office/drawing/2014/main" id="{83BA003B-AA86-40C0-A772-15E3BE2EA5EA}"/>
              </a:ext>
            </a:extLst>
          </p:cNvPr>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15" name="Rectangle 28">
            <a:extLst>
              <a:ext uri="{FF2B5EF4-FFF2-40B4-BE49-F238E27FC236}">
                <a16:creationId xmlns:a16="http://schemas.microsoft.com/office/drawing/2014/main" id="{54430127-A712-4C5F-BC2B-E8019B4B085D}"/>
              </a:ext>
            </a:extLst>
          </p:cNvPr>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16" name="Rectangle 29">
            <a:extLst>
              <a:ext uri="{FF2B5EF4-FFF2-40B4-BE49-F238E27FC236}">
                <a16:creationId xmlns:a16="http://schemas.microsoft.com/office/drawing/2014/main" id="{9423E83F-70AE-4E7F-A12A-2A914EAFE4D5}"/>
              </a:ext>
            </a:extLst>
          </p:cNvPr>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17" name="Rectangle 30">
            <a:extLst>
              <a:ext uri="{FF2B5EF4-FFF2-40B4-BE49-F238E27FC236}">
                <a16:creationId xmlns:a16="http://schemas.microsoft.com/office/drawing/2014/main" id="{721BCFBD-706C-4EF9-87A8-A0C0F886C019}"/>
              </a:ext>
            </a:extLst>
          </p:cNvPr>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18" name="Rectangle 31">
            <a:extLst>
              <a:ext uri="{FF2B5EF4-FFF2-40B4-BE49-F238E27FC236}">
                <a16:creationId xmlns:a16="http://schemas.microsoft.com/office/drawing/2014/main" id="{47A0752C-7CC7-43E7-8DFF-1FFB469F863A}"/>
              </a:ext>
            </a:extLst>
          </p:cNvPr>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51919" name="Rectangle 32">
            <a:extLst>
              <a:ext uri="{FF2B5EF4-FFF2-40B4-BE49-F238E27FC236}">
                <a16:creationId xmlns:a16="http://schemas.microsoft.com/office/drawing/2014/main" id="{97B86CB0-B4E2-4F33-A061-90A62E898656}"/>
              </a:ext>
            </a:extLst>
          </p:cNvPr>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251920" name="Rectangle 33">
            <a:extLst>
              <a:ext uri="{FF2B5EF4-FFF2-40B4-BE49-F238E27FC236}">
                <a16:creationId xmlns:a16="http://schemas.microsoft.com/office/drawing/2014/main" id="{47857AAC-9CE5-43EB-974A-B35041450627}"/>
              </a:ext>
            </a:extLst>
          </p:cNvPr>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251921" name="Rectangle 34">
            <a:extLst>
              <a:ext uri="{FF2B5EF4-FFF2-40B4-BE49-F238E27FC236}">
                <a16:creationId xmlns:a16="http://schemas.microsoft.com/office/drawing/2014/main" id="{1527467C-5C75-4AC5-95D9-DC2B6056A1C5}"/>
              </a:ext>
            </a:extLst>
          </p:cNvPr>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251922" name="Rectangle 35">
            <a:extLst>
              <a:ext uri="{FF2B5EF4-FFF2-40B4-BE49-F238E27FC236}">
                <a16:creationId xmlns:a16="http://schemas.microsoft.com/office/drawing/2014/main" id="{0A3C9E7F-2A5D-4661-B1EA-7C45DC9D675B}"/>
              </a:ext>
            </a:extLst>
          </p:cNvPr>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23" name="Rectangle 36">
            <a:extLst>
              <a:ext uri="{FF2B5EF4-FFF2-40B4-BE49-F238E27FC236}">
                <a16:creationId xmlns:a16="http://schemas.microsoft.com/office/drawing/2014/main" id="{601DBD0E-1920-41E3-90F2-B096E42B58A8}"/>
              </a:ext>
            </a:extLst>
          </p:cNvPr>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24" name="Rectangle 37">
            <a:extLst>
              <a:ext uri="{FF2B5EF4-FFF2-40B4-BE49-F238E27FC236}">
                <a16:creationId xmlns:a16="http://schemas.microsoft.com/office/drawing/2014/main" id="{693AA186-D671-4DF1-9FCD-B4A6007E27BF}"/>
              </a:ext>
            </a:extLst>
          </p:cNvPr>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25" name="Rectangle 38">
            <a:extLst>
              <a:ext uri="{FF2B5EF4-FFF2-40B4-BE49-F238E27FC236}">
                <a16:creationId xmlns:a16="http://schemas.microsoft.com/office/drawing/2014/main" id="{4F92D0B8-7BA5-4AB3-B54D-F1F36982F60D}"/>
              </a:ext>
            </a:extLst>
          </p:cNvPr>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1926" name="Rectangle 39">
            <a:extLst>
              <a:ext uri="{FF2B5EF4-FFF2-40B4-BE49-F238E27FC236}">
                <a16:creationId xmlns:a16="http://schemas.microsoft.com/office/drawing/2014/main" id="{802EDB1D-3F0F-4979-BBB4-B6AC23C46107}"/>
              </a:ext>
            </a:extLst>
          </p:cNvPr>
          <p:cNvSpPr>
            <a:spLocks noChangeArrowheads="1"/>
          </p:cNvSpPr>
          <p:nvPr/>
        </p:nvSpPr>
        <p:spPr bwMode="auto">
          <a:xfrm>
            <a:off x="755650" y="4302125"/>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add </a:t>
            </a:r>
            <a:r>
              <a:rPr lang="en-US" altLang="en-US" sz="1800">
                <a:solidFill>
                  <a:schemeClr val="hlink"/>
                </a:solidFill>
                <a:latin typeface="Lucida Console" panose="020B0609040504020204" pitchFamily="49" charset="0"/>
              </a:rPr>
              <a:t>$4</a:t>
            </a:r>
            <a:r>
              <a:rPr lang="en-US" altLang="en-US" sz="1800">
                <a:latin typeface="Lucida Console" panose="020B0609040504020204" pitchFamily="49" charset="0"/>
              </a:rPr>
              <a:t>, $5, $6</a:t>
            </a:r>
            <a:endParaRPr lang="en-AU" altLang="en-US" sz="1800">
              <a:latin typeface="Lucida Console" panose="020B0609040504020204" pitchFamily="49" charset="0"/>
            </a:endParaRPr>
          </a:p>
        </p:txBody>
      </p:sp>
      <p:sp>
        <p:nvSpPr>
          <p:cNvPr id="251927" name="Rectangle 40">
            <a:extLst>
              <a:ext uri="{FF2B5EF4-FFF2-40B4-BE49-F238E27FC236}">
                <a16:creationId xmlns:a16="http://schemas.microsoft.com/office/drawing/2014/main" id="{C19284CD-6AD9-41C5-8CF1-E2BD9AEF1F10}"/>
              </a:ext>
            </a:extLst>
          </p:cNvPr>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lw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addr</a:t>
            </a:r>
            <a:endParaRPr lang="en-AU" altLang="en-US" sz="1800">
              <a:latin typeface="Lucida Console" panose="020B0609040504020204" pitchFamily="49" charset="0"/>
            </a:endParaRPr>
          </a:p>
        </p:txBody>
      </p:sp>
      <p:sp>
        <p:nvSpPr>
          <p:cNvPr id="251928" name="Rectangle 41">
            <a:extLst>
              <a:ext uri="{FF2B5EF4-FFF2-40B4-BE49-F238E27FC236}">
                <a16:creationId xmlns:a16="http://schemas.microsoft.com/office/drawing/2014/main" id="{E4A9B3E2-9F5D-4A65-8CA9-AE312BB38244}"/>
              </a:ext>
            </a:extLst>
          </p:cNvPr>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t>
            </a:r>
            <a:r>
              <a:rPr lang="en-US" altLang="en-US" sz="1800">
                <a:solidFill>
                  <a:schemeClr val="hlink"/>
                </a:solidFill>
                <a:latin typeface="Lucida Console" panose="020B0609040504020204" pitchFamily="49" charset="0"/>
              </a:rPr>
              <a:t>$4</a:t>
            </a:r>
            <a:r>
              <a:rPr lang="en-US" altLang="en-US" sz="1800">
                <a:latin typeface="Lucida Console" panose="020B0609040504020204" pitchFamily="49" charset="0"/>
              </a:rPr>
              <a:t>, target</a:t>
            </a:r>
            <a:endParaRPr lang="en-AU" altLang="en-US" sz="1800">
              <a:latin typeface="Lucida Console" panose="020B0609040504020204" pitchFamily="49" charset="0"/>
            </a:endParaRPr>
          </a:p>
        </p:txBody>
      </p:sp>
      <p:sp>
        <p:nvSpPr>
          <p:cNvPr id="251929" name="Line 42">
            <a:extLst>
              <a:ext uri="{FF2B5EF4-FFF2-40B4-BE49-F238E27FC236}">
                <a16:creationId xmlns:a16="http://schemas.microsoft.com/office/drawing/2014/main" id="{3C04F8A3-2DF1-4EAE-9C4B-ED92105D6A6D}"/>
              </a:ext>
            </a:extLst>
          </p:cNvPr>
          <p:cNvSpPr>
            <a:spLocks noChangeShapeType="1"/>
          </p:cNvSpPr>
          <p:nvPr/>
        </p:nvSpPr>
        <p:spPr bwMode="auto">
          <a:xfrm>
            <a:off x="5651500" y="3860800"/>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930" name="Line 43">
            <a:extLst>
              <a:ext uri="{FF2B5EF4-FFF2-40B4-BE49-F238E27FC236}">
                <a16:creationId xmlns:a16="http://schemas.microsoft.com/office/drawing/2014/main" id="{A0705990-5A08-45FE-AADB-E347B5B4B489}"/>
              </a:ext>
            </a:extLst>
          </p:cNvPr>
          <p:cNvSpPr>
            <a:spLocks noChangeShapeType="1"/>
          </p:cNvSpPr>
          <p:nvPr/>
        </p:nvSpPr>
        <p:spPr bwMode="auto">
          <a:xfrm>
            <a:off x="5651500" y="4437063"/>
            <a:ext cx="433388" cy="1223962"/>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931" name="AutoShape 44">
            <a:extLst>
              <a:ext uri="{FF2B5EF4-FFF2-40B4-BE49-F238E27FC236}">
                <a16:creationId xmlns:a16="http://schemas.microsoft.com/office/drawing/2014/main" id="{CC3CC8AA-B114-4426-AE38-A88FC34CA51A}"/>
              </a:ext>
            </a:extLst>
          </p:cNvPr>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1932" name="AutoShape 45">
            <a:extLst>
              <a:ext uri="{FF2B5EF4-FFF2-40B4-BE49-F238E27FC236}">
                <a16:creationId xmlns:a16="http://schemas.microsoft.com/office/drawing/2014/main" id="{D4492CB6-928C-4F62-A962-1BE85279DAAA}"/>
              </a:ext>
            </a:extLst>
          </p:cNvPr>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1933" name="AutoShape 46">
            <a:extLst>
              <a:ext uri="{FF2B5EF4-FFF2-40B4-BE49-F238E27FC236}">
                <a16:creationId xmlns:a16="http://schemas.microsoft.com/office/drawing/2014/main" id="{86D84CCE-DB9F-409A-BB8F-1AD5D4CFEBF4}"/>
              </a:ext>
            </a:extLst>
          </p:cNvPr>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1934" name="TextBox 47">
            <a:extLst>
              <a:ext uri="{FF2B5EF4-FFF2-40B4-BE49-F238E27FC236}">
                <a16:creationId xmlns:a16="http://schemas.microsoft.com/office/drawing/2014/main" id="{628C1589-76E2-421B-863D-866B24D2418A}"/>
              </a:ext>
            </a:extLst>
          </p:cNvPr>
          <p:cNvSpPr txBox="1">
            <a:spLocks noChangeArrowheads="1"/>
          </p:cNvSpPr>
          <p:nvPr/>
        </p:nvSpPr>
        <p:spPr bwMode="auto">
          <a:xfrm>
            <a:off x="7423150" y="4318000"/>
            <a:ext cx="15478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200">
                <a:solidFill>
                  <a:srgbClr val="7030A0"/>
                </a:solidFill>
              </a:rPr>
              <a:t>1</a:t>
            </a:r>
            <a:r>
              <a:rPr lang="en-US" altLang="en-US" sz="1200" baseline="30000">
                <a:solidFill>
                  <a:srgbClr val="7030A0"/>
                </a:solidFill>
              </a:rPr>
              <a:t>st</a:t>
            </a:r>
            <a:r>
              <a:rPr lang="en-US" altLang="en-US" sz="1200">
                <a:solidFill>
                  <a:srgbClr val="7030A0"/>
                </a:solidFill>
              </a:rPr>
              <a:t> proceeding ins</a:t>
            </a:r>
          </a:p>
        </p:txBody>
      </p:sp>
      <p:sp>
        <p:nvSpPr>
          <p:cNvPr id="251935" name="TextBox 48">
            <a:extLst>
              <a:ext uri="{FF2B5EF4-FFF2-40B4-BE49-F238E27FC236}">
                <a16:creationId xmlns:a16="http://schemas.microsoft.com/office/drawing/2014/main" id="{1D6AC4C7-806F-4E18-A19D-38D9ECCEA9DF}"/>
              </a:ext>
            </a:extLst>
          </p:cNvPr>
          <p:cNvSpPr txBox="1">
            <a:spLocks noChangeArrowheads="1"/>
          </p:cNvSpPr>
          <p:nvPr/>
        </p:nvSpPr>
        <p:spPr bwMode="auto">
          <a:xfrm>
            <a:off x="7416800" y="3746500"/>
            <a:ext cx="15478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200">
                <a:solidFill>
                  <a:srgbClr val="7030A0"/>
                </a:solidFill>
              </a:rPr>
              <a:t>2</a:t>
            </a:r>
            <a:r>
              <a:rPr lang="en-US" altLang="en-US" sz="1200" baseline="30000">
                <a:solidFill>
                  <a:srgbClr val="7030A0"/>
                </a:solidFill>
              </a:rPr>
              <a:t>nd</a:t>
            </a:r>
            <a:r>
              <a:rPr lang="en-US" altLang="en-US" sz="1200">
                <a:solidFill>
                  <a:srgbClr val="7030A0"/>
                </a:solidFill>
              </a:rPr>
              <a:t> proceeding ins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Footer Placeholder 3">
            <a:extLst>
              <a:ext uri="{FF2B5EF4-FFF2-40B4-BE49-F238E27FC236}">
                <a16:creationId xmlns:a16="http://schemas.microsoft.com/office/drawing/2014/main" id="{1A426491-93BA-4396-B43D-77B40CC5417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11158648-2047-467B-BB3B-5339F7AC9F7C}" type="slidenum">
              <a:rPr lang="en-AU" altLang="en-US" sz="1400" smtClean="0"/>
              <a:pPr>
                <a:spcBef>
                  <a:spcPct val="0"/>
                </a:spcBef>
                <a:buClrTx/>
                <a:buSzTx/>
                <a:buFontTx/>
                <a:buNone/>
              </a:pPr>
              <a:t>107</a:t>
            </a:fld>
            <a:endParaRPr lang="en-AU" altLang="en-US" sz="1400"/>
          </a:p>
        </p:txBody>
      </p:sp>
      <p:sp>
        <p:nvSpPr>
          <p:cNvPr id="253955" name="Rectangle 2">
            <a:extLst>
              <a:ext uri="{FF2B5EF4-FFF2-40B4-BE49-F238E27FC236}">
                <a16:creationId xmlns:a16="http://schemas.microsoft.com/office/drawing/2014/main" id="{598AE949-D889-4DE8-B6B6-ED2DE9F10E0C}"/>
              </a:ext>
            </a:extLst>
          </p:cNvPr>
          <p:cNvSpPr>
            <a:spLocks noGrp="1" noChangeArrowheads="1"/>
          </p:cNvSpPr>
          <p:nvPr>
            <p:ph type="title"/>
          </p:nvPr>
        </p:nvSpPr>
        <p:spPr/>
        <p:txBody>
          <a:bodyPr/>
          <a:lstStyle/>
          <a:p>
            <a:pPr eaLnBrk="1" hangingPunct="1"/>
            <a:r>
              <a:rPr lang="en-US" altLang="en-US"/>
              <a:t>Data Hazards for Branches</a:t>
            </a:r>
          </a:p>
        </p:txBody>
      </p:sp>
      <p:sp>
        <p:nvSpPr>
          <p:cNvPr id="253956" name="Rectangle 3">
            <a:extLst>
              <a:ext uri="{FF2B5EF4-FFF2-40B4-BE49-F238E27FC236}">
                <a16:creationId xmlns:a16="http://schemas.microsoft.com/office/drawing/2014/main" id="{E3A7F9E2-E454-4D7E-8D27-46F0A4526452}"/>
              </a:ext>
            </a:extLst>
          </p:cNvPr>
          <p:cNvSpPr>
            <a:spLocks noGrp="1" noChangeArrowheads="1"/>
          </p:cNvSpPr>
          <p:nvPr>
            <p:ph type="body" idx="1"/>
          </p:nvPr>
        </p:nvSpPr>
        <p:spPr>
          <a:xfrm>
            <a:off x="684213" y="1125538"/>
            <a:ext cx="8270875" cy="2381250"/>
          </a:xfrm>
        </p:spPr>
        <p:txBody>
          <a:bodyPr/>
          <a:lstStyle/>
          <a:p>
            <a:pPr eaLnBrk="1" hangingPunct="1"/>
            <a:r>
              <a:rPr lang="en-US" altLang="en-US"/>
              <a:t>If a comparison register is a destination of immediately preceding load instruction</a:t>
            </a:r>
          </a:p>
          <a:p>
            <a:pPr lvl="1" eaLnBrk="1" hangingPunct="1"/>
            <a:r>
              <a:rPr lang="en-US" altLang="en-US"/>
              <a:t>Need 2 stall cycles</a:t>
            </a:r>
          </a:p>
        </p:txBody>
      </p:sp>
      <p:sp>
        <p:nvSpPr>
          <p:cNvPr id="253957" name="Rectangle 4">
            <a:extLst>
              <a:ext uri="{FF2B5EF4-FFF2-40B4-BE49-F238E27FC236}">
                <a16:creationId xmlns:a16="http://schemas.microsoft.com/office/drawing/2014/main" id="{D67DD37D-4C68-4407-8740-5A0F80B96215}"/>
              </a:ext>
            </a:extLst>
          </p:cNvPr>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latin typeface="Lucida Console" panose="020B0609040504020204" pitchFamily="49" charset="0"/>
            </a:endParaRPr>
          </a:p>
        </p:txBody>
      </p:sp>
      <p:grpSp>
        <p:nvGrpSpPr>
          <p:cNvPr id="253958" name="Group 5">
            <a:extLst>
              <a:ext uri="{FF2B5EF4-FFF2-40B4-BE49-F238E27FC236}">
                <a16:creationId xmlns:a16="http://schemas.microsoft.com/office/drawing/2014/main" id="{63FFD67F-063F-470D-9A36-8D4F97525CD6}"/>
              </a:ext>
            </a:extLst>
          </p:cNvPr>
          <p:cNvGrpSpPr>
            <a:grpSpLocks/>
          </p:cNvGrpSpPr>
          <p:nvPr/>
        </p:nvGrpSpPr>
        <p:grpSpPr bwMode="auto">
          <a:xfrm>
            <a:off x="3132138" y="3644900"/>
            <a:ext cx="3024187" cy="504825"/>
            <a:chOff x="2018" y="2341"/>
            <a:chExt cx="1905" cy="318"/>
          </a:xfrm>
        </p:grpSpPr>
        <p:sp>
          <p:nvSpPr>
            <p:cNvPr id="253989" name="Rectangle 6">
              <a:extLst>
                <a:ext uri="{FF2B5EF4-FFF2-40B4-BE49-F238E27FC236}">
                  <a16:creationId xmlns:a16="http://schemas.microsoft.com/office/drawing/2014/main" id="{43F79AE8-D237-46AB-BC4B-6EF9718F801F}"/>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253990" name="Rectangle 7">
              <a:extLst>
                <a:ext uri="{FF2B5EF4-FFF2-40B4-BE49-F238E27FC236}">
                  <a16:creationId xmlns:a16="http://schemas.microsoft.com/office/drawing/2014/main" id="{8B753556-3BF0-4661-A26E-1A8680033FA7}"/>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53991" name="Rectangle 8">
              <a:extLst>
                <a:ext uri="{FF2B5EF4-FFF2-40B4-BE49-F238E27FC236}">
                  <a16:creationId xmlns:a16="http://schemas.microsoft.com/office/drawing/2014/main" id="{75E1285F-1BC4-4F2F-BE06-778B44C15AFC}"/>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253992" name="Rectangle 9">
              <a:extLst>
                <a:ext uri="{FF2B5EF4-FFF2-40B4-BE49-F238E27FC236}">
                  <a16:creationId xmlns:a16="http://schemas.microsoft.com/office/drawing/2014/main" id="{55914E0D-0ADC-4DF8-8CC0-9F6AEF6D18A0}"/>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253993" name="Rectangle 10">
              <a:extLst>
                <a:ext uri="{FF2B5EF4-FFF2-40B4-BE49-F238E27FC236}">
                  <a16:creationId xmlns:a16="http://schemas.microsoft.com/office/drawing/2014/main" id="{D62C6F04-C646-40FB-A9C7-95AF9A2B6B7E}"/>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253994" name="Rectangle 11">
              <a:extLst>
                <a:ext uri="{FF2B5EF4-FFF2-40B4-BE49-F238E27FC236}">
                  <a16:creationId xmlns:a16="http://schemas.microsoft.com/office/drawing/2014/main" id="{6F5866FF-6AF7-4DFB-9CB9-AC14022696B8}"/>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95" name="Rectangle 12">
              <a:extLst>
                <a:ext uri="{FF2B5EF4-FFF2-40B4-BE49-F238E27FC236}">
                  <a16:creationId xmlns:a16="http://schemas.microsoft.com/office/drawing/2014/main" id="{BD0E60CC-BAEE-40D5-9D1A-E156F7D7D745}"/>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96" name="Rectangle 13">
              <a:extLst>
                <a:ext uri="{FF2B5EF4-FFF2-40B4-BE49-F238E27FC236}">
                  <a16:creationId xmlns:a16="http://schemas.microsoft.com/office/drawing/2014/main" id="{C883F567-8A23-4C6D-865B-FDDC0606B568}"/>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97" name="Rectangle 14">
              <a:extLst>
                <a:ext uri="{FF2B5EF4-FFF2-40B4-BE49-F238E27FC236}">
                  <a16:creationId xmlns:a16="http://schemas.microsoft.com/office/drawing/2014/main" id="{AF0F26DC-DA27-4984-9EF7-BC5A53D6FD2E}"/>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sp>
        <p:nvSpPr>
          <p:cNvPr id="253959" name="Rectangle 15">
            <a:extLst>
              <a:ext uri="{FF2B5EF4-FFF2-40B4-BE49-F238E27FC236}">
                <a16:creationId xmlns:a16="http://schemas.microsoft.com/office/drawing/2014/main" id="{6B20ACBF-C3A0-4235-A962-CA1C46408285}"/>
              </a:ext>
            </a:extLst>
          </p:cNvPr>
          <p:cNvSpPr>
            <a:spLocks noChangeArrowheads="1"/>
          </p:cNvSpPr>
          <p:nvPr/>
        </p:nvSpPr>
        <p:spPr bwMode="auto">
          <a:xfrm>
            <a:off x="37798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IF</a:t>
            </a:r>
            <a:endParaRPr lang="en-AU" altLang="en-US" sz="1400"/>
          </a:p>
        </p:txBody>
      </p:sp>
      <p:sp>
        <p:nvSpPr>
          <p:cNvPr id="253960" name="Rectangle 16">
            <a:extLst>
              <a:ext uri="{FF2B5EF4-FFF2-40B4-BE49-F238E27FC236}">
                <a16:creationId xmlns:a16="http://schemas.microsoft.com/office/drawing/2014/main" id="{2E8BB656-5CB6-4023-A8A6-00BCEA82FAFF}"/>
              </a:ext>
            </a:extLst>
          </p:cNvPr>
          <p:cNvSpPr>
            <a:spLocks noChangeArrowheads="1"/>
          </p:cNvSpPr>
          <p:nvPr/>
        </p:nvSpPr>
        <p:spPr bwMode="auto">
          <a:xfrm>
            <a:off x="44275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53961" name="Rectangle 17">
            <a:extLst>
              <a:ext uri="{FF2B5EF4-FFF2-40B4-BE49-F238E27FC236}">
                <a16:creationId xmlns:a16="http://schemas.microsoft.com/office/drawing/2014/main" id="{4A62C8DB-40AD-4740-A3B0-2E45E0C609D2}"/>
              </a:ext>
            </a:extLst>
          </p:cNvPr>
          <p:cNvSpPr>
            <a:spLocks noChangeArrowheads="1"/>
          </p:cNvSpPr>
          <p:nvPr/>
        </p:nvSpPr>
        <p:spPr bwMode="auto">
          <a:xfrm>
            <a:off x="42846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62" name="Rectangle 18">
            <a:extLst>
              <a:ext uri="{FF2B5EF4-FFF2-40B4-BE49-F238E27FC236}">
                <a16:creationId xmlns:a16="http://schemas.microsoft.com/office/drawing/2014/main" id="{17837FC4-0384-41F9-BE33-2EA988D5A3B2}"/>
              </a:ext>
            </a:extLst>
          </p:cNvPr>
          <p:cNvSpPr>
            <a:spLocks noChangeArrowheads="1"/>
          </p:cNvSpPr>
          <p:nvPr/>
        </p:nvSpPr>
        <p:spPr bwMode="auto">
          <a:xfrm>
            <a:off x="49323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63" name="Rectangle 19">
            <a:extLst>
              <a:ext uri="{FF2B5EF4-FFF2-40B4-BE49-F238E27FC236}">
                <a16:creationId xmlns:a16="http://schemas.microsoft.com/office/drawing/2014/main" id="{E39A7FF2-1207-4A05-B115-0E2DC35B8C44}"/>
              </a:ext>
            </a:extLst>
          </p:cNvPr>
          <p:cNvSpPr>
            <a:spLocks noChangeArrowheads="1"/>
          </p:cNvSpPr>
          <p:nvPr/>
        </p:nvSpPr>
        <p:spPr bwMode="auto">
          <a:xfrm>
            <a:off x="55800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64" name="Rectangle 20">
            <a:extLst>
              <a:ext uri="{FF2B5EF4-FFF2-40B4-BE49-F238E27FC236}">
                <a16:creationId xmlns:a16="http://schemas.microsoft.com/office/drawing/2014/main" id="{98C549BA-CA9B-4AE9-8880-DB7964F5D408}"/>
              </a:ext>
            </a:extLst>
          </p:cNvPr>
          <p:cNvSpPr>
            <a:spLocks noChangeArrowheads="1"/>
          </p:cNvSpPr>
          <p:nvPr/>
        </p:nvSpPr>
        <p:spPr bwMode="auto">
          <a:xfrm>
            <a:off x="62277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65" name="Rectangle 21">
            <a:extLst>
              <a:ext uri="{FF2B5EF4-FFF2-40B4-BE49-F238E27FC236}">
                <a16:creationId xmlns:a16="http://schemas.microsoft.com/office/drawing/2014/main" id="{CFB0B8BE-A547-4B51-B5BA-87C53F12D38D}"/>
              </a:ext>
            </a:extLst>
          </p:cNvPr>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53966" name="Rectangle 22">
            <a:extLst>
              <a:ext uri="{FF2B5EF4-FFF2-40B4-BE49-F238E27FC236}">
                <a16:creationId xmlns:a16="http://schemas.microsoft.com/office/drawing/2014/main" id="{D643EA82-91A0-42F4-B0C7-C0816AFD5806}"/>
              </a:ext>
            </a:extLst>
          </p:cNvPr>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67" name="Rectangle 23">
            <a:extLst>
              <a:ext uri="{FF2B5EF4-FFF2-40B4-BE49-F238E27FC236}">
                <a16:creationId xmlns:a16="http://schemas.microsoft.com/office/drawing/2014/main" id="{554F8A81-4BD1-4B49-9C49-6C84934D095B}"/>
              </a:ext>
            </a:extLst>
          </p:cNvPr>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68" name="Rectangle 24">
            <a:extLst>
              <a:ext uri="{FF2B5EF4-FFF2-40B4-BE49-F238E27FC236}">
                <a16:creationId xmlns:a16="http://schemas.microsoft.com/office/drawing/2014/main" id="{076695E9-249E-4468-9D6C-68A950942228}"/>
              </a:ext>
            </a:extLst>
          </p:cNvPr>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69" name="Rectangle 25">
            <a:extLst>
              <a:ext uri="{FF2B5EF4-FFF2-40B4-BE49-F238E27FC236}">
                <a16:creationId xmlns:a16="http://schemas.microsoft.com/office/drawing/2014/main" id="{911B1361-BD26-4661-B88D-69E5F3FD48BC}"/>
              </a:ext>
            </a:extLst>
          </p:cNvPr>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70" name="Rectangle 26">
            <a:extLst>
              <a:ext uri="{FF2B5EF4-FFF2-40B4-BE49-F238E27FC236}">
                <a16:creationId xmlns:a16="http://schemas.microsoft.com/office/drawing/2014/main" id="{2D5C4331-3193-479D-B113-1D18D440871A}"/>
              </a:ext>
            </a:extLst>
          </p:cNvPr>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ID</a:t>
            </a:r>
            <a:endParaRPr lang="en-AU" altLang="en-US" sz="1400"/>
          </a:p>
        </p:txBody>
      </p:sp>
      <p:sp>
        <p:nvSpPr>
          <p:cNvPr id="253971" name="Rectangle 27">
            <a:extLst>
              <a:ext uri="{FF2B5EF4-FFF2-40B4-BE49-F238E27FC236}">
                <a16:creationId xmlns:a16="http://schemas.microsoft.com/office/drawing/2014/main" id="{556A7107-9557-407B-92EA-07757811B553}"/>
              </a:ext>
            </a:extLst>
          </p:cNvPr>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EX</a:t>
            </a:r>
            <a:endParaRPr lang="en-AU" altLang="en-US" sz="1400"/>
          </a:p>
        </p:txBody>
      </p:sp>
      <p:sp>
        <p:nvSpPr>
          <p:cNvPr id="253972" name="Rectangle 28">
            <a:extLst>
              <a:ext uri="{FF2B5EF4-FFF2-40B4-BE49-F238E27FC236}">
                <a16:creationId xmlns:a16="http://schemas.microsoft.com/office/drawing/2014/main" id="{D6111568-2EBF-48A9-A97D-B54FE3CCD430}"/>
              </a:ext>
            </a:extLst>
          </p:cNvPr>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253973" name="Rectangle 29">
            <a:extLst>
              <a:ext uri="{FF2B5EF4-FFF2-40B4-BE49-F238E27FC236}">
                <a16:creationId xmlns:a16="http://schemas.microsoft.com/office/drawing/2014/main" id="{3E854A54-B1F8-42A2-94C5-B849B7E14769}"/>
              </a:ext>
            </a:extLst>
          </p:cNvPr>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253974" name="Rectangle 30">
            <a:extLst>
              <a:ext uri="{FF2B5EF4-FFF2-40B4-BE49-F238E27FC236}">
                <a16:creationId xmlns:a16="http://schemas.microsoft.com/office/drawing/2014/main" id="{3C25441A-A5E0-4700-A89C-A95E99ED899D}"/>
              </a:ext>
            </a:extLst>
          </p:cNvPr>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75" name="Rectangle 31">
            <a:extLst>
              <a:ext uri="{FF2B5EF4-FFF2-40B4-BE49-F238E27FC236}">
                <a16:creationId xmlns:a16="http://schemas.microsoft.com/office/drawing/2014/main" id="{5DA98C01-15F3-428B-87E4-55B97960E988}"/>
              </a:ext>
            </a:extLst>
          </p:cNvPr>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76" name="Rectangle 32">
            <a:extLst>
              <a:ext uri="{FF2B5EF4-FFF2-40B4-BE49-F238E27FC236}">
                <a16:creationId xmlns:a16="http://schemas.microsoft.com/office/drawing/2014/main" id="{134DE07E-3D95-423E-83D9-428AA8650FAC}"/>
              </a:ext>
            </a:extLst>
          </p:cNvPr>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77" name="Rectangle 33">
            <a:extLst>
              <a:ext uri="{FF2B5EF4-FFF2-40B4-BE49-F238E27FC236}">
                <a16:creationId xmlns:a16="http://schemas.microsoft.com/office/drawing/2014/main" id="{7D76BA6A-054E-4498-A04B-77216B6039FA}"/>
              </a:ext>
            </a:extLst>
          </p:cNvPr>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3978" name="Rectangle 34">
            <a:extLst>
              <a:ext uri="{FF2B5EF4-FFF2-40B4-BE49-F238E27FC236}">
                <a16:creationId xmlns:a16="http://schemas.microsoft.com/office/drawing/2014/main" id="{BDB60510-B054-4143-BD7B-9A231EBC398F}"/>
              </a:ext>
            </a:extLst>
          </p:cNvPr>
          <p:cNvSpPr>
            <a:spLocks noChangeArrowheads="1"/>
          </p:cNvSpPr>
          <p:nvPr/>
        </p:nvSpPr>
        <p:spPr bwMode="auto">
          <a:xfrm>
            <a:off x="755650" y="4302125"/>
            <a:ext cx="170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solidFill>
                <a:schemeClr val="hlink"/>
              </a:solidFill>
              <a:latin typeface="Lucida Console" panose="020B0609040504020204" pitchFamily="49" charset="0"/>
            </a:endParaRPr>
          </a:p>
        </p:txBody>
      </p:sp>
      <p:sp>
        <p:nvSpPr>
          <p:cNvPr id="253979" name="Rectangle 35">
            <a:extLst>
              <a:ext uri="{FF2B5EF4-FFF2-40B4-BE49-F238E27FC236}">
                <a16:creationId xmlns:a16="http://schemas.microsoft.com/office/drawing/2014/main" id="{B4F06250-EB31-43E0-9E9E-3C3A67B4D139}"/>
              </a:ext>
            </a:extLst>
          </p:cNvPr>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lw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addr</a:t>
            </a:r>
            <a:endParaRPr lang="en-AU" altLang="en-US" sz="1800">
              <a:latin typeface="Lucida Console" panose="020B0609040504020204" pitchFamily="49" charset="0"/>
            </a:endParaRPr>
          </a:p>
        </p:txBody>
      </p:sp>
      <p:sp>
        <p:nvSpPr>
          <p:cNvPr id="253980" name="Rectangle 36">
            <a:extLst>
              <a:ext uri="{FF2B5EF4-FFF2-40B4-BE49-F238E27FC236}">
                <a16:creationId xmlns:a16="http://schemas.microsoft.com/office/drawing/2014/main" id="{6EA3BD3C-35A5-4138-92BA-1816CBF82810}"/>
              </a:ext>
            </a:extLst>
          </p:cNvPr>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$1</a:t>
            </a:r>
            <a:r>
              <a:rPr lang="en-US" altLang="en-US" sz="1800">
                <a:latin typeface="Lucida Console" panose="020B0609040504020204" pitchFamily="49" charset="0"/>
              </a:rPr>
              <a:t>, </a:t>
            </a:r>
            <a:r>
              <a:rPr lang="en-US" altLang="en-US" sz="1800">
                <a:solidFill>
                  <a:schemeClr val="hlink"/>
                </a:solidFill>
                <a:latin typeface="Lucida Console" panose="020B0609040504020204" pitchFamily="49" charset="0"/>
              </a:rPr>
              <a:t>$0</a:t>
            </a:r>
            <a:r>
              <a:rPr lang="en-US" altLang="en-US" sz="1800">
                <a:latin typeface="Lucida Console" panose="020B0609040504020204" pitchFamily="49" charset="0"/>
              </a:rPr>
              <a:t>, target</a:t>
            </a:r>
            <a:endParaRPr lang="en-AU" altLang="en-US" sz="1800">
              <a:latin typeface="Lucida Console" panose="020B0609040504020204" pitchFamily="49" charset="0"/>
            </a:endParaRPr>
          </a:p>
        </p:txBody>
      </p:sp>
      <p:sp>
        <p:nvSpPr>
          <p:cNvPr id="253981" name="Line 37">
            <a:extLst>
              <a:ext uri="{FF2B5EF4-FFF2-40B4-BE49-F238E27FC236}">
                <a16:creationId xmlns:a16="http://schemas.microsoft.com/office/drawing/2014/main" id="{A4A57CD4-8B28-421C-9A73-C0E50A6D999F}"/>
              </a:ext>
            </a:extLst>
          </p:cNvPr>
          <p:cNvSpPr>
            <a:spLocks noChangeShapeType="1"/>
          </p:cNvSpPr>
          <p:nvPr/>
        </p:nvSpPr>
        <p:spPr bwMode="auto">
          <a:xfrm>
            <a:off x="5651500" y="3860800"/>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982" name="AutoShape 38">
            <a:extLst>
              <a:ext uri="{FF2B5EF4-FFF2-40B4-BE49-F238E27FC236}">
                <a16:creationId xmlns:a16="http://schemas.microsoft.com/office/drawing/2014/main" id="{04B8B8AA-D6F0-4393-B2DC-5FB3B400F29D}"/>
              </a:ext>
            </a:extLst>
          </p:cNvPr>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3983" name="AutoShape 39">
            <a:extLst>
              <a:ext uri="{FF2B5EF4-FFF2-40B4-BE49-F238E27FC236}">
                <a16:creationId xmlns:a16="http://schemas.microsoft.com/office/drawing/2014/main" id="{496C9A87-027A-4E82-AFCE-96812B134BBD}"/>
              </a:ext>
            </a:extLst>
          </p:cNvPr>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3984" name="AutoShape 40">
            <a:extLst>
              <a:ext uri="{FF2B5EF4-FFF2-40B4-BE49-F238E27FC236}">
                <a16:creationId xmlns:a16="http://schemas.microsoft.com/office/drawing/2014/main" id="{8B557491-7E66-41E1-A61B-5B3DB8905FDB}"/>
              </a:ext>
            </a:extLst>
          </p:cNvPr>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3985" name="AutoShape 41">
            <a:extLst>
              <a:ext uri="{FF2B5EF4-FFF2-40B4-BE49-F238E27FC236}">
                <a16:creationId xmlns:a16="http://schemas.microsoft.com/office/drawing/2014/main" id="{926B65C8-E45A-47D4-B98D-3F2BFCAEAC78}"/>
              </a:ext>
            </a:extLst>
          </p:cNvPr>
          <p:cNvSpPr>
            <a:spLocks noChangeArrowheads="1"/>
          </p:cNvSpPr>
          <p:nvPr/>
        </p:nvSpPr>
        <p:spPr bwMode="auto">
          <a:xfrm>
            <a:off x="5076825" y="4364038"/>
            <a:ext cx="360363" cy="287337"/>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3986" name="AutoShape 42">
            <a:extLst>
              <a:ext uri="{FF2B5EF4-FFF2-40B4-BE49-F238E27FC236}">
                <a16:creationId xmlns:a16="http://schemas.microsoft.com/office/drawing/2014/main" id="{D719AA55-8E9D-4099-BCA0-EF1E56736769}"/>
              </a:ext>
            </a:extLst>
          </p:cNvPr>
          <p:cNvSpPr>
            <a:spLocks noChangeArrowheads="1"/>
          </p:cNvSpPr>
          <p:nvPr/>
        </p:nvSpPr>
        <p:spPr bwMode="auto">
          <a:xfrm>
            <a:off x="57245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3987" name="AutoShape 43">
            <a:extLst>
              <a:ext uri="{FF2B5EF4-FFF2-40B4-BE49-F238E27FC236}">
                <a16:creationId xmlns:a16="http://schemas.microsoft.com/office/drawing/2014/main" id="{0585DB3E-6917-4A2C-920A-97C7495F1A14}"/>
              </a:ext>
            </a:extLst>
          </p:cNvPr>
          <p:cNvSpPr>
            <a:spLocks noChangeArrowheads="1"/>
          </p:cNvSpPr>
          <p:nvPr/>
        </p:nvSpPr>
        <p:spPr bwMode="auto">
          <a:xfrm>
            <a:off x="63722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3988" name="TextBox 44">
            <a:extLst>
              <a:ext uri="{FF2B5EF4-FFF2-40B4-BE49-F238E27FC236}">
                <a16:creationId xmlns:a16="http://schemas.microsoft.com/office/drawing/2014/main" id="{738ABE70-E23B-4D95-B32C-B5FF2899ADA8}"/>
              </a:ext>
            </a:extLst>
          </p:cNvPr>
          <p:cNvSpPr txBox="1">
            <a:spLocks noChangeArrowheads="1"/>
          </p:cNvSpPr>
          <p:nvPr/>
        </p:nvSpPr>
        <p:spPr bwMode="auto">
          <a:xfrm>
            <a:off x="7394575" y="3803650"/>
            <a:ext cx="1547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200">
                <a:solidFill>
                  <a:srgbClr val="7030A0"/>
                </a:solidFill>
              </a:rPr>
              <a:t>1</a:t>
            </a:r>
            <a:r>
              <a:rPr lang="en-US" altLang="en-US" sz="1200" baseline="30000">
                <a:solidFill>
                  <a:srgbClr val="7030A0"/>
                </a:solidFill>
              </a:rPr>
              <a:t>st</a:t>
            </a:r>
            <a:r>
              <a:rPr lang="en-US" altLang="en-US" sz="1200">
                <a:solidFill>
                  <a:srgbClr val="7030A0"/>
                </a:solidFill>
              </a:rPr>
              <a:t> proceeding ins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Footer Placeholder 3">
            <a:extLst>
              <a:ext uri="{FF2B5EF4-FFF2-40B4-BE49-F238E27FC236}">
                <a16:creationId xmlns:a16="http://schemas.microsoft.com/office/drawing/2014/main" id="{C7A5E654-735D-44FB-92A8-12D24DFDA73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A2A3D046-E1E7-4FB5-9004-3EDFBE09280D}" type="slidenum">
              <a:rPr lang="en-AU" altLang="en-US" sz="1400" smtClean="0"/>
              <a:pPr>
                <a:spcBef>
                  <a:spcPct val="0"/>
                </a:spcBef>
                <a:buClrTx/>
                <a:buSzTx/>
                <a:buFontTx/>
                <a:buNone/>
              </a:pPr>
              <a:t>108</a:t>
            </a:fld>
            <a:endParaRPr lang="en-AU" altLang="en-US" sz="1400"/>
          </a:p>
        </p:txBody>
      </p:sp>
      <p:sp>
        <p:nvSpPr>
          <p:cNvPr id="256003" name="Rectangle 2">
            <a:extLst>
              <a:ext uri="{FF2B5EF4-FFF2-40B4-BE49-F238E27FC236}">
                <a16:creationId xmlns:a16="http://schemas.microsoft.com/office/drawing/2014/main" id="{917329F7-4205-4A68-82FB-BD55FFC03870}"/>
              </a:ext>
            </a:extLst>
          </p:cNvPr>
          <p:cNvSpPr>
            <a:spLocks noGrp="1" noChangeArrowheads="1"/>
          </p:cNvSpPr>
          <p:nvPr>
            <p:ph type="title"/>
          </p:nvPr>
        </p:nvSpPr>
        <p:spPr/>
        <p:txBody>
          <a:bodyPr/>
          <a:lstStyle/>
          <a:p>
            <a:pPr eaLnBrk="1" hangingPunct="1"/>
            <a:r>
              <a:rPr lang="en-US" altLang="en-US"/>
              <a:t>Dynamic Branch Prediction</a:t>
            </a:r>
          </a:p>
        </p:txBody>
      </p:sp>
      <p:sp>
        <p:nvSpPr>
          <p:cNvPr id="256004" name="Rectangle 3">
            <a:extLst>
              <a:ext uri="{FF2B5EF4-FFF2-40B4-BE49-F238E27FC236}">
                <a16:creationId xmlns:a16="http://schemas.microsoft.com/office/drawing/2014/main" id="{1E8A53DD-C6AD-4C6C-B0BF-CD7DA8F8D0EE}"/>
              </a:ext>
            </a:extLst>
          </p:cNvPr>
          <p:cNvSpPr>
            <a:spLocks noGrp="1" noChangeArrowheads="1"/>
          </p:cNvSpPr>
          <p:nvPr>
            <p:ph type="body" idx="1"/>
          </p:nvPr>
        </p:nvSpPr>
        <p:spPr/>
        <p:txBody>
          <a:bodyPr/>
          <a:lstStyle/>
          <a:p>
            <a:pPr eaLnBrk="1" hangingPunct="1"/>
            <a:r>
              <a:rPr lang="en-US" altLang="en-US" sz="2800"/>
              <a:t>In deeper and superscalar pipelines, branch penalty is more significant</a:t>
            </a:r>
          </a:p>
          <a:p>
            <a:pPr eaLnBrk="1" hangingPunct="1"/>
            <a:r>
              <a:rPr lang="en-US" altLang="en-US" sz="2800"/>
              <a:t>Use dynamic prediction</a:t>
            </a:r>
          </a:p>
          <a:p>
            <a:pPr lvl="1" eaLnBrk="1" hangingPunct="1"/>
            <a:r>
              <a:rPr lang="en-US" altLang="en-US" sz="2400"/>
              <a:t>Branch prediction buffer (aka branch history table)</a:t>
            </a:r>
          </a:p>
          <a:p>
            <a:pPr lvl="1" eaLnBrk="1" hangingPunct="1"/>
            <a:r>
              <a:rPr lang="en-US" altLang="en-US" sz="2400"/>
              <a:t>Indexed by recent branch instruction addresses</a:t>
            </a:r>
          </a:p>
          <a:p>
            <a:pPr lvl="1" eaLnBrk="1" hangingPunct="1"/>
            <a:r>
              <a:rPr lang="en-US" altLang="en-US" sz="2400"/>
              <a:t>Stores outcome (taken/not taken)</a:t>
            </a:r>
          </a:p>
          <a:p>
            <a:pPr lvl="1" eaLnBrk="1" hangingPunct="1"/>
            <a:r>
              <a:rPr lang="en-US" altLang="en-US" sz="2400"/>
              <a:t>To execute a branch</a:t>
            </a:r>
          </a:p>
          <a:p>
            <a:pPr lvl="2" eaLnBrk="1" hangingPunct="1"/>
            <a:r>
              <a:rPr lang="en-US" altLang="en-US" sz="2000"/>
              <a:t>Check table, expect the same outcome</a:t>
            </a:r>
          </a:p>
          <a:p>
            <a:pPr lvl="2" eaLnBrk="1" hangingPunct="1"/>
            <a:r>
              <a:rPr lang="en-US" altLang="en-US" sz="2000"/>
              <a:t>Start fetching from fall-through or target</a:t>
            </a:r>
          </a:p>
          <a:p>
            <a:pPr lvl="2" eaLnBrk="1" hangingPunct="1"/>
            <a:r>
              <a:rPr lang="en-US" altLang="en-US" sz="2000"/>
              <a:t>If wrong, flush pipeline and flip prediction</a:t>
            </a:r>
            <a:endParaRPr lang="en-AU" altLang="en-US" sz="20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Footer Placeholder 3">
            <a:extLst>
              <a:ext uri="{FF2B5EF4-FFF2-40B4-BE49-F238E27FC236}">
                <a16:creationId xmlns:a16="http://schemas.microsoft.com/office/drawing/2014/main" id="{BB4D821B-29CB-4690-9652-912AB0EC1A5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0713022D-E412-486B-BD4C-07B63C49CD6D}" type="slidenum">
              <a:rPr lang="en-AU" altLang="en-US" sz="1400" smtClean="0"/>
              <a:pPr>
                <a:spcBef>
                  <a:spcPct val="0"/>
                </a:spcBef>
                <a:buClrTx/>
                <a:buSzTx/>
                <a:buFontTx/>
                <a:buNone/>
              </a:pPr>
              <a:t>109</a:t>
            </a:fld>
            <a:endParaRPr lang="en-AU" altLang="en-US" sz="1400"/>
          </a:p>
        </p:txBody>
      </p:sp>
      <p:sp>
        <p:nvSpPr>
          <p:cNvPr id="258051" name="Rectangle 2">
            <a:extLst>
              <a:ext uri="{FF2B5EF4-FFF2-40B4-BE49-F238E27FC236}">
                <a16:creationId xmlns:a16="http://schemas.microsoft.com/office/drawing/2014/main" id="{CA2BC513-39CC-43C1-8A25-9C88098D1F4D}"/>
              </a:ext>
            </a:extLst>
          </p:cNvPr>
          <p:cNvSpPr>
            <a:spLocks noChangeArrowheads="1"/>
          </p:cNvSpPr>
          <p:nvPr/>
        </p:nvSpPr>
        <p:spPr bwMode="auto">
          <a:xfrm>
            <a:off x="2700338" y="3140075"/>
            <a:ext cx="2447925" cy="4318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58052" name="Rectangle 3">
            <a:extLst>
              <a:ext uri="{FF2B5EF4-FFF2-40B4-BE49-F238E27FC236}">
                <a16:creationId xmlns:a16="http://schemas.microsoft.com/office/drawing/2014/main" id="{2101CDB4-3843-4690-8FBB-6E6DD4B1A126}"/>
              </a:ext>
            </a:extLst>
          </p:cNvPr>
          <p:cNvSpPr>
            <a:spLocks noGrp="1" noChangeArrowheads="1"/>
          </p:cNvSpPr>
          <p:nvPr>
            <p:ph type="title"/>
          </p:nvPr>
        </p:nvSpPr>
        <p:spPr/>
        <p:txBody>
          <a:bodyPr/>
          <a:lstStyle/>
          <a:p>
            <a:pPr eaLnBrk="1" hangingPunct="1"/>
            <a:r>
              <a:rPr lang="en-US" altLang="en-US"/>
              <a:t>1-Bit Predictor: Shortcoming</a:t>
            </a:r>
            <a:endParaRPr lang="en-AU" altLang="en-US"/>
          </a:p>
        </p:txBody>
      </p:sp>
      <p:sp>
        <p:nvSpPr>
          <p:cNvPr id="258053" name="Rectangle 4">
            <a:extLst>
              <a:ext uri="{FF2B5EF4-FFF2-40B4-BE49-F238E27FC236}">
                <a16:creationId xmlns:a16="http://schemas.microsoft.com/office/drawing/2014/main" id="{04833E50-ABC5-4659-8134-3BB125BFFFE5}"/>
              </a:ext>
            </a:extLst>
          </p:cNvPr>
          <p:cNvSpPr>
            <a:spLocks noGrp="1" noChangeArrowheads="1"/>
          </p:cNvSpPr>
          <p:nvPr>
            <p:ph type="body" idx="1"/>
          </p:nvPr>
        </p:nvSpPr>
        <p:spPr>
          <a:xfrm>
            <a:off x="684213" y="1125538"/>
            <a:ext cx="8270875" cy="719137"/>
          </a:xfrm>
        </p:spPr>
        <p:txBody>
          <a:bodyPr/>
          <a:lstStyle/>
          <a:p>
            <a:pPr eaLnBrk="1" hangingPunct="1"/>
            <a:r>
              <a:rPr lang="en-US" altLang="en-US"/>
              <a:t>Inner loop branches mispredicted twice!</a:t>
            </a:r>
            <a:endParaRPr lang="en-AU" altLang="en-US"/>
          </a:p>
        </p:txBody>
      </p:sp>
      <p:sp>
        <p:nvSpPr>
          <p:cNvPr id="258054" name="Text Box 5">
            <a:extLst>
              <a:ext uri="{FF2B5EF4-FFF2-40B4-BE49-F238E27FC236}">
                <a16:creationId xmlns:a16="http://schemas.microsoft.com/office/drawing/2014/main" id="{BB1D4A4D-BBA0-4887-8C08-4E69460C83A9}"/>
              </a:ext>
            </a:extLst>
          </p:cNvPr>
          <p:cNvSpPr txBox="1">
            <a:spLocks noChangeArrowheads="1"/>
          </p:cNvSpPr>
          <p:nvPr/>
        </p:nvSpPr>
        <p:spPr bwMode="auto">
          <a:xfrm>
            <a:off x="1617663" y="1916113"/>
            <a:ext cx="35369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latin typeface="Lucida Console" panose="020B0609040504020204" pitchFamily="49" charset="0"/>
              </a:rPr>
              <a:t>outer: …</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inner: …</a:t>
            </a:r>
          </a:p>
          <a:p>
            <a:pPr>
              <a:spcBef>
                <a:spcPct val="0"/>
              </a:spcBef>
              <a:buClrTx/>
              <a:buSzTx/>
              <a:buFontTx/>
              <a:buNone/>
            </a:pPr>
            <a:r>
              <a:rPr lang="en-US" altLang="en-US" sz="2000">
                <a:latin typeface="Lucida Console" panose="020B0609040504020204" pitchFamily="49" charset="0"/>
              </a:rPr>
              <a:t>       …</a:t>
            </a:r>
          </a:p>
          <a:p>
            <a:pPr>
              <a:spcBef>
                <a:spcPct val="0"/>
              </a:spcBef>
              <a:buClrTx/>
              <a:buSzTx/>
              <a:buFontTx/>
              <a:buNone/>
            </a:pPr>
            <a:r>
              <a:rPr lang="en-US" altLang="en-US" sz="2000">
                <a:latin typeface="Lucida Console" panose="020B0609040504020204" pitchFamily="49" charset="0"/>
              </a:rPr>
              <a:t>       beq …, …, inner</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       beq …, …, outer</a:t>
            </a:r>
            <a:endParaRPr lang="en-AU" altLang="en-US" sz="2000">
              <a:latin typeface="Lucida Console" panose="020B0609040504020204" pitchFamily="49" charset="0"/>
            </a:endParaRPr>
          </a:p>
        </p:txBody>
      </p:sp>
      <p:sp>
        <p:nvSpPr>
          <p:cNvPr id="258055" name="Line 6">
            <a:extLst>
              <a:ext uri="{FF2B5EF4-FFF2-40B4-BE49-F238E27FC236}">
                <a16:creationId xmlns:a16="http://schemas.microsoft.com/office/drawing/2014/main" id="{3E4CFF23-AAE1-4C0D-8863-F62039A76CC4}"/>
              </a:ext>
            </a:extLst>
          </p:cNvPr>
          <p:cNvSpPr>
            <a:spLocks noChangeShapeType="1"/>
          </p:cNvSpPr>
          <p:nvPr/>
        </p:nvSpPr>
        <p:spPr bwMode="auto">
          <a:xfrm>
            <a:off x="5219700" y="3378200"/>
            <a:ext cx="36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056" name="Line 7">
            <a:extLst>
              <a:ext uri="{FF2B5EF4-FFF2-40B4-BE49-F238E27FC236}">
                <a16:creationId xmlns:a16="http://schemas.microsoft.com/office/drawing/2014/main" id="{5E805E72-001C-4B02-AC7A-0DFB4B84D805}"/>
              </a:ext>
            </a:extLst>
          </p:cNvPr>
          <p:cNvSpPr>
            <a:spLocks noChangeShapeType="1"/>
          </p:cNvSpPr>
          <p:nvPr/>
        </p:nvSpPr>
        <p:spPr bwMode="auto">
          <a:xfrm flipV="1">
            <a:off x="5580063" y="2730500"/>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057" name="Line 8">
            <a:extLst>
              <a:ext uri="{FF2B5EF4-FFF2-40B4-BE49-F238E27FC236}">
                <a16:creationId xmlns:a16="http://schemas.microsoft.com/office/drawing/2014/main" id="{6F374B82-3FAF-4BCC-B80A-E42A9599A8B5}"/>
              </a:ext>
            </a:extLst>
          </p:cNvPr>
          <p:cNvSpPr>
            <a:spLocks noChangeShapeType="1"/>
          </p:cNvSpPr>
          <p:nvPr/>
        </p:nvSpPr>
        <p:spPr bwMode="auto">
          <a:xfrm flipH="1">
            <a:off x="4356100" y="2730500"/>
            <a:ext cx="1223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8058" name="Line 9">
            <a:extLst>
              <a:ext uri="{FF2B5EF4-FFF2-40B4-BE49-F238E27FC236}">
                <a16:creationId xmlns:a16="http://schemas.microsoft.com/office/drawing/2014/main" id="{F72EE6E7-A3B7-4863-B9DC-92CF77F832F4}"/>
              </a:ext>
            </a:extLst>
          </p:cNvPr>
          <p:cNvSpPr>
            <a:spLocks noChangeShapeType="1"/>
          </p:cNvSpPr>
          <p:nvPr/>
        </p:nvSpPr>
        <p:spPr bwMode="auto">
          <a:xfrm>
            <a:off x="5219700" y="3954463"/>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059" name="Line 10">
            <a:extLst>
              <a:ext uri="{FF2B5EF4-FFF2-40B4-BE49-F238E27FC236}">
                <a16:creationId xmlns:a16="http://schemas.microsoft.com/office/drawing/2014/main" id="{CE0324E2-B261-4863-9BE4-5CA23E439A73}"/>
              </a:ext>
            </a:extLst>
          </p:cNvPr>
          <p:cNvSpPr>
            <a:spLocks noChangeShapeType="1"/>
          </p:cNvSpPr>
          <p:nvPr/>
        </p:nvSpPr>
        <p:spPr bwMode="auto">
          <a:xfrm flipV="1">
            <a:off x="5940425" y="2082800"/>
            <a:ext cx="0"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060" name="Line 11">
            <a:extLst>
              <a:ext uri="{FF2B5EF4-FFF2-40B4-BE49-F238E27FC236}">
                <a16:creationId xmlns:a16="http://schemas.microsoft.com/office/drawing/2014/main" id="{F42144B6-37CD-4E5E-9238-4F2CC1CFE0DB}"/>
              </a:ext>
            </a:extLst>
          </p:cNvPr>
          <p:cNvSpPr>
            <a:spLocks noChangeShapeType="1"/>
          </p:cNvSpPr>
          <p:nvPr/>
        </p:nvSpPr>
        <p:spPr bwMode="auto">
          <a:xfrm flipH="1">
            <a:off x="4356100" y="2082800"/>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8061" name="Rectangle 12">
            <a:extLst>
              <a:ext uri="{FF2B5EF4-FFF2-40B4-BE49-F238E27FC236}">
                <a16:creationId xmlns:a16="http://schemas.microsoft.com/office/drawing/2014/main" id="{AF1439DD-D5FF-4AB4-8A6D-DBD5495AABF8}"/>
              </a:ext>
            </a:extLst>
          </p:cNvPr>
          <p:cNvSpPr>
            <a:spLocks noChangeArrowheads="1"/>
          </p:cNvSpPr>
          <p:nvPr/>
        </p:nvSpPr>
        <p:spPr bwMode="auto">
          <a:xfrm>
            <a:off x="684213" y="4364038"/>
            <a:ext cx="77724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a:t>Mispredict as taken on last iteration of inner loop</a:t>
            </a:r>
          </a:p>
          <a:p>
            <a:pPr lvl="1" eaLnBrk="1" hangingPunct="1"/>
            <a:r>
              <a:rPr lang="en-US" altLang="en-US"/>
              <a:t>Then mispredict as not taken on first iteration of inner loop next time around</a:t>
            </a:r>
            <a:endParaRPr lang="en-AU"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2">
            <a:extLst>
              <a:ext uri="{FF2B5EF4-FFF2-40B4-BE49-F238E27FC236}">
                <a16:creationId xmlns:a16="http://schemas.microsoft.com/office/drawing/2014/main" id="{420E1D06-66A5-41DD-BA91-E6BA88D5FDA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1668D274-0F5A-4FF2-BC83-6BA635C3BED0}" type="slidenum">
              <a:rPr lang="en-AU" altLang="en-US" sz="1400" smtClean="0"/>
              <a:pPr>
                <a:spcBef>
                  <a:spcPct val="0"/>
                </a:spcBef>
                <a:buClrTx/>
                <a:buSzTx/>
                <a:buFontTx/>
                <a:buNone/>
              </a:pPr>
              <a:t>11</a:t>
            </a:fld>
            <a:endParaRPr lang="en-AU" altLang="en-US" sz="1400"/>
          </a:p>
        </p:txBody>
      </p:sp>
      <p:pic>
        <p:nvPicPr>
          <p:cNvPr id="26627" name="Picture 14" descr="f04-01-P374493">
            <a:extLst>
              <a:ext uri="{FF2B5EF4-FFF2-40B4-BE49-F238E27FC236}">
                <a16:creationId xmlns:a16="http://schemas.microsoft.com/office/drawing/2014/main" id="{79BD19D8-5D4D-4CB4-8888-8393E8EA3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Oval 3">
            <a:extLst>
              <a:ext uri="{FF2B5EF4-FFF2-40B4-BE49-F238E27FC236}">
                <a16:creationId xmlns:a16="http://schemas.microsoft.com/office/drawing/2014/main" id="{31969B36-EDF1-4A23-9ABE-E6CCDF848950}"/>
              </a:ext>
            </a:extLst>
          </p:cNvPr>
          <p:cNvSpPr>
            <a:spLocks noChangeArrowheads="1"/>
          </p:cNvSpPr>
          <p:nvPr/>
        </p:nvSpPr>
        <p:spPr bwMode="auto">
          <a:xfrm>
            <a:off x="6191250" y="2995613"/>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6629" name="Oval 4">
            <a:extLst>
              <a:ext uri="{FF2B5EF4-FFF2-40B4-BE49-F238E27FC236}">
                <a16:creationId xmlns:a16="http://schemas.microsoft.com/office/drawing/2014/main" id="{D28D797F-988F-4BC3-9C91-B985E421840C}"/>
              </a:ext>
            </a:extLst>
          </p:cNvPr>
          <p:cNvSpPr>
            <a:spLocks noChangeArrowheads="1"/>
          </p:cNvSpPr>
          <p:nvPr/>
        </p:nvSpPr>
        <p:spPr bwMode="auto">
          <a:xfrm>
            <a:off x="3132138" y="1195388"/>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6630" name="Rectangle 5">
            <a:extLst>
              <a:ext uri="{FF2B5EF4-FFF2-40B4-BE49-F238E27FC236}">
                <a16:creationId xmlns:a16="http://schemas.microsoft.com/office/drawing/2014/main" id="{65F74DB4-9B53-4957-9058-318992309A52}"/>
              </a:ext>
            </a:extLst>
          </p:cNvPr>
          <p:cNvSpPr>
            <a:spLocks noGrp="1" noChangeArrowheads="1"/>
          </p:cNvSpPr>
          <p:nvPr>
            <p:ph type="title"/>
          </p:nvPr>
        </p:nvSpPr>
        <p:spPr/>
        <p:txBody>
          <a:bodyPr/>
          <a:lstStyle/>
          <a:p>
            <a:pPr eaLnBrk="1" hangingPunct="1"/>
            <a:r>
              <a:rPr lang="en-US" altLang="en-US"/>
              <a:t>Multiplexers</a:t>
            </a:r>
            <a:endParaRPr lang="en-AU" altLang="en-US"/>
          </a:p>
        </p:txBody>
      </p:sp>
      <p:sp>
        <p:nvSpPr>
          <p:cNvPr id="26631" name="Line 6">
            <a:extLst>
              <a:ext uri="{FF2B5EF4-FFF2-40B4-BE49-F238E27FC236}">
                <a16:creationId xmlns:a16="http://schemas.microsoft.com/office/drawing/2014/main" id="{C2348CE2-F78C-4475-9471-8F85BA24A7C0}"/>
              </a:ext>
            </a:extLst>
          </p:cNvPr>
          <p:cNvSpPr>
            <a:spLocks noChangeShapeType="1"/>
          </p:cNvSpPr>
          <p:nvPr/>
        </p:nvSpPr>
        <p:spPr bwMode="auto">
          <a:xfrm flipH="1">
            <a:off x="3348038" y="1484313"/>
            <a:ext cx="57626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2" name="Arc 7">
            <a:extLst>
              <a:ext uri="{FF2B5EF4-FFF2-40B4-BE49-F238E27FC236}">
                <a16:creationId xmlns:a16="http://schemas.microsoft.com/office/drawing/2014/main" id="{2D17B9B3-4850-4F45-8D81-06931357C2A0}"/>
              </a:ext>
            </a:extLst>
          </p:cNvPr>
          <p:cNvSpPr>
            <a:spLocks/>
          </p:cNvSpPr>
          <p:nvPr/>
        </p:nvSpPr>
        <p:spPr bwMode="auto">
          <a:xfrm rot="10800000" flipH="1" flipV="1">
            <a:off x="3348038" y="1700213"/>
            <a:ext cx="287337"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33" name="Line 8">
            <a:extLst>
              <a:ext uri="{FF2B5EF4-FFF2-40B4-BE49-F238E27FC236}">
                <a16:creationId xmlns:a16="http://schemas.microsoft.com/office/drawing/2014/main" id="{9B84ADC2-4B45-4371-890F-73C59C73E556}"/>
              </a:ext>
            </a:extLst>
          </p:cNvPr>
          <p:cNvSpPr>
            <a:spLocks noChangeShapeType="1"/>
          </p:cNvSpPr>
          <p:nvPr/>
        </p:nvSpPr>
        <p:spPr bwMode="auto">
          <a:xfrm flipH="1">
            <a:off x="6372225" y="3284538"/>
            <a:ext cx="576263"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4" name="Arc 9">
            <a:extLst>
              <a:ext uri="{FF2B5EF4-FFF2-40B4-BE49-F238E27FC236}">
                <a16:creationId xmlns:a16="http://schemas.microsoft.com/office/drawing/2014/main" id="{49DA60F9-18FC-4771-87D6-4CC02C1B923B}"/>
              </a:ext>
            </a:extLst>
          </p:cNvPr>
          <p:cNvSpPr>
            <a:spLocks/>
          </p:cNvSpPr>
          <p:nvPr/>
        </p:nvSpPr>
        <p:spPr bwMode="auto">
          <a:xfrm rot="10800000" flipH="1" flipV="1">
            <a:off x="6372225" y="3500438"/>
            <a:ext cx="287338"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35" name="Oval 10">
            <a:extLst>
              <a:ext uri="{FF2B5EF4-FFF2-40B4-BE49-F238E27FC236}">
                <a16:creationId xmlns:a16="http://schemas.microsoft.com/office/drawing/2014/main" id="{0CAFF4A0-B2F7-4087-9BCE-2937CC36E656}"/>
              </a:ext>
            </a:extLst>
          </p:cNvPr>
          <p:cNvSpPr>
            <a:spLocks noChangeArrowheads="1"/>
          </p:cNvSpPr>
          <p:nvPr/>
        </p:nvSpPr>
        <p:spPr bwMode="auto">
          <a:xfrm>
            <a:off x="5362575" y="4581525"/>
            <a:ext cx="936625" cy="86518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6636" name="Line 11">
            <a:extLst>
              <a:ext uri="{FF2B5EF4-FFF2-40B4-BE49-F238E27FC236}">
                <a16:creationId xmlns:a16="http://schemas.microsoft.com/office/drawing/2014/main" id="{3437E8C4-012F-4882-AD78-E6CF6E41928E}"/>
              </a:ext>
            </a:extLst>
          </p:cNvPr>
          <p:cNvSpPr>
            <a:spLocks noChangeShapeType="1"/>
          </p:cNvSpPr>
          <p:nvPr/>
        </p:nvSpPr>
        <p:spPr bwMode="auto">
          <a:xfrm>
            <a:off x="5651500" y="4797425"/>
            <a:ext cx="35877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7" name="Arc 12">
            <a:extLst>
              <a:ext uri="{FF2B5EF4-FFF2-40B4-BE49-F238E27FC236}">
                <a16:creationId xmlns:a16="http://schemas.microsoft.com/office/drawing/2014/main" id="{48B3CDD0-3637-43FB-AB2E-5249A9CDC748}"/>
              </a:ext>
            </a:extLst>
          </p:cNvPr>
          <p:cNvSpPr>
            <a:spLocks/>
          </p:cNvSpPr>
          <p:nvPr/>
        </p:nvSpPr>
        <p:spPr bwMode="auto">
          <a:xfrm rot="10800000" flipV="1">
            <a:off x="5899150" y="5013325"/>
            <a:ext cx="144463" cy="28892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38" name="Rectangle 13">
            <a:extLst>
              <a:ext uri="{FF2B5EF4-FFF2-40B4-BE49-F238E27FC236}">
                <a16:creationId xmlns:a16="http://schemas.microsoft.com/office/drawing/2014/main" id="{51DD436E-6B73-4ECA-A55F-417899F1F625}"/>
              </a:ext>
            </a:extLst>
          </p:cNvPr>
          <p:cNvSpPr>
            <a:spLocks noChangeArrowheads="1"/>
          </p:cNvSpPr>
          <p:nvPr/>
        </p:nvSpPr>
        <p:spPr bwMode="auto">
          <a:xfrm>
            <a:off x="5508625" y="1196975"/>
            <a:ext cx="35274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a:t>Can’t just join wires together</a:t>
            </a:r>
          </a:p>
          <a:p>
            <a:pPr lvl="1" eaLnBrk="1" hangingPunct="1"/>
            <a:r>
              <a:rPr lang="en-AU" altLang="en-US" sz="2400"/>
              <a:t>Use multiplexers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Footer Placeholder 3">
            <a:extLst>
              <a:ext uri="{FF2B5EF4-FFF2-40B4-BE49-F238E27FC236}">
                <a16:creationId xmlns:a16="http://schemas.microsoft.com/office/drawing/2014/main" id="{F09E3ED7-9A3C-49A2-B1B5-620CF3D4FE8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AA0E6669-7610-4146-B67C-2639C875588B}" type="slidenum">
              <a:rPr lang="en-AU" altLang="en-US" sz="1400" smtClean="0"/>
              <a:pPr>
                <a:spcBef>
                  <a:spcPct val="0"/>
                </a:spcBef>
                <a:buClrTx/>
                <a:buSzTx/>
                <a:buFontTx/>
                <a:buNone/>
              </a:pPr>
              <a:t>110</a:t>
            </a:fld>
            <a:endParaRPr lang="en-AU" altLang="en-US" sz="1400"/>
          </a:p>
        </p:txBody>
      </p:sp>
      <p:pic>
        <p:nvPicPr>
          <p:cNvPr id="260099" name="Picture 6" descr="f04-63-P374493">
            <a:extLst>
              <a:ext uri="{FF2B5EF4-FFF2-40B4-BE49-F238E27FC236}">
                <a16:creationId xmlns:a16="http://schemas.microsoft.com/office/drawing/2014/main" id="{AEE7D4A4-E7B7-4014-B55A-84B28C219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349500"/>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100" name="Rectangle 2">
            <a:extLst>
              <a:ext uri="{FF2B5EF4-FFF2-40B4-BE49-F238E27FC236}">
                <a16:creationId xmlns:a16="http://schemas.microsoft.com/office/drawing/2014/main" id="{DF08F258-F910-42F5-B02E-73FE93E61BE8}"/>
              </a:ext>
            </a:extLst>
          </p:cNvPr>
          <p:cNvSpPr>
            <a:spLocks noGrp="1" noChangeArrowheads="1"/>
          </p:cNvSpPr>
          <p:nvPr>
            <p:ph type="title"/>
          </p:nvPr>
        </p:nvSpPr>
        <p:spPr/>
        <p:txBody>
          <a:bodyPr/>
          <a:lstStyle/>
          <a:p>
            <a:pPr eaLnBrk="1" hangingPunct="1"/>
            <a:r>
              <a:rPr lang="en-US" altLang="en-US"/>
              <a:t>2-Bit Predictor</a:t>
            </a:r>
            <a:endParaRPr lang="en-AU" altLang="en-US"/>
          </a:p>
        </p:txBody>
      </p:sp>
      <p:sp>
        <p:nvSpPr>
          <p:cNvPr id="260101" name="Rectangle 3">
            <a:extLst>
              <a:ext uri="{FF2B5EF4-FFF2-40B4-BE49-F238E27FC236}">
                <a16:creationId xmlns:a16="http://schemas.microsoft.com/office/drawing/2014/main" id="{4C8AF6DF-5652-4046-8695-F9175FAF4769}"/>
              </a:ext>
            </a:extLst>
          </p:cNvPr>
          <p:cNvSpPr>
            <a:spLocks noGrp="1" noChangeArrowheads="1"/>
          </p:cNvSpPr>
          <p:nvPr>
            <p:ph type="body" idx="1"/>
          </p:nvPr>
        </p:nvSpPr>
        <p:spPr/>
        <p:txBody>
          <a:bodyPr/>
          <a:lstStyle/>
          <a:p>
            <a:pPr eaLnBrk="1" hangingPunct="1"/>
            <a:r>
              <a:rPr lang="en-US" altLang="en-US"/>
              <a:t>Only change prediction on two successive mispredictions</a:t>
            </a:r>
            <a:endParaRPr lang="en-AU"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Footer Placeholder 3">
            <a:extLst>
              <a:ext uri="{FF2B5EF4-FFF2-40B4-BE49-F238E27FC236}">
                <a16:creationId xmlns:a16="http://schemas.microsoft.com/office/drawing/2014/main" id="{6155DAD0-4CB4-4912-8F44-221BDD404C5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7BC2E413-4B6B-49B9-B365-70F1CBB01E3C}" type="slidenum">
              <a:rPr lang="en-AU" altLang="en-US" sz="1400" smtClean="0"/>
              <a:pPr>
                <a:spcBef>
                  <a:spcPct val="0"/>
                </a:spcBef>
                <a:buClrTx/>
                <a:buSzTx/>
                <a:buFontTx/>
                <a:buNone/>
              </a:pPr>
              <a:t>111</a:t>
            </a:fld>
            <a:endParaRPr lang="en-AU" altLang="en-US" sz="1400"/>
          </a:p>
        </p:txBody>
      </p:sp>
      <p:sp>
        <p:nvSpPr>
          <p:cNvPr id="262147" name="Rectangle 2">
            <a:extLst>
              <a:ext uri="{FF2B5EF4-FFF2-40B4-BE49-F238E27FC236}">
                <a16:creationId xmlns:a16="http://schemas.microsoft.com/office/drawing/2014/main" id="{247A0F56-85B5-4AAA-A9D6-53A9E2BB36CF}"/>
              </a:ext>
            </a:extLst>
          </p:cNvPr>
          <p:cNvSpPr>
            <a:spLocks noGrp="1" noChangeArrowheads="1"/>
          </p:cNvSpPr>
          <p:nvPr>
            <p:ph type="title"/>
          </p:nvPr>
        </p:nvSpPr>
        <p:spPr/>
        <p:txBody>
          <a:bodyPr/>
          <a:lstStyle/>
          <a:p>
            <a:pPr eaLnBrk="1" hangingPunct="1"/>
            <a:r>
              <a:rPr lang="en-US" altLang="en-US"/>
              <a:t>Calculating the Branch Target</a:t>
            </a:r>
            <a:endParaRPr lang="en-AU" altLang="en-US"/>
          </a:p>
        </p:txBody>
      </p:sp>
      <p:sp>
        <p:nvSpPr>
          <p:cNvPr id="262148" name="Rectangle 3">
            <a:extLst>
              <a:ext uri="{FF2B5EF4-FFF2-40B4-BE49-F238E27FC236}">
                <a16:creationId xmlns:a16="http://schemas.microsoft.com/office/drawing/2014/main" id="{7BC08C32-2A10-43B0-A5D0-2E2F32AFFE36}"/>
              </a:ext>
            </a:extLst>
          </p:cNvPr>
          <p:cNvSpPr>
            <a:spLocks noGrp="1" noChangeArrowheads="1"/>
          </p:cNvSpPr>
          <p:nvPr>
            <p:ph type="body" idx="1"/>
          </p:nvPr>
        </p:nvSpPr>
        <p:spPr/>
        <p:txBody>
          <a:bodyPr/>
          <a:lstStyle/>
          <a:p>
            <a:pPr eaLnBrk="1" hangingPunct="1"/>
            <a:r>
              <a:rPr lang="en-US" altLang="en-US"/>
              <a:t>Even with predictor, still need to calculate the target address</a:t>
            </a:r>
          </a:p>
          <a:p>
            <a:pPr lvl="1" eaLnBrk="1" hangingPunct="1"/>
            <a:r>
              <a:rPr lang="en-US" altLang="en-US"/>
              <a:t>1-cycle penalty for a taken branch</a:t>
            </a:r>
          </a:p>
          <a:p>
            <a:pPr eaLnBrk="1" hangingPunct="1"/>
            <a:r>
              <a:rPr lang="en-US" altLang="en-US"/>
              <a:t>Branch target buffer</a:t>
            </a:r>
          </a:p>
          <a:p>
            <a:pPr lvl="1" eaLnBrk="1" hangingPunct="1"/>
            <a:r>
              <a:rPr lang="en-US" altLang="en-US"/>
              <a:t>Cache of target addresses</a:t>
            </a:r>
          </a:p>
          <a:p>
            <a:pPr lvl="1" eaLnBrk="1" hangingPunct="1"/>
            <a:r>
              <a:rPr lang="en-US" altLang="en-US"/>
              <a:t>Indexed by PC when instruction fetched</a:t>
            </a:r>
          </a:p>
          <a:p>
            <a:pPr lvl="2" eaLnBrk="1" hangingPunct="1"/>
            <a:r>
              <a:rPr lang="en-US" altLang="en-US"/>
              <a:t>If hit and instruction is branch predicted taken, can fetch target immediately</a:t>
            </a:r>
            <a:endParaRPr lang="en-AU" altLang="en-US"/>
          </a:p>
        </p:txBody>
      </p:sp>
      <p:sp>
        <p:nvSpPr>
          <p:cNvPr id="5" name="TextBox 1">
            <a:extLst>
              <a:ext uri="{FF2B5EF4-FFF2-40B4-BE49-F238E27FC236}">
                <a16:creationId xmlns:a16="http://schemas.microsoft.com/office/drawing/2014/main" id="{58088F88-D3EC-4981-8C32-86A3A6A04D2A}"/>
              </a:ext>
            </a:extLst>
          </p:cNvPr>
          <p:cNvSpPr txBox="1">
            <a:spLocks noChangeArrowheads="1"/>
          </p:cNvSpPr>
          <p:nvPr/>
        </p:nvSpPr>
        <p:spPr bwMode="auto">
          <a:xfrm>
            <a:off x="7739855" y="839573"/>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Footer Placeholder 3">
            <a:extLst>
              <a:ext uri="{FF2B5EF4-FFF2-40B4-BE49-F238E27FC236}">
                <a16:creationId xmlns:a16="http://schemas.microsoft.com/office/drawing/2014/main" id="{1380EE91-DB2F-407D-A76A-72FD522CE03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1EDBE753-6DB3-46E0-B8A1-2F520D0C93FF}" type="slidenum">
              <a:rPr lang="en-AU" altLang="en-US" sz="1400" smtClean="0"/>
              <a:pPr>
                <a:spcBef>
                  <a:spcPct val="0"/>
                </a:spcBef>
                <a:buClrTx/>
                <a:buSzTx/>
                <a:buFontTx/>
                <a:buNone/>
              </a:pPr>
              <a:t>112</a:t>
            </a:fld>
            <a:endParaRPr lang="en-AU" altLang="en-US" sz="1400"/>
          </a:p>
        </p:txBody>
      </p:sp>
      <p:sp>
        <p:nvSpPr>
          <p:cNvPr id="258051" name="Rectangle 2">
            <a:extLst>
              <a:ext uri="{FF2B5EF4-FFF2-40B4-BE49-F238E27FC236}">
                <a16:creationId xmlns:a16="http://schemas.microsoft.com/office/drawing/2014/main" id="{B8B16048-0026-41E4-8B63-7D54142F281F}"/>
              </a:ext>
            </a:extLst>
          </p:cNvPr>
          <p:cNvSpPr>
            <a:spLocks noGrp="1" noChangeArrowheads="1"/>
          </p:cNvSpPr>
          <p:nvPr>
            <p:ph type="title"/>
          </p:nvPr>
        </p:nvSpPr>
        <p:spPr>
          <a:xfrm>
            <a:off x="684213" y="138113"/>
            <a:ext cx="8259762" cy="769937"/>
          </a:xfrm>
        </p:spPr>
        <p:txBody>
          <a:bodyPr/>
          <a:lstStyle/>
          <a:p>
            <a:pPr eaLnBrk="1" hangingPunct="1">
              <a:defRPr/>
            </a:pPr>
            <a:r>
              <a:rPr lang="en-US" altLang="en-US" dirty="0">
                <a:solidFill>
                  <a:schemeClr val="tx2">
                    <a:lumMod val="75000"/>
                  </a:schemeClr>
                </a:solidFill>
                <a:ea typeface="Times New Roman" panose="02020603050405020304" pitchFamily="18" charset="0"/>
                <a:cs typeface="ITCFranklinGothicStd-Hvy"/>
              </a:rPr>
              <a:t>The final </a:t>
            </a:r>
            <a:r>
              <a:rPr lang="en-US" altLang="en-US" dirty="0" err="1">
                <a:solidFill>
                  <a:schemeClr val="tx2">
                    <a:lumMod val="75000"/>
                  </a:schemeClr>
                </a:solidFill>
                <a:ea typeface="Times New Roman" panose="02020603050405020304" pitchFamily="18" charset="0"/>
                <a:cs typeface="ITCFranklinGothicStd-Hvy"/>
              </a:rPr>
              <a:t>datapath</a:t>
            </a:r>
            <a:r>
              <a:rPr lang="en-US" altLang="en-US" dirty="0">
                <a:solidFill>
                  <a:schemeClr val="tx2">
                    <a:lumMod val="75000"/>
                  </a:schemeClr>
                </a:solidFill>
                <a:ea typeface="Times New Roman" panose="02020603050405020304" pitchFamily="18" charset="0"/>
                <a:cs typeface="ITCFranklinGothicStd-Hvy"/>
              </a:rPr>
              <a:t> and control</a:t>
            </a:r>
            <a:endParaRPr lang="en-AU" altLang="en-US" sz="6000" dirty="0">
              <a:solidFill>
                <a:schemeClr val="tx2">
                  <a:lumMod val="75000"/>
                </a:schemeClr>
              </a:solidFill>
            </a:endParaRPr>
          </a:p>
        </p:txBody>
      </p:sp>
      <p:pic>
        <p:nvPicPr>
          <p:cNvPr id="264196" name="Picture 6" descr="f04-65-9780124077263">
            <a:extLst>
              <a:ext uri="{FF2B5EF4-FFF2-40B4-BE49-F238E27FC236}">
                <a16:creationId xmlns:a16="http://schemas.microsoft.com/office/drawing/2014/main" id="{EB8F122B-6DD3-4956-B43E-CFA439F6337B}"/>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468313" y="1060450"/>
            <a:ext cx="8347075" cy="5113338"/>
          </a:xfr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Footer Placeholder 3">
            <a:extLst>
              <a:ext uri="{FF2B5EF4-FFF2-40B4-BE49-F238E27FC236}">
                <a16:creationId xmlns:a16="http://schemas.microsoft.com/office/drawing/2014/main" id="{78152C3B-B799-4992-BB40-EC32475CFE9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2A22E58B-EC61-4E70-93E1-37856699C3B4}" type="slidenum">
              <a:rPr lang="en-AU" altLang="en-US" sz="1400" smtClean="0"/>
              <a:pPr>
                <a:spcBef>
                  <a:spcPct val="0"/>
                </a:spcBef>
                <a:buClrTx/>
                <a:buSzTx/>
                <a:buFontTx/>
                <a:buNone/>
              </a:pPr>
              <a:t>113</a:t>
            </a:fld>
            <a:endParaRPr lang="en-AU" altLang="en-US" sz="1400"/>
          </a:p>
        </p:txBody>
      </p:sp>
      <p:sp>
        <p:nvSpPr>
          <p:cNvPr id="266243" name="Rectangle 2">
            <a:extLst>
              <a:ext uri="{FF2B5EF4-FFF2-40B4-BE49-F238E27FC236}">
                <a16:creationId xmlns:a16="http://schemas.microsoft.com/office/drawing/2014/main" id="{61720AF8-F33E-4E02-BEE1-36FA436B9F02}"/>
              </a:ext>
            </a:extLst>
          </p:cNvPr>
          <p:cNvSpPr>
            <a:spLocks noGrp="1" noChangeArrowheads="1"/>
          </p:cNvSpPr>
          <p:nvPr>
            <p:ph type="title"/>
          </p:nvPr>
        </p:nvSpPr>
        <p:spPr/>
        <p:txBody>
          <a:bodyPr/>
          <a:lstStyle/>
          <a:p>
            <a:pPr eaLnBrk="1" hangingPunct="1"/>
            <a:r>
              <a:rPr lang="en-US" altLang="en-US" dirty="0"/>
              <a:t>Exceptions and Interrupts</a:t>
            </a:r>
            <a:endParaRPr lang="en-AU" altLang="en-US" dirty="0"/>
          </a:p>
        </p:txBody>
      </p:sp>
      <p:sp>
        <p:nvSpPr>
          <p:cNvPr id="266244" name="Rectangle 3">
            <a:extLst>
              <a:ext uri="{FF2B5EF4-FFF2-40B4-BE49-F238E27FC236}">
                <a16:creationId xmlns:a16="http://schemas.microsoft.com/office/drawing/2014/main" id="{9492C220-D927-4B93-8E59-12F13A40CDE7}"/>
              </a:ext>
            </a:extLst>
          </p:cNvPr>
          <p:cNvSpPr>
            <a:spLocks noGrp="1" noChangeArrowheads="1"/>
          </p:cNvSpPr>
          <p:nvPr>
            <p:ph type="body" idx="1"/>
          </p:nvPr>
        </p:nvSpPr>
        <p:spPr/>
        <p:txBody>
          <a:bodyPr/>
          <a:lstStyle/>
          <a:p>
            <a:pPr eaLnBrk="1" hangingPunct="1"/>
            <a:r>
              <a:rPr lang="en-US" altLang="en-US" sz="2800"/>
              <a:t>“Unexpected” events requiring change</a:t>
            </a:r>
            <a:br>
              <a:rPr lang="en-US" altLang="en-US" sz="2800"/>
            </a:br>
            <a:r>
              <a:rPr lang="en-US" altLang="en-US" sz="2800"/>
              <a:t>in flow of control</a:t>
            </a:r>
          </a:p>
          <a:p>
            <a:pPr lvl="1" eaLnBrk="1" hangingPunct="1"/>
            <a:r>
              <a:rPr lang="en-US" altLang="en-US" sz="2400"/>
              <a:t>Different ISAs use the terms differently</a:t>
            </a:r>
          </a:p>
          <a:p>
            <a:pPr eaLnBrk="1" hangingPunct="1"/>
            <a:r>
              <a:rPr lang="en-US" altLang="en-US" sz="2800"/>
              <a:t>Exception</a:t>
            </a:r>
          </a:p>
          <a:p>
            <a:pPr lvl="1" eaLnBrk="1" hangingPunct="1"/>
            <a:r>
              <a:rPr lang="en-US" altLang="en-US" sz="2400"/>
              <a:t>Arises within the CPU</a:t>
            </a:r>
          </a:p>
          <a:p>
            <a:pPr lvl="2" eaLnBrk="1" hangingPunct="1"/>
            <a:r>
              <a:rPr lang="en-US" altLang="en-US" sz="2000"/>
              <a:t>e.g., undefined opcode, overflow, syscall, …</a:t>
            </a:r>
          </a:p>
          <a:p>
            <a:pPr eaLnBrk="1" hangingPunct="1"/>
            <a:r>
              <a:rPr lang="en-US" altLang="en-US" sz="2800"/>
              <a:t>Interrupt</a:t>
            </a:r>
          </a:p>
          <a:p>
            <a:pPr lvl="1" eaLnBrk="1" hangingPunct="1"/>
            <a:r>
              <a:rPr lang="en-US" altLang="en-US" sz="2400"/>
              <a:t>From an external I/O controller</a:t>
            </a:r>
          </a:p>
          <a:p>
            <a:pPr eaLnBrk="1" hangingPunct="1"/>
            <a:r>
              <a:rPr lang="en-US" altLang="en-US" sz="2800"/>
              <a:t>Dealing with them without sacrificing performance is hard</a:t>
            </a:r>
            <a:endParaRPr lang="en-AU" altLang="en-US" sz="2800"/>
          </a:p>
        </p:txBody>
      </p:sp>
      <p:sp>
        <p:nvSpPr>
          <p:cNvPr id="266245" name="Text Box 4">
            <a:extLst>
              <a:ext uri="{FF2B5EF4-FFF2-40B4-BE49-F238E27FC236}">
                <a16:creationId xmlns:a16="http://schemas.microsoft.com/office/drawing/2014/main" id="{D13F3410-A998-4B5A-B810-15E213F515FE}"/>
              </a:ext>
            </a:extLst>
          </p:cNvPr>
          <p:cNvSpPr txBox="1">
            <a:spLocks noChangeArrowheads="1"/>
          </p:cNvSpPr>
          <p:nvPr/>
        </p:nvSpPr>
        <p:spPr bwMode="auto">
          <a:xfrm rot="5400000">
            <a:off x="8055769" y="721519"/>
            <a:ext cx="18097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§4.9 Exceptions</a:t>
            </a:r>
          </a:p>
        </p:txBody>
      </p:sp>
      <p:sp>
        <p:nvSpPr>
          <p:cNvPr id="266246" name="TextBox 1">
            <a:extLst>
              <a:ext uri="{FF2B5EF4-FFF2-40B4-BE49-F238E27FC236}">
                <a16:creationId xmlns:a16="http://schemas.microsoft.com/office/drawing/2014/main" id="{D1689517-F8D7-4E00-9431-AFDBC97BC114}"/>
              </a:ext>
            </a:extLst>
          </p:cNvPr>
          <p:cNvSpPr txBox="1">
            <a:spLocks noChangeArrowheads="1"/>
          </p:cNvSpPr>
          <p:nvPr/>
        </p:nvSpPr>
        <p:spPr bwMode="auto">
          <a:xfrm>
            <a:off x="7337425" y="79533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Footer Placeholder 3">
            <a:extLst>
              <a:ext uri="{FF2B5EF4-FFF2-40B4-BE49-F238E27FC236}">
                <a16:creationId xmlns:a16="http://schemas.microsoft.com/office/drawing/2014/main" id="{89D95DD5-84FF-4B5E-9C1C-00F2143DAAC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DEB259CC-58C9-4031-A89E-8D16922F9D34}" type="slidenum">
              <a:rPr lang="en-AU" altLang="en-US" sz="1400" smtClean="0"/>
              <a:pPr>
                <a:spcBef>
                  <a:spcPct val="0"/>
                </a:spcBef>
                <a:buClrTx/>
                <a:buSzTx/>
                <a:buFontTx/>
                <a:buNone/>
              </a:pPr>
              <a:t>114</a:t>
            </a:fld>
            <a:endParaRPr lang="en-AU" altLang="en-US" sz="1400"/>
          </a:p>
        </p:txBody>
      </p:sp>
      <p:sp>
        <p:nvSpPr>
          <p:cNvPr id="268291" name="Rectangle 2">
            <a:extLst>
              <a:ext uri="{FF2B5EF4-FFF2-40B4-BE49-F238E27FC236}">
                <a16:creationId xmlns:a16="http://schemas.microsoft.com/office/drawing/2014/main" id="{80C0D528-0F55-4900-A16C-4F7642FF7414}"/>
              </a:ext>
            </a:extLst>
          </p:cNvPr>
          <p:cNvSpPr>
            <a:spLocks noGrp="1" noChangeArrowheads="1"/>
          </p:cNvSpPr>
          <p:nvPr>
            <p:ph type="title"/>
          </p:nvPr>
        </p:nvSpPr>
        <p:spPr/>
        <p:txBody>
          <a:bodyPr/>
          <a:lstStyle/>
          <a:p>
            <a:pPr eaLnBrk="1" hangingPunct="1"/>
            <a:r>
              <a:rPr lang="en-US" altLang="en-US"/>
              <a:t>Handling Exceptions</a:t>
            </a:r>
            <a:endParaRPr lang="en-AU" altLang="en-US"/>
          </a:p>
        </p:txBody>
      </p:sp>
      <p:sp>
        <p:nvSpPr>
          <p:cNvPr id="268292" name="Rectangle 3">
            <a:extLst>
              <a:ext uri="{FF2B5EF4-FFF2-40B4-BE49-F238E27FC236}">
                <a16:creationId xmlns:a16="http://schemas.microsoft.com/office/drawing/2014/main" id="{2CACBAF6-0EDB-43CB-8F9F-79353EB340CB}"/>
              </a:ext>
            </a:extLst>
          </p:cNvPr>
          <p:cNvSpPr>
            <a:spLocks noGrp="1" noChangeArrowheads="1"/>
          </p:cNvSpPr>
          <p:nvPr>
            <p:ph type="body" idx="1"/>
          </p:nvPr>
        </p:nvSpPr>
        <p:spPr/>
        <p:txBody>
          <a:bodyPr/>
          <a:lstStyle/>
          <a:p>
            <a:pPr eaLnBrk="1" hangingPunct="1">
              <a:lnSpc>
                <a:spcPct val="90000"/>
              </a:lnSpc>
            </a:pPr>
            <a:r>
              <a:rPr lang="en-US" altLang="en-US" sz="2800"/>
              <a:t>In MIPS, exceptions managed by a System Control Coprocessor (CP0)</a:t>
            </a:r>
          </a:p>
          <a:p>
            <a:pPr eaLnBrk="1" hangingPunct="1">
              <a:lnSpc>
                <a:spcPct val="90000"/>
              </a:lnSpc>
            </a:pPr>
            <a:r>
              <a:rPr lang="en-US" altLang="en-US" sz="2800"/>
              <a:t>Save PC of offending (or interrupted) instruction</a:t>
            </a:r>
          </a:p>
          <a:p>
            <a:pPr lvl="1" eaLnBrk="1" hangingPunct="1">
              <a:lnSpc>
                <a:spcPct val="90000"/>
              </a:lnSpc>
            </a:pPr>
            <a:r>
              <a:rPr lang="en-US" altLang="en-US" sz="2400"/>
              <a:t>In MIPS: Exception Program Counter (EPC)</a:t>
            </a:r>
          </a:p>
          <a:p>
            <a:pPr eaLnBrk="1" hangingPunct="1">
              <a:lnSpc>
                <a:spcPct val="90000"/>
              </a:lnSpc>
            </a:pPr>
            <a:r>
              <a:rPr lang="en-US" altLang="en-US" sz="2800"/>
              <a:t>Save indication of the problem</a:t>
            </a:r>
          </a:p>
          <a:p>
            <a:pPr lvl="1" eaLnBrk="1" hangingPunct="1">
              <a:lnSpc>
                <a:spcPct val="90000"/>
              </a:lnSpc>
            </a:pPr>
            <a:r>
              <a:rPr lang="en-US" altLang="en-US" sz="2400"/>
              <a:t>In MIPS: Cause register</a:t>
            </a:r>
          </a:p>
          <a:p>
            <a:pPr lvl="1" eaLnBrk="1" hangingPunct="1">
              <a:lnSpc>
                <a:spcPct val="90000"/>
              </a:lnSpc>
            </a:pPr>
            <a:r>
              <a:rPr lang="en-US" altLang="en-US" sz="2400"/>
              <a:t>We’ll assume 1-bit</a:t>
            </a:r>
          </a:p>
          <a:p>
            <a:pPr lvl="2" eaLnBrk="1" hangingPunct="1">
              <a:lnSpc>
                <a:spcPct val="90000"/>
              </a:lnSpc>
            </a:pPr>
            <a:r>
              <a:rPr lang="en-US" altLang="en-US" sz="2000"/>
              <a:t>0 for undefined opcode, 1 for overflow</a:t>
            </a:r>
          </a:p>
          <a:p>
            <a:pPr eaLnBrk="1" hangingPunct="1">
              <a:lnSpc>
                <a:spcPct val="90000"/>
              </a:lnSpc>
            </a:pPr>
            <a:r>
              <a:rPr lang="en-US" altLang="en-US" sz="2800"/>
              <a:t>Jump to handler at 8000 00180</a:t>
            </a:r>
          </a:p>
        </p:txBody>
      </p:sp>
      <p:sp>
        <p:nvSpPr>
          <p:cNvPr id="268293" name="TextBox 1">
            <a:extLst>
              <a:ext uri="{FF2B5EF4-FFF2-40B4-BE49-F238E27FC236}">
                <a16:creationId xmlns:a16="http://schemas.microsoft.com/office/drawing/2014/main" id="{275C6C39-A3A8-466D-931A-DA1D3C287176}"/>
              </a:ext>
            </a:extLst>
          </p:cNvPr>
          <p:cNvSpPr txBox="1">
            <a:spLocks noChangeArrowheads="1"/>
          </p:cNvSpPr>
          <p:nvPr/>
        </p:nvSpPr>
        <p:spPr bwMode="auto">
          <a:xfrm>
            <a:off x="7337425" y="379413"/>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Footer Placeholder 3">
            <a:extLst>
              <a:ext uri="{FF2B5EF4-FFF2-40B4-BE49-F238E27FC236}">
                <a16:creationId xmlns:a16="http://schemas.microsoft.com/office/drawing/2014/main" id="{6B775A17-6A61-43B6-9A2F-5DF51742763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F6547B4-790D-4EA3-BE20-A78411FF34CB}" type="slidenum">
              <a:rPr lang="en-AU" altLang="en-US" sz="1400" smtClean="0"/>
              <a:pPr>
                <a:spcBef>
                  <a:spcPct val="0"/>
                </a:spcBef>
                <a:buClrTx/>
                <a:buSzTx/>
                <a:buFontTx/>
                <a:buNone/>
              </a:pPr>
              <a:t>115</a:t>
            </a:fld>
            <a:endParaRPr lang="en-AU" altLang="en-US" sz="1400"/>
          </a:p>
        </p:txBody>
      </p:sp>
      <p:sp>
        <p:nvSpPr>
          <p:cNvPr id="270339" name="Rectangle 2">
            <a:extLst>
              <a:ext uri="{FF2B5EF4-FFF2-40B4-BE49-F238E27FC236}">
                <a16:creationId xmlns:a16="http://schemas.microsoft.com/office/drawing/2014/main" id="{659E6C2A-3924-4C19-8107-2F05CFDED09D}"/>
              </a:ext>
            </a:extLst>
          </p:cNvPr>
          <p:cNvSpPr>
            <a:spLocks noGrp="1" noChangeArrowheads="1"/>
          </p:cNvSpPr>
          <p:nvPr>
            <p:ph type="title"/>
          </p:nvPr>
        </p:nvSpPr>
        <p:spPr/>
        <p:txBody>
          <a:bodyPr/>
          <a:lstStyle/>
          <a:p>
            <a:pPr eaLnBrk="1" hangingPunct="1"/>
            <a:r>
              <a:rPr lang="en-US" altLang="en-US"/>
              <a:t>An Alternate Mechanism</a:t>
            </a:r>
            <a:endParaRPr lang="en-AU" altLang="en-US"/>
          </a:p>
        </p:txBody>
      </p:sp>
      <p:sp>
        <p:nvSpPr>
          <p:cNvPr id="270340" name="Rectangle 3">
            <a:extLst>
              <a:ext uri="{FF2B5EF4-FFF2-40B4-BE49-F238E27FC236}">
                <a16:creationId xmlns:a16="http://schemas.microsoft.com/office/drawing/2014/main" id="{16EA7A1F-70AE-43CB-A81D-0504E1040B4D}"/>
              </a:ext>
            </a:extLst>
          </p:cNvPr>
          <p:cNvSpPr>
            <a:spLocks noGrp="1" noChangeArrowheads="1"/>
          </p:cNvSpPr>
          <p:nvPr>
            <p:ph type="body" idx="1"/>
          </p:nvPr>
        </p:nvSpPr>
        <p:spPr/>
        <p:txBody>
          <a:bodyPr/>
          <a:lstStyle/>
          <a:p>
            <a:pPr eaLnBrk="1" hangingPunct="1">
              <a:lnSpc>
                <a:spcPct val="90000"/>
              </a:lnSpc>
            </a:pPr>
            <a:r>
              <a:rPr lang="en-US" altLang="en-US"/>
              <a:t>Vectored Interrupts</a:t>
            </a:r>
          </a:p>
          <a:p>
            <a:pPr lvl="1" eaLnBrk="1" hangingPunct="1">
              <a:lnSpc>
                <a:spcPct val="90000"/>
              </a:lnSpc>
            </a:pPr>
            <a:r>
              <a:rPr lang="en-US" altLang="en-US"/>
              <a:t>Handler address determined by the cause</a:t>
            </a:r>
          </a:p>
          <a:p>
            <a:pPr eaLnBrk="1" hangingPunct="1">
              <a:lnSpc>
                <a:spcPct val="90000"/>
              </a:lnSpc>
            </a:pPr>
            <a:r>
              <a:rPr lang="en-US" altLang="en-US"/>
              <a:t>Example:</a:t>
            </a:r>
          </a:p>
          <a:p>
            <a:pPr lvl="1" eaLnBrk="1" hangingPunct="1">
              <a:lnSpc>
                <a:spcPct val="90000"/>
              </a:lnSpc>
            </a:pPr>
            <a:r>
              <a:rPr lang="en-US" altLang="en-US"/>
              <a:t>Undefined opcode:	C000 0000</a:t>
            </a:r>
          </a:p>
          <a:p>
            <a:pPr lvl="1" eaLnBrk="1" hangingPunct="1">
              <a:lnSpc>
                <a:spcPct val="90000"/>
              </a:lnSpc>
            </a:pPr>
            <a:r>
              <a:rPr lang="en-US" altLang="en-US"/>
              <a:t>Overflow:			C000 0020</a:t>
            </a:r>
          </a:p>
          <a:p>
            <a:pPr lvl="1" eaLnBrk="1" hangingPunct="1">
              <a:lnSpc>
                <a:spcPct val="90000"/>
              </a:lnSpc>
            </a:pPr>
            <a:r>
              <a:rPr lang="en-US" altLang="en-US"/>
              <a:t>…:				C000 0040</a:t>
            </a:r>
          </a:p>
          <a:p>
            <a:pPr eaLnBrk="1" hangingPunct="1">
              <a:lnSpc>
                <a:spcPct val="90000"/>
              </a:lnSpc>
            </a:pPr>
            <a:r>
              <a:rPr lang="en-US" altLang="en-US"/>
              <a:t>Instructions either</a:t>
            </a:r>
          </a:p>
          <a:p>
            <a:pPr lvl="1" eaLnBrk="1" hangingPunct="1">
              <a:lnSpc>
                <a:spcPct val="90000"/>
              </a:lnSpc>
            </a:pPr>
            <a:r>
              <a:rPr lang="en-US" altLang="en-US"/>
              <a:t>Deal with the interrupt, or</a:t>
            </a:r>
          </a:p>
          <a:p>
            <a:pPr lvl="1" eaLnBrk="1" hangingPunct="1">
              <a:lnSpc>
                <a:spcPct val="90000"/>
              </a:lnSpc>
            </a:pPr>
            <a:r>
              <a:rPr lang="en-US" altLang="en-US"/>
              <a:t>Jump to real handler</a:t>
            </a:r>
            <a:endParaRPr lang="en-AU" altLang="en-US"/>
          </a:p>
        </p:txBody>
      </p:sp>
      <p:sp>
        <p:nvSpPr>
          <p:cNvPr id="270341" name="TextBox 1">
            <a:extLst>
              <a:ext uri="{FF2B5EF4-FFF2-40B4-BE49-F238E27FC236}">
                <a16:creationId xmlns:a16="http://schemas.microsoft.com/office/drawing/2014/main" id="{54C0AB0F-B79D-45B5-9B85-6240F7ECDD9D}"/>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Footer Placeholder 3">
            <a:extLst>
              <a:ext uri="{FF2B5EF4-FFF2-40B4-BE49-F238E27FC236}">
                <a16:creationId xmlns:a16="http://schemas.microsoft.com/office/drawing/2014/main" id="{748302CF-F67A-44C0-B4B3-6719E604F9C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C663DEF-29A9-4969-8D00-D613378E014F}" type="slidenum">
              <a:rPr lang="en-AU" altLang="en-US" sz="1400" smtClean="0"/>
              <a:pPr>
                <a:spcBef>
                  <a:spcPct val="0"/>
                </a:spcBef>
                <a:buClrTx/>
                <a:buSzTx/>
                <a:buFontTx/>
                <a:buNone/>
              </a:pPr>
              <a:t>116</a:t>
            </a:fld>
            <a:endParaRPr lang="en-AU" altLang="en-US" sz="1400"/>
          </a:p>
        </p:txBody>
      </p:sp>
      <p:sp>
        <p:nvSpPr>
          <p:cNvPr id="272387" name="Rectangle 2">
            <a:extLst>
              <a:ext uri="{FF2B5EF4-FFF2-40B4-BE49-F238E27FC236}">
                <a16:creationId xmlns:a16="http://schemas.microsoft.com/office/drawing/2014/main" id="{C89718A2-A3F5-432E-8318-C2D8A2F8B57B}"/>
              </a:ext>
            </a:extLst>
          </p:cNvPr>
          <p:cNvSpPr>
            <a:spLocks noGrp="1" noChangeArrowheads="1"/>
          </p:cNvSpPr>
          <p:nvPr>
            <p:ph type="title"/>
          </p:nvPr>
        </p:nvSpPr>
        <p:spPr/>
        <p:txBody>
          <a:bodyPr/>
          <a:lstStyle/>
          <a:p>
            <a:pPr eaLnBrk="1" hangingPunct="1"/>
            <a:r>
              <a:rPr lang="en-US" altLang="en-US"/>
              <a:t>Handler Actions</a:t>
            </a:r>
            <a:endParaRPr lang="en-AU" altLang="en-US"/>
          </a:p>
        </p:txBody>
      </p:sp>
      <p:sp>
        <p:nvSpPr>
          <p:cNvPr id="272388" name="Rectangle 3">
            <a:extLst>
              <a:ext uri="{FF2B5EF4-FFF2-40B4-BE49-F238E27FC236}">
                <a16:creationId xmlns:a16="http://schemas.microsoft.com/office/drawing/2014/main" id="{16F08C74-2057-4C12-8596-47E4CFE4C252}"/>
              </a:ext>
            </a:extLst>
          </p:cNvPr>
          <p:cNvSpPr>
            <a:spLocks noGrp="1" noChangeArrowheads="1"/>
          </p:cNvSpPr>
          <p:nvPr>
            <p:ph type="body" idx="1"/>
          </p:nvPr>
        </p:nvSpPr>
        <p:spPr/>
        <p:txBody>
          <a:bodyPr/>
          <a:lstStyle/>
          <a:p>
            <a:pPr eaLnBrk="1" hangingPunct="1">
              <a:lnSpc>
                <a:spcPct val="90000"/>
              </a:lnSpc>
            </a:pPr>
            <a:r>
              <a:rPr lang="en-US" altLang="en-US"/>
              <a:t>Read cause, and transfer to relevant handler</a:t>
            </a:r>
          </a:p>
          <a:p>
            <a:pPr eaLnBrk="1" hangingPunct="1">
              <a:lnSpc>
                <a:spcPct val="90000"/>
              </a:lnSpc>
            </a:pPr>
            <a:r>
              <a:rPr lang="en-US" altLang="en-US"/>
              <a:t>Determine action required</a:t>
            </a:r>
          </a:p>
          <a:p>
            <a:pPr eaLnBrk="1" hangingPunct="1">
              <a:lnSpc>
                <a:spcPct val="90000"/>
              </a:lnSpc>
            </a:pPr>
            <a:r>
              <a:rPr lang="en-US" altLang="en-US"/>
              <a:t>If restartable</a:t>
            </a:r>
          </a:p>
          <a:p>
            <a:pPr lvl="1" eaLnBrk="1" hangingPunct="1">
              <a:lnSpc>
                <a:spcPct val="90000"/>
              </a:lnSpc>
            </a:pPr>
            <a:r>
              <a:rPr lang="en-US" altLang="en-US"/>
              <a:t>Take corrective action</a:t>
            </a:r>
          </a:p>
          <a:p>
            <a:pPr lvl="1" eaLnBrk="1" hangingPunct="1">
              <a:lnSpc>
                <a:spcPct val="90000"/>
              </a:lnSpc>
            </a:pPr>
            <a:r>
              <a:rPr lang="en-US" altLang="en-US"/>
              <a:t>use EPC to return to program</a:t>
            </a:r>
          </a:p>
          <a:p>
            <a:pPr eaLnBrk="1" hangingPunct="1">
              <a:lnSpc>
                <a:spcPct val="90000"/>
              </a:lnSpc>
            </a:pPr>
            <a:r>
              <a:rPr lang="en-US" altLang="en-US"/>
              <a:t>Otherwise</a:t>
            </a:r>
          </a:p>
          <a:p>
            <a:pPr lvl="1" eaLnBrk="1" hangingPunct="1">
              <a:lnSpc>
                <a:spcPct val="90000"/>
              </a:lnSpc>
            </a:pPr>
            <a:r>
              <a:rPr lang="en-US" altLang="en-US"/>
              <a:t>Terminate program</a:t>
            </a:r>
          </a:p>
          <a:p>
            <a:pPr lvl="1" eaLnBrk="1" hangingPunct="1">
              <a:lnSpc>
                <a:spcPct val="90000"/>
              </a:lnSpc>
            </a:pPr>
            <a:r>
              <a:rPr lang="en-US" altLang="en-US"/>
              <a:t>Report error using EPC, cause, …</a:t>
            </a:r>
            <a:endParaRPr lang="en-AU" altLang="en-US"/>
          </a:p>
        </p:txBody>
      </p:sp>
      <p:sp>
        <p:nvSpPr>
          <p:cNvPr id="272389" name="TextBox 1">
            <a:extLst>
              <a:ext uri="{FF2B5EF4-FFF2-40B4-BE49-F238E27FC236}">
                <a16:creationId xmlns:a16="http://schemas.microsoft.com/office/drawing/2014/main" id="{7C09F236-893E-4C5E-AD0C-ED0230B9555F}"/>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Footer Placeholder 3">
            <a:extLst>
              <a:ext uri="{FF2B5EF4-FFF2-40B4-BE49-F238E27FC236}">
                <a16:creationId xmlns:a16="http://schemas.microsoft.com/office/drawing/2014/main" id="{2F531D32-9088-4EB1-A85C-8A9EF144A77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BEC2D4F-89E5-4436-B8EF-753C4FE01475}" type="slidenum">
              <a:rPr lang="en-AU" altLang="en-US" sz="1400" smtClean="0"/>
              <a:pPr>
                <a:spcBef>
                  <a:spcPct val="0"/>
                </a:spcBef>
                <a:buClrTx/>
                <a:buSzTx/>
                <a:buFontTx/>
                <a:buNone/>
              </a:pPr>
              <a:t>117</a:t>
            </a:fld>
            <a:endParaRPr lang="en-AU" altLang="en-US" sz="1400"/>
          </a:p>
        </p:txBody>
      </p:sp>
      <p:sp>
        <p:nvSpPr>
          <p:cNvPr id="274435" name="Rectangle 2">
            <a:extLst>
              <a:ext uri="{FF2B5EF4-FFF2-40B4-BE49-F238E27FC236}">
                <a16:creationId xmlns:a16="http://schemas.microsoft.com/office/drawing/2014/main" id="{491D46FD-AB73-4265-93FD-DAC59A15A2C1}"/>
              </a:ext>
            </a:extLst>
          </p:cNvPr>
          <p:cNvSpPr>
            <a:spLocks noGrp="1" noChangeArrowheads="1"/>
          </p:cNvSpPr>
          <p:nvPr>
            <p:ph type="title"/>
          </p:nvPr>
        </p:nvSpPr>
        <p:spPr/>
        <p:txBody>
          <a:bodyPr/>
          <a:lstStyle/>
          <a:p>
            <a:pPr eaLnBrk="1" hangingPunct="1"/>
            <a:r>
              <a:rPr lang="en-US" altLang="en-US"/>
              <a:t>Exceptions in a Pipeline</a:t>
            </a:r>
            <a:endParaRPr lang="en-AU" altLang="en-US"/>
          </a:p>
        </p:txBody>
      </p:sp>
      <p:sp>
        <p:nvSpPr>
          <p:cNvPr id="274436" name="Rectangle 3">
            <a:extLst>
              <a:ext uri="{FF2B5EF4-FFF2-40B4-BE49-F238E27FC236}">
                <a16:creationId xmlns:a16="http://schemas.microsoft.com/office/drawing/2014/main" id="{EAB29E7B-FF46-4649-8E50-9439B8399410}"/>
              </a:ext>
            </a:extLst>
          </p:cNvPr>
          <p:cNvSpPr>
            <a:spLocks noGrp="1" noChangeArrowheads="1"/>
          </p:cNvSpPr>
          <p:nvPr>
            <p:ph type="body" idx="1"/>
          </p:nvPr>
        </p:nvSpPr>
        <p:spPr/>
        <p:txBody>
          <a:bodyPr/>
          <a:lstStyle/>
          <a:p>
            <a:pPr eaLnBrk="1" hangingPunct="1">
              <a:lnSpc>
                <a:spcPct val="90000"/>
              </a:lnSpc>
            </a:pPr>
            <a:r>
              <a:rPr lang="en-US" altLang="en-US"/>
              <a:t>Another form of control hazard</a:t>
            </a:r>
          </a:p>
          <a:p>
            <a:pPr eaLnBrk="1" hangingPunct="1">
              <a:lnSpc>
                <a:spcPct val="90000"/>
              </a:lnSpc>
            </a:pPr>
            <a:r>
              <a:rPr lang="en-US" altLang="en-US"/>
              <a:t>Consider overflow on add in EX stage</a:t>
            </a:r>
          </a:p>
          <a:p>
            <a:pPr lvl="1" eaLnBrk="1" hangingPunct="1">
              <a:lnSpc>
                <a:spcPct val="90000"/>
              </a:lnSpc>
              <a:buFont typeface="Wingdings" panose="05000000000000000000" pitchFamily="2" charset="2"/>
              <a:buNone/>
            </a:pPr>
            <a:r>
              <a:rPr lang="en-US" altLang="en-US">
                <a:latin typeface="Lucida Console" panose="020B0609040504020204" pitchFamily="49" charset="0"/>
              </a:rPr>
              <a:t>add $1, $2, $1</a:t>
            </a:r>
          </a:p>
          <a:p>
            <a:pPr lvl="1" eaLnBrk="1" hangingPunct="1">
              <a:lnSpc>
                <a:spcPct val="90000"/>
              </a:lnSpc>
            </a:pPr>
            <a:r>
              <a:rPr lang="en-US" altLang="en-US"/>
              <a:t>Prevent $1 from being clobbered</a:t>
            </a:r>
          </a:p>
          <a:p>
            <a:pPr lvl="1" eaLnBrk="1" hangingPunct="1">
              <a:lnSpc>
                <a:spcPct val="90000"/>
              </a:lnSpc>
            </a:pPr>
            <a:r>
              <a:rPr lang="en-US" altLang="en-US"/>
              <a:t>Complete previous instructions</a:t>
            </a:r>
          </a:p>
          <a:p>
            <a:pPr lvl="1" eaLnBrk="1" hangingPunct="1">
              <a:lnSpc>
                <a:spcPct val="90000"/>
              </a:lnSpc>
            </a:pPr>
            <a:r>
              <a:rPr lang="en-US" altLang="en-US"/>
              <a:t>Flush </a:t>
            </a:r>
            <a:r>
              <a:rPr lang="en-US" altLang="en-US">
                <a:latin typeface="Lucida Console" panose="020B0609040504020204" pitchFamily="49" charset="0"/>
              </a:rPr>
              <a:t>add</a:t>
            </a:r>
            <a:r>
              <a:rPr lang="en-US" altLang="en-US"/>
              <a:t> and subsequent instructions</a:t>
            </a:r>
          </a:p>
          <a:p>
            <a:pPr lvl="1" eaLnBrk="1" hangingPunct="1">
              <a:lnSpc>
                <a:spcPct val="90000"/>
              </a:lnSpc>
            </a:pPr>
            <a:r>
              <a:rPr lang="en-US" altLang="en-US"/>
              <a:t>Set Cause and EPC register values</a:t>
            </a:r>
          </a:p>
          <a:p>
            <a:pPr lvl="1" eaLnBrk="1" hangingPunct="1">
              <a:lnSpc>
                <a:spcPct val="90000"/>
              </a:lnSpc>
            </a:pPr>
            <a:r>
              <a:rPr lang="en-US" altLang="en-US"/>
              <a:t>Transfer control to handler</a:t>
            </a:r>
          </a:p>
          <a:p>
            <a:pPr eaLnBrk="1" hangingPunct="1">
              <a:lnSpc>
                <a:spcPct val="90000"/>
              </a:lnSpc>
            </a:pPr>
            <a:r>
              <a:rPr lang="en-US" altLang="en-US"/>
              <a:t>Similar to mispredicted branch</a:t>
            </a:r>
          </a:p>
          <a:p>
            <a:pPr lvl="1" eaLnBrk="1" hangingPunct="1">
              <a:lnSpc>
                <a:spcPct val="90000"/>
              </a:lnSpc>
            </a:pPr>
            <a:r>
              <a:rPr lang="en-US" altLang="en-US"/>
              <a:t>Use much of the same hardware</a:t>
            </a:r>
            <a:endParaRPr lang="en-AU" altLang="en-US"/>
          </a:p>
        </p:txBody>
      </p:sp>
      <p:sp>
        <p:nvSpPr>
          <p:cNvPr id="274437" name="TextBox 1">
            <a:extLst>
              <a:ext uri="{FF2B5EF4-FFF2-40B4-BE49-F238E27FC236}">
                <a16:creationId xmlns:a16="http://schemas.microsoft.com/office/drawing/2014/main" id="{0B141009-6D45-448C-848A-58A1391381E0}"/>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Footer Placeholder 2">
            <a:extLst>
              <a:ext uri="{FF2B5EF4-FFF2-40B4-BE49-F238E27FC236}">
                <a16:creationId xmlns:a16="http://schemas.microsoft.com/office/drawing/2014/main" id="{57148E9D-7235-4E7B-B8E1-A0A4C43A517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A8FB85F-04CB-4EA4-84BC-6A1AD2B8993F}" type="slidenum">
              <a:rPr lang="en-AU" altLang="en-US" sz="1400" smtClean="0"/>
              <a:pPr>
                <a:spcBef>
                  <a:spcPct val="0"/>
                </a:spcBef>
                <a:buClrTx/>
                <a:buSzTx/>
                <a:buFontTx/>
                <a:buNone/>
              </a:pPr>
              <a:t>118</a:t>
            </a:fld>
            <a:endParaRPr lang="en-AU" altLang="en-US" sz="1400"/>
          </a:p>
        </p:txBody>
      </p:sp>
      <p:pic>
        <p:nvPicPr>
          <p:cNvPr id="276483" name="Picture 5" descr="f04-66-P374493">
            <a:extLst>
              <a:ext uri="{FF2B5EF4-FFF2-40B4-BE49-F238E27FC236}">
                <a16:creationId xmlns:a16="http://schemas.microsoft.com/office/drawing/2014/main" id="{1EB4B0BB-1F81-466B-8B3C-A2EBCE2FA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68413"/>
            <a:ext cx="8021638"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4" name="Rectangle 2">
            <a:extLst>
              <a:ext uri="{FF2B5EF4-FFF2-40B4-BE49-F238E27FC236}">
                <a16:creationId xmlns:a16="http://schemas.microsoft.com/office/drawing/2014/main" id="{27D3AEAD-986E-4F78-AA0D-6623CFF27C89}"/>
              </a:ext>
            </a:extLst>
          </p:cNvPr>
          <p:cNvSpPr>
            <a:spLocks noGrp="1" noChangeArrowheads="1"/>
          </p:cNvSpPr>
          <p:nvPr>
            <p:ph type="title"/>
          </p:nvPr>
        </p:nvSpPr>
        <p:spPr/>
        <p:txBody>
          <a:bodyPr/>
          <a:lstStyle/>
          <a:p>
            <a:pPr eaLnBrk="1" hangingPunct="1"/>
            <a:r>
              <a:rPr lang="en-US" altLang="en-US"/>
              <a:t>Pipeline with Exceptions</a:t>
            </a:r>
            <a:endParaRPr lang="en-AU" altLang="en-US"/>
          </a:p>
        </p:txBody>
      </p:sp>
      <p:sp>
        <p:nvSpPr>
          <p:cNvPr id="276485" name="TextBox 1">
            <a:extLst>
              <a:ext uri="{FF2B5EF4-FFF2-40B4-BE49-F238E27FC236}">
                <a16:creationId xmlns:a16="http://schemas.microsoft.com/office/drawing/2014/main" id="{69755DDF-69E4-4C5D-8BC3-F94E46BD2F51}"/>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Footer Placeholder 3">
            <a:extLst>
              <a:ext uri="{FF2B5EF4-FFF2-40B4-BE49-F238E27FC236}">
                <a16:creationId xmlns:a16="http://schemas.microsoft.com/office/drawing/2014/main" id="{E225CED4-B730-4A9F-A1EF-CAB3EE519A6C}"/>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4A17ECD3-0CE7-41AD-BE4E-C08E5D681440}" type="slidenum">
              <a:rPr lang="en-AU" altLang="en-US" sz="1400" smtClean="0"/>
              <a:pPr>
                <a:spcBef>
                  <a:spcPct val="0"/>
                </a:spcBef>
                <a:buClrTx/>
                <a:buSzTx/>
                <a:buFontTx/>
                <a:buNone/>
              </a:pPr>
              <a:t>119</a:t>
            </a:fld>
            <a:endParaRPr lang="en-AU" altLang="en-US" sz="1400"/>
          </a:p>
        </p:txBody>
      </p:sp>
      <p:sp>
        <p:nvSpPr>
          <p:cNvPr id="278531" name="Rectangle 2">
            <a:extLst>
              <a:ext uri="{FF2B5EF4-FFF2-40B4-BE49-F238E27FC236}">
                <a16:creationId xmlns:a16="http://schemas.microsoft.com/office/drawing/2014/main" id="{96CEF694-6DCE-401A-9FDF-46A1EB0BDFC3}"/>
              </a:ext>
            </a:extLst>
          </p:cNvPr>
          <p:cNvSpPr>
            <a:spLocks noGrp="1" noChangeArrowheads="1"/>
          </p:cNvSpPr>
          <p:nvPr>
            <p:ph type="title"/>
          </p:nvPr>
        </p:nvSpPr>
        <p:spPr/>
        <p:txBody>
          <a:bodyPr/>
          <a:lstStyle/>
          <a:p>
            <a:pPr eaLnBrk="1" hangingPunct="1"/>
            <a:r>
              <a:rPr lang="en-US" altLang="en-US"/>
              <a:t>Exception Properties</a:t>
            </a:r>
            <a:endParaRPr lang="en-AU" altLang="en-US"/>
          </a:p>
        </p:txBody>
      </p:sp>
      <p:sp>
        <p:nvSpPr>
          <p:cNvPr id="278532" name="Rectangle 3">
            <a:extLst>
              <a:ext uri="{FF2B5EF4-FFF2-40B4-BE49-F238E27FC236}">
                <a16:creationId xmlns:a16="http://schemas.microsoft.com/office/drawing/2014/main" id="{15548811-6338-4775-A5E6-223F27BF4CB6}"/>
              </a:ext>
            </a:extLst>
          </p:cNvPr>
          <p:cNvSpPr>
            <a:spLocks noGrp="1" noChangeArrowheads="1"/>
          </p:cNvSpPr>
          <p:nvPr>
            <p:ph type="body" idx="1"/>
          </p:nvPr>
        </p:nvSpPr>
        <p:spPr/>
        <p:txBody>
          <a:bodyPr/>
          <a:lstStyle/>
          <a:p>
            <a:pPr eaLnBrk="1" hangingPunct="1"/>
            <a:r>
              <a:rPr lang="en-US" altLang="en-US"/>
              <a:t>Restartable exceptions</a:t>
            </a:r>
          </a:p>
          <a:p>
            <a:pPr lvl="1" eaLnBrk="1" hangingPunct="1"/>
            <a:r>
              <a:rPr lang="en-US" altLang="en-US"/>
              <a:t>Pipeline can flush the instruction</a:t>
            </a:r>
          </a:p>
          <a:p>
            <a:pPr lvl="1" eaLnBrk="1" hangingPunct="1"/>
            <a:r>
              <a:rPr lang="en-US" altLang="en-US"/>
              <a:t>Handler executes, then returns to the instruction</a:t>
            </a:r>
          </a:p>
          <a:p>
            <a:pPr lvl="2" eaLnBrk="1" hangingPunct="1"/>
            <a:r>
              <a:rPr lang="en-US" altLang="en-US"/>
              <a:t>Refetched and executed from scratch</a:t>
            </a:r>
          </a:p>
          <a:p>
            <a:pPr eaLnBrk="1" hangingPunct="1"/>
            <a:r>
              <a:rPr lang="en-US" altLang="en-US"/>
              <a:t>PC saved in EPC register</a:t>
            </a:r>
          </a:p>
          <a:p>
            <a:pPr lvl="1" eaLnBrk="1" hangingPunct="1"/>
            <a:r>
              <a:rPr lang="en-US" altLang="en-US"/>
              <a:t>Identifies causing instruction</a:t>
            </a:r>
          </a:p>
          <a:p>
            <a:pPr lvl="1" eaLnBrk="1" hangingPunct="1"/>
            <a:r>
              <a:rPr lang="en-US" altLang="en-US"/>
              <a:t>Actually PC + 4 is saved</a:t>
            </a:r>
          </a:p>
          <a:p>
            <a:pPr lvl="2" eaLnBrk="1" hangingPunct="1"/>
            <a:r>
              <a:rPr lang="en-US" altLang="en-US"/>
              <a:t>Handler must adjust</a:t>
            </a:r>
            <a:endParaRPr lang="en-AU" altLang="en-US"/>
          </a:p>
        </p:txBody>
      </p:sp>
      <p:sp>
        <p:nvSpPr>
          <p:cNvPr id="278533" name="TextBox 1">
            <a:extLst>
              <a:ext uri="{FF2B5EF4-FFF2-40B4-BE49-F238E27FC236}">
                <a16:creationId xmlns:a16="http://schemas.microsoft.com/office/drawing/2014/main" id="{77469429-3B65-477E-B8DE-B695EE0D2C70}"/>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952E2222-53BA-4E5B-B000-905C68AF2203}"/>
              </a:ext>
            </a:extLst>
          </p:cNvPr>
          <p:cNvSpPr>
            <a:spLocks noGrp="1" noChangeArrowheads="1"/>
          </p:cNvSpPr>
          <p:nvPr>
            <p:ph type="title"/>
          </p:nvPr>
        </p:nvSpPr>
        <p:spPr>
          <a:xfrm>
            <a:off x="684213" y="146050"/>
            <a:ext cx="8259762" cy="690563"/>
          </a:xfrm>
        </p:spPr>
        <p:txBody>
          <a:bodyPr/>
          <a:lstStyle/>
          <a:p>
            <a:r>
              <a:rPr lang="en-US" altLang="en-US" dirty="0"/>
              <a:t>Mux (Multiplexer)</a:t>
            </a:r>
          </a:p>
        </p:txBody>
      </p:sp>
      <p:sp>
        <p:nvSpPr>
          <p:cNvPr id="28675" name="Footer Placeholder 2">
            <a:extLst>
              <a:ext uri="{FF2B5EF4-FFF2-40B4-BE49-F238E27FC236}">
                <a16:creationId xmlns:a16="http://schemas.microsoft.com/office/drawing/2014/main" id="{CEAF404B-73B1-4954-B7A2-FDFAC26DBC9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63FCA9FB-FAA5-49AC-948E-97BACF974AAC}" type="slidenum">
              <a:rPr lang="en-AU" altLang="en-US" sz="1400" smtClean="0"/>
              <a:pPr>
                <a:spcBef>
                  <a:spcPct val="0"/>
                </a:spcBef>
                <a:buClrTx/>
                <a:buSzTx/>
                <a:buFontTx/>
                <a:buNone/>
              </a:pPr>
              <a:t>12</a:t>
            </a:fld>
            <a:endParaRPr lang="en-AU" altLang="en-US" sz="1400"/>
          </a:p>
        </p:txBody>
      </p:sp>
      <p:grpSp>
        <p:nvGrpSpPr>
          <p:cNvPr id="12" name="Group 11">
            <a:extLst>
              <a:ext uri="{FF2B5EF4-FFF2-40B4-BE49-F238E27FC236}">
                <a16:creationId xmlns:a16="http://schemas.microsoft.com/office/drawing/2014/main" id="{A058DDC5-E6FD-40D9-8FD6-718475128C87}"/>
              </a:ext>
            </a:extLst>
          </p:cNvPr>
          <p:cNvGrpSpPr>
            <a:grpSpLocks/>
          </p:cNvGrpSpPr>
          <p:nvPr/>
        </p:nvGrpSpPr>
        <p:grpSpPr bwMode="auto">
          <a:xfrm>
            <a:off x="1" y="1035050"/>
            <a:ext cx="4355976" cy="5778326"/>
            <a:chOff x="0" y="1034337"/>
            <a:chExt cx="4500542" cy="5817895"/>
          </a:xfrm>
        </p:grpSpPr>
        <p:pic>
          <p:nvPicPr>
            <p:cNvPr id="28678" name="Picture 6" descr="5">
              <a:extLst>
                <a:ext uri="{FF2B5EF4-FFF2-40B4-BE49-F238E27FC236}">
                  <a16:creationId xmlns:a16="http://schemas.microsoft.com/office/drawing/2014/main" id="{BA5B11F3-CB87-410E-B467-410DF8C9A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419"/>
            <a:stretch>
              <a:fillRect/>
            </a:stretch>
          </p:blipFill>
          <p:spPr bwMode="auto">
            <a:xfrm>
              <a:off x="458689" y="3906824"/>
              <a:ext cx="3487025" cy="200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6" descr="5">
              <a:extLst>
                <a:ext uri="{FF2B5EF4-FFF2-40B4-BE49-F238E27FC236}">
                  <a16:creationId xmlns:a16="http://schemas.microsoft.com/office/drawing/2014/main" id="{04DB1D27-61A6-4499-B151-D1E299613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9714"/>
            <a:stretch>
              <a:fillRect/>
            </a:stretch>
          </p:blipFill>
          <p:spPr bwMode="auto">
            <a:xfrm>
              <a:off x="899592" y="1034337"/>
              <a:ext cx="1808304" cy="222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Box 3">
              <a:extLst>
                <a:ext uri="{FF2B5EF4-FFF2-40B4-BE49-F238E27FC236}">
                  <a16:creationId xmlns:a16="http://schemas.microsoft.com/office/drawing/2014/main" id="{F43A4378-7D52-4CF1-AD21-7C87174C8811}"/>
                </a:ext>
              </a:extLst>
            </p:cNvPr>
            <p:cNvSpPr txBox="1">
              <a:spLocks noChangeArrowheads="1"/>
            </p:cNvSpPr>
            <p:nvPr/>
          </p:nvSpPr>
          <p:spPr bwMode="auto">
            <a:xfrm>
              <a:off x="0" y="6021235"/>
              <a:ext cx="4500542"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eaLnBrk="1" hangingPunct="1">
                <a:spcBef>
                  <a:spcPct val="0"/>
                </a:spcBef>
                <a:buClrTx/>
                <a:buSzTx/>
                <a:buFontTx/>
                <a:buNone/>
              </a:pPr>
              <a:r>
                <a:rPr lang="en-US" altLang="en-US" sz="1200">
                  <a:solidFill>
                    <a:srgbClr val="000000"/>
                  </a:solidFill>
                  <a:ea typeface="Times New Roman" panose="02020603050405020304" pitchFamily="18" charset="0"/>
                  <a:cs typeface="ITCFranklinGothicStd-Hvy"/>
                </a:rPr>
                <a:t>FIGURE: A two-input multiplexor on the top and its implementation with gates on the bottom.</a:t>
              </a:r>
              <a:r>
                <a:rPr lang="en-US" altLang="en-US" sz="1200">
                  <a:solidFill>
                    <a:srgbClr val="000000"/>
                  </a:solidFill>
                  <a:ea typeface="Times New Roman" panose="02020603050405020304" pitchFamily="18" charset="0"/>
                  <a:cs typeface="MinionPro-Regular" panose="02040503050201020203" pitchFamily="18" charset="0"/>
                </a:rPr>
                <a:t> The multiplexor has two data inputs (</a:t>
              </a:r>
              <a:r>
                <a:rPr lang="en-US" altLang="en-US" sz="1200" i="1">
                  <a:solidFill>
                    <a:srgbClr val="000000"/>
                  </a:solidFill>
                  <a:ea typeface="Times New Roman" panose="02020603050405020304" pitchFamily="18" charset="0"/>
                  <a:cs typeface="MinionPro-Regular" panose="02040503050201020203" pitchFamily="18" charset="0"/>
                </a:rPr>
                <a:t>A</a:t>
              </a:r>
              <a:r>
                <a:rPr lang="en-US" altLang="en-US" sz="1200">
                  <a:solidFill>
                    <a:srgbClr val="000000"/>
                  </a:solidFill>
                  <a:ea typeface="Times New Roman" panose="02020603050405020304" pitchFamily="18" charset="0"/>
                  <a:cs typeface="MinionPro-Regular" panose="02040503050201020203" pitchFamily="18" charset="0"/>
                </a:rPr>
                <a:t> and </a:t>
              </a:r>
              <a:r>
                <a:rPr lang="en-US" altLang="en-US" sz="1200" i="1">
                  <a:solidFill>
                    <a:srgbClr val="000000"/>
                  </a:solidFill>
                  <a:ea typeface="Times New Roman" panose="02020603050405020304" pitchFamily="18" charset="0"/>
                  <a:cs typeface="MinionPro-Regular" panose="02040503050201020203" pitchFamily="18" charset="0"/>
                </a:rPr>
                <a:t>B</a:t>
              </a:r>
              <a:r>
                <a:rPr lang="en-US" altLang="en-US" sz="1200">
                  <a:solidFill>
                    <a:srgbClr val="000000"/>
                  </a:solidFill>
                  <a:ea typeface="Times New Roman" panose="02020603050405020304" pitchFamily="18" charset="0"/>
                  <a:cs typeface="MinionPro-Regular" panose="02040503050201020203" pitchFamily="18" charset="0"/>
                </a:rPr>
                <a:t>), which are labeled </a:t>
              </a:r>
              <a:r>
                <a:rPr lang="en-US" altLang="en-US" sz="1200" i="1">
                  <a:solidFill>
                    <a:srgbClr val="000000"/>
                  </a:solidFill>
                  <a:ea typeface="Times New Roman" panose="02020603050405020304" pitchFamily="18" charset="0"/>
                  <a:cs typeface="MinionPro-Regular" panose="02040503050201020203" pitchFamily="18" charset="0"/>
                </a:rPr>
                <a:t>0</a:t>
              </a:r>
              <a:r>
                <a:rPr lang="en-US" altLang="en-US" sz="1200">
                  <a:solidFill>
                    <a:srgbClr val="000000"/>
                  </a:solidFill>
                  <a:ea typeface="Times New Roman" panose="02020603050405020304" pitchFamily="18" charset="0"/>
                  <a:cs typeface="MinionPro-Regular" panose="02040503050201020203" pitchFamily="18" charset="0"/>
                </a:rPr>
                <a:t> and </a:t>
              </a:r>
              <a:r>
                <a:rPr lang="en-US" altLang="en-US" sz="1200" i="1">
                  <a:solidFill>
                    <a:srgbClr val="000000"/>
                  </a:solidFill>
                  <a:ea typeface="Times New Roman" panose="02020603050405020304" pitchFamily="18" charset="0"/>
                  <a:cs typeface="MinionPro-Regular" panose="02040503050201020203" pitchFamily="18" charset="0"/>
                </a:rPr>
                <a:t>1</a:t>
              </a:r>
              <a:r>
                <a:rPr lang="en-US" altLang="en-US" sz="1200">
                  <a:solidFill>
                    <a:srgbClr val="000000"/>
                  </a:solidFill>
                  <a:ea typeface="Times New Roman" panose="02020603050405020304" pitchFamily="18" charset="0"/>
                  <a:cs typeface="MinionPro-Regular" panose="02040503050201020203" pitchFamily="18" charset="0"/>
                </a:rPr>
                <a:t>, and one selector input (</a:t>
              </a:r>
              <a:r>
                <a:rPr lang="en-US" altLang="en-US" sz="1200" i="1">
                  <a:solidFill>
                    <a:srgbClr val="000000"/>
                  </a:solidFill>
                  <a:ea typeface="Times New Roman" panose="02020603050405020304" pitchFamily="18" charset="0"/>
                  <a:cs typeface="MinionPro-Regular" panose="02040503050201020203" pitchFamily="18" charset="0"/>
                </a:rPr>
                <a:t>S</a:t>
              </a:r>
              <a:r>
                <a:rPr lang="en-US" altLang="en-US" sz="1200">
                  <a:solidFill>
                    <a:srgbClr val="000000"/>
                  </a:solidFill>
                  <a:ea typeface="Times New Roman" panose="02020603050405020304" pitchFamily="18" charset="0"/>
                  <a:cs typeface="MinionPro-Regular" panose="02040503050201020203" pitchFamily="18" charset="0"/>
                </a:rPr>
                <a:t>), as well as an output </a:t>
              </a:r>
              <a:r>
                <a:rPr lang="en-US" altLang="en-US" sz="1200" i="1">
                  <a:solidFill>
                    <a:srgbClr val="000000"/>
                  </a:solidFill>
                  <a:ea typeface="Times New Roman" panose="02020603050405020304" pitchFamily="18" charset="0"/>
                  <a:cs typeface="MinionPro-Regular" panose="02040503050201020203" pitchFamily="18" charset="0"/>
                </a:rPr>
                <a:t>C</a:t>
              </a:r>
              <a:r>
                <a:rPr lang="en-US" altLang="en-US" sz="1200">
                  <a:solidFill>
                    <a:srgbClr val="000000"/>
                  </a:solidFill>
                  <a:ea typeface="Times New Roman" panose="02020603050405020304" pitchFamily="18" charset="0"/>
                  <a:cs typeface="MinionPro-Regular" panose="02040503050201020203" pitchFamily="18" charset="0"/>
                </a:rPr>
                <a:t>. </a:t>
              </a:r>
            </a:p>
          </p:txBody>
        </p:sp>
        <p:sp>
          <p:nvSpPr>
            <p:cNvPr id="28681" name="Down Arrow 9">
              <a:extLst>
                <a:ext uri="{FF2B5EF4-FFF2-40B4-BE49-F238E27FC236}">
                  <a16:creationId xmlns:a16="http://schemas.microsoft.com/office/drawing/2014/main" id="{47AF7489-5293-4A17-9D03-F14613D4D521}"/>
                </a:ext>
              </a:extLst>
            </p:cNvPr>
            <p:cNvSpPr>
              <a:spLocks noChangeArrowheads="1"/>
            </p:cNvSpPr>
            <p:nvPr/>
          </p:nvSpPr>
          <p:spPr bwMode="auto">
            <a:xfrm>
              <a:off x="2010235" y="3369279"/>
              <a:ext cx="257509" cy="537545"/>
            </a:xfrm>
            <a:prstGeom prst="downArrow">
              <a:avLst>
                <a:gd name="adj1" fmla="val 50000"/>
                <a:gd name="adj2" fmla="val 50003"/>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pic>
        <p:nvPicPr>
          <p:cNvPr id="2" name="Picture 1">
            <a:extLst>
              <a:ext uri="{FF2B5EF4-FFF2-40B4-BE49-F238E27FC236}">
                <a16:creationId xmlns:a16="http://schemas.microsoft.com/office/drawing/2014/main" id="{FA346ED1-489F-4491-9EE5-001B7A101986}"/>
              </a:ext>
            </a:extLst>
          </p:cNvPr>
          <p:cNvPicPr>
            <a:picLocks noChangeAspect="1"/>
          </p:cNvPicPr>
          <p:nvPr/>
        </p:nvPicPr>
        <p:blipFill>
          <a:blip r:embed="rId4"/>
          <a:stretch>
            <a:fillRect/>
          </a:stretch>
        </p:blipFill>
        <p:spPr>
          <a:xfrm>
            <a:off x="4355977" y="1696224"/>
            <a:ext cx="4742612" cy="3465551"/>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Footer Placeholder 3">
            <a:extLst>
              <a:ext uri="{FF2B5EF4-FFF2-40B4-BE49-F238E27FC236}">
                <a16:creationId xmlns:a16="http://schemas.microsoft.com/office/drawing/2014/main" id="{01A49D35-99C7-4DBD-9A66-3119301FEA0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C255EAFF-9B0B-4529-88EA-A0696664BB9C}" type="slidenum">
              <a:rPr lang="en-AU" altLang="en-US" sz="1400" smtClean="0"/>
              <a:pPr>
                <a:spcBef>
                  <a:spcPct val="0"/>
                </a:spcBef>
                <a:buClrTx/>
                <a:buSzTx/>
                <a:buFontTx/>
                <a:buNone/>
              </a:pPr>
              <a:t>120</a:t>
            </a:fld>
            <a:endParaRPr lang="en-AU" altLang="en-US" sz="1400"/>
          </a:p>
        </p:txBody>
      </p:sp>
      <p:sp>
        <p:nvSpPr>
          <p:cNvPr id="280579" name="Rectangle 2">
            <a:extLst>
              <a:ext uri="{FF2B5EF4-FFF2-40B4-BE49-F238E27FC236}">
                <a16:creationId xmlns:a16="http://schemas.microsoft.com/office/drawing/2014/main" id="{B9867ECA-524B-4E4C-803A-F51EA87E937C}"/>
              </a:ext>
            </a:extLst>
          </p:cNvPr>
          <p:cNvSpPr>
            <a:spLocks noGrp="1" noChangeArrowheads="1"/>
          </p:cNvSpPr>
          <p:nvPr>
            <p:ph type="title"/>
          </p:nvPr>
        </p:nvSpPr>
        <p:spPr/>
        <p:txBody>
          <a:bodyPr/>
          <a:lstStyle/>
          <a:p>
            <a:pPr eaLnBrk="1" hangingPunct="1"/>
            <a:r>
              <a:rPr lang="en-US" altLang="en-US"/>
              <a:t>Exception Example</a:t>
            </a:r>
            <a:endParaRPr lang="en-AU" altLang="en-US"/>
          </a:p>
        </p:txBody>
      </p:sp>
      <p:sp>
        <p:nvSpPr>
          <p:cNvPr id="280580" name="Rectangle 3">
            <a:extLst>
              <a:ext uri="{FF2B5EF4-FFF2-40B4-BE49-F238E27FC236}">
                <a16:creationId xmlns:a16="http://schemas.microsoft.com/office/drawing/2014/main" id="{5016BE9F-03F5-4D74-9A80-3357808AC737}"/>
              </a:ext>
            </a:extLst>
          </p:cNvPr>
          <p:cNvSpPr>
            <a:spLocks noGrp="1" noChangeArrowheads="1"/>
          </p:cNvSpPr>
          <p:nvPr>
            <p:ph type="body" idx="1"/>
          </p:nvPr>
        </p:nvSpPr>
        <p:spPr/>
        <p:txBody>
          <a:bodyPr/>
          <a:lstStyle/>
          <a:p>
            <a:pPr eaLnBrk="1" hangingPunct="1">
              <a:lnSpc>
                <a:spcPct val="90000"/>
              </a:lnSpc>
            </a:pPr>
            <a:r>
              <a:rPr lang="en-US" altLang="en-US" sz="2800"/>
              <a:t>Exception on </a:t>
            </a:r>
            <a:r>
              <a:rPr lang="en-US" altLang="en-US" sz="2800">
                <a:solidFill>
                  <a:schemeClr val="hlink"/>
                </a:solidFill>
                <a:latin typeface="Lucida Console" panose="020B0609040504020204" pitchFamily="49" charset="0"/>
              </a:rPr>
              <a:t>add</a:t>
            </a:r>
            <a:r>
              <a:rPr lang="en-US" altLang="en-US" sz="2800"/>
              <a:t> in</a:t>
            </a:r>
          </a:p>
          <a:p>
            <a:pPr lvl="1" eaLnBrk="1" hangingPunct="1">
              <a:lnSpc>
                <a:spcPct val="90000"/>
              </a:lnSpc>
              <a:buFont typeface="Wingdings" panose="05000000000000000000" pitchFamily="2" charset="2"/>
              <a:buNone/>
            </a:pPr>
            <a:r>
              <a:rPr lang="en-AU" altLang="en-US" sz="2400">
                <a:latin typeface="Lucida Console" panose="020B0609040504020204" pitchFamily="49" charset="0"/>
              </a:rPr>
              <a:t>	40	sub  $11, $2, $4</a:t>
            </a:r>
            <a:br>
              <a:rPr lang="en-AU" altLang="en-US" sz="2400">
                <a:latin typeface="Lucida Console" panose="020B0609040504020204" pitchFamily="49" charset="0"/>
              </a:rPr>
            </a:br>
            <a:r>
              <a:rPr lang="en-AU" altLang="en-US" sz="2400">
                <a:latin typeface="Lucida Console" panose="020B0609040504020204" pitchFamily="49" charset="0"/>
              </a:rPr>
              <a:t>44	and  $12, $2, $5</a:t>
            </a:r>
            <a:br>
              <a:rPr lang="en-AU" altLang="en-US" sz="2400">
                <a:latin typeface="Lucida Console" panose="020B0609040504020204" pitchFamily="49" charset="0"/>
              </a:rPr>
            </a:br>
            <a:r>
              <a:rPr lang="en-AU" altLang="en-US" sz="2400">
                <a:latin typeface="Lucida Console" panose="020B0609040504020204" pitchFamily="49" charset="0"/>
              </a:rPr>
              <a:t>48	or   $13, $2, $6</a:t>
            </a:r>
            <a:br>
              <a:rPr lang="en-AU" altLang="en-US" sz="2400">
                <a:latin typeface="Lucida Console" panose="020B0609040504020204" pitchFamily="49" charset="0"/>
              </a:rPr>
            </a:br>
            <a:r>
              <a:rPr lang="en-AU" altLang="en-US" sz="2400">
                <a:solidFill>
                  <a:schemeClr val="hlink"/>
                </a:solidFill>
                <a:latin typeface="Lucida Console" panose="020B0609040504020204" pitchFamily="49" charset="0"/>
              </a:rPr>
              <a:t>4C	add  $1,  $2, $1</a:t>
            </a:r>
            <a:br>
              <a:rPr lang="en-AU" altLang="en-US" sz="2400">
                <a:latin typeface="Lucida Console" panose="020B0609040504020204" pitchFamily="49" charset="0"/>
              </a:rPr>
            </a:br>
            <a:r>
              <a:rPr lang="en-AU" altLang="en-US" sz="2400">
                <a:latin typeface="Lucida Console" panose="020B0609040504020204" pitchFamily="49" charset="0"/>
              </a:rPr>
              <a:t>50	slt  $15, $6, $7</a:t>
            </a:r>
            <a:br>
              <a:rPr lang="en-AU" altLang="en-US" sz="2400">
                <a:latin typeface="Lucida Console" panose="020B0609040504020204" pitchFamily="49" charset="0"/>
              </a:rPr>
            </a:br>
            <a:r>
              <a:rPr lang="en-AU" altLang="en-US" sz="2400">
                <a:latin typeface="Lucida Console" panose="020B0609040504020204" pitchFamily="49" charset="0"/>
              </a:rPr>
              <a:t>54	lw   $16, 50($7)</a:t>
            </a:r>
            <a:br>
              <a:rPr lang="en-AU" altLang="en-US" sz="2400">
                <a:latin typeface="Lucida Console" panose="020B0609040504020204" pitchFamily="49" charset="0"/>
              </a:rPr>
            </a:br>
            <a:r>
              <a:rPr lang="en-AU" altLang="en-US" sz="2400">
                <a:latin typeface="Lucida Console" panose="020B0609040504020204" pitchFamily="49" charset="0"/>
              </a:rPr>
              <a:t>…</a:t>
            </a:r>
          </a:p>
          <a:p>
            <a:pPr eaLnBrk="1" hangingPunct="1">
              <a:lnSpc>
                <a:spcPct val="90000"/>
              </a:lnSpc>
            </a:pPr>
            <a:r>
              <a:rPr lang="en-US" altLang="en-US" sz="2800"/>
              <a:t>Handler</a:t>
            </a:r>
          </a:p>
          <a:p>
            <a:pPr lvl="1" eaLnBrk="1" hangingPunct="1">
              <a:lnSpc>
                <a:spcPct val="90000"/>
              </a:lnSpc>
              <a:buFont typeface="Wingdings" panose="05000000000000000000" pitchFamily="2" charset="2"/>
              <a:buNone/>
            </a:pPr>
            <a:r>
              <a:rPr lang="en-AU" altLang="en-US" sz="2400">
                <a:latin typeface="Lucida Console" panose="020B0609040504020204" pitchFamily="49" charset="0"/>
              </a:rPr>
              <a:t>	80000180	sw   $25, 1000($0)</a:t>
            </a:r>
            <a:br>
              <a:rPr lang="en-AU" altLang="en-US" sz="2400">
                <a:latin typeface="Lucida Console" panose="020B0609040504020204" pitchFamily="49" charset="0"/>
              </a:rPr>
            </a:br>
            <a:r>
              <a:rPr lang="en-AU" altLang="en-US" sz="2400">
                <a:latin typeface="Lucida Console" panose="020B0609040504020204" pitchFamily="49" charset="0"/>
              </a:rPr>
              <a:t>80000184	sw   $26, 1004($0)</a:t>
            </a:r>
            <a:br>
              <a:rPr lang="en-AU" altLang="en-US" sz="2400">
                <a:latin typeface="Lucida Console" panose="020B0609040504020204" pitchFamily="49" charset="0"/>
              </a:rPr>
            </a:br>
            <a:r>
              <a:rPr lang="en-AU" altLang="en-US" sz="2400">
                <a:latin typeface="Lucida Console" panose="020B0609040504020204" pitchFamily="49" charset="0"/>
              </a:rPr>
              <a:t>…</a:t>
            </a:r>
          </a:p>
        </p:txBody>
      </p:sp>
      <p:sp>
        <p:nvSpPr>
          <p:cNvPr id="280581" name="TextBox 1">
            <a:extLst>
              <a:ext uri="{FF2B5EF4-FFF2-40B4-BE49-F238E27FC236}">
                <a16:creationId xmlns:a16="http://schemas.microsoft.com/office/drawing/2014/main" id="{6973E7FD-B97F-45E9-8609-429DE08CCB56}"/>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Footer Placeholder 2">
            <a:extLst>
              <a:ext uri="{FF2B5EF4-FFF2-40B4-BE49-F238E27FC236}">
                <a16:creationId xmlns:a16="http://schemas.microsoft.com/office/drawing/2014/main" id="{2F3727FF-ABA7-479B-85D0-78112CB293B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A4014C1B-125F-417C-A4D0-6A84D5B82F39}" type="slidenum">
              <a:rPr lang="en-AU" altLang="en-US" sz="1400" smtClean="0"/>
              <a:pPr>
                <a:spcBef>
                  <a:spcPct val="0"/>
                </a:spcBef>
                <a:buClrTx/>
                <a:buSzTx/>
                <a:buFontTx/>
                <a:buNone/>
              </a:pPr>
              <a:t>121</a:t>
            </a:fld>
            <a:endParaRPr lang="en-AU" altLang="en-US" sz="1400"/>
          </a:p>
        </p:txBody>
      </p:sp>
      <p:pic>
        <p:nvPicPr>
          <p:cNvPr id="282627" name="Picture 7" descr="f04-67-P374493-top">
            <a:extLst>
              <a:ext uri="{FF2B5EF4-FFF2-40B4-BE49-F238E27FC236}">
                <a16:creationId xmlns:a16="http://schemas.microsoft.com/office/drawing/2014/main" id="{3F7DF980-28CA-4711-A798-14F914488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8231187"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28" name="Rectangle 2">
            <a:extLst>
              <a:ext uri="{FF2B5EF4-FFF2-40B4-BE49-F238E27FC236}">
                <a16:creationId xmlns:a16="http://schemas.microsoft.com/office/drawing/2014/main" id="{AC9089A7-4EB0-4187-A2E3-1D9BBB4D21BB}"/>
              </a:ext>
            </a:extLst>
          </p:cNvPr>
          <p:cNvSpPr>
            <a:spLocks noGrp="1" noChangeArrowheads="1"/>
          </p:cNvSpPr>
          <p:nvPr>
            <p:ph type="title"/>
          </p:nvPr>
        </p:nvSpPr>
        <p:spPr/>
        <p:txBody>
          <a:bodyPr/>
          <a:lstStyle/>
          <a:p>
            <a:pPr eaLnBrk="1" hangingPunct="1"/>
            <a:r>
              <a:rPr lang="en-US" altLang="en-US"/>
              <a:t>Exception Example</a:t>
            </a:r>
            <a:endParaRPr lang="en-AU" altLang="en-US"/>
          </a:p>
        </p:txBody>
      </p:sp>
      <p:sp>
        <p:nvSpPr>
          <p:cNvPr id="282629" name="TextBox 1">
            <a:extLst>
              <a:ext uri="{FF2B5EF4-FFF2-40B4-BE49-F238E27FC236}">
                <a16:creationId xmlns:a16="http://schemas.microsoft.com/office/drawing/2014/main" id="{FE33389B-C824-4ABC-906E-0B22EEE0B806}"/>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Footer Placeholder 2">
            <a:extLst>
              <a:ext uri="{FF2B5EF4-FFF2-40B4-BE49-F238E27FC236}">
                <a16:creationId xmlns:a16="http://schemas.microsoft.com/office/drawing/2014/main" id="{0724B17E-1B04-48BA-8A07-16AAF645789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CD1F47D7-AAEC-4439-9826-107A4A79AE47}" type="slidenum">
              <a:rPr lang="en-AU" altLang="en-US" sz="1400" smtClean="0"/>
              <a:pPr>
                <a:spcBef>
                  <a:spcPct val="0"/>
                </a:spcBef>
                <a:buClrTx/>
                <a:buSzTx/>
                <a:buFontTx/>
                <a:buNone/>
              </a:pPr>
              <a:t>122</a:t>
            </a:fld>
            <a:endParaRPr lang="en-AU" altLang="en-US" sz="1400"/>
          </a:p>
        </p:txBody>
      </p:sp>
      <p:pic>
        <p:nvPicPr>
          <p:cNvPr id="284675" name="Picture 7" descr="f04-67-P374493-bottom">
            <a:extLst>
              <a:ext uri="{FF2B5EF4-FFF2-40B4-BE49-F238E27FC236}">
                <a16:creationId xmlns:a16="http://schemas.microsoft.com/office/drawing/2014/main" id="{5872345F-F5F2-4425-B28B-BA34E3C78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8259762"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6" name="Rectangle 2">
            <a:extLst>
              <a:ext uri="{FF2B5EF4-FFF2-40B4-BE49-F238E27FC236}">
                <a16:creationId xmlns:a16="http://schemas.microsoft.com/office/drawing/2014/main" id="{C3CEB1B7-18D2-4ACB-9800-12121AF39DFF}"/>
              </a:ext>
            </a:extLst>
          </p:cNvPr>
          <p:cNvSpPr>
            <a:spLocks noGrp="1" noChangeArrowheads="1"/>
          </p:cNvSpPr>
          <p:nvPr>
            <p:ph type="title"/>
          </p:nvPr>
        </p:nvSpPr>
        <p:spPr/>
        <p:txBody>
          <a:bodyPr/>
          <a:lstStyle/>
          <a:p>
            <a:pPr eaLnBrk="1" hangingPunct="1"/>
            <a:r>
              <a:rPr lang="en-US" altLang="en-US"/>
              <a:t>Exception Example</a:t>
            </a:r>
            <a:endParaRPr lang="en-AU" altLang="en-US"/>
          </a:p>
        </p:txBody>
      </p:sp>
      <p:sp>
        <p:nvSpPr>
          <p:cNvPr id="284677" name="TextBox 1">
            <a:extLst>
              <a:ext uri="{FF2B5EF4-FFF2-40B4-BE49-F238E27FC236}">
                <a16:creationId xmlns:a16="http://schemas.microsoft.com/office/drawing/2014/main" id="{AA9A369A-B609-4A84-82B4-7E1DE6C84FAF}"/>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Footer Placeholder 3">
            <a:extLst>
              <a:ext uri="{FF2B5EF4-FFF2-40B4-BE49-F238E27FC236}">
                <a16:creationId xmlns:a16="http://schemas.microsoft.com/office/drawing/2014/main" id="{C61A68B3-6EFB-44B8-9F7F-CAA5AB9833A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73D5EFFC-755F-465B-A0CB-5AD4553414D4}" type="slidenum">
              <a:rPr lang="en-AU" altLang="en-US" sz="1400" smtClean="0"/>
              <a:pPr>
                <a:spcBef>
                  <a:spcPct val="0"/>
                </a:spcBef>
                <a:buClrTx/>
                <a:buSzTx/>
                <a:buFontTx/>
                <a:buNone/>
              </a:pPr>
              <a:t>123</a:t>
            </a:fld>
            <a:endParaRPr lang="en-AU" altLang="en-US" sz="1400"/>
          </a:p>
        </p:txBody>
      </p:sp>
      <p:sp>
        <p:nvSpPr>
          <p:cNvPr id="286723" name="Rectangle 2">
            <a:extLst>
              <a:ext uri="{FF2B5EF4-FFF2-40B4-BE49-F238E27FC236}">
                <a16:creationId xmlns:a16="http://schemas.microsoft.com/office/drawing/2014/main" id="{47F94E2B-F4B9-4B4A-A814-EFD3CBE2E636}"/>
              </a:ext>
            </a:extLst>
          </p:cNvPr>
          <p:cNvSpPr>
            <a:spLocks noGrp="1" noChangeArrowheads="1"/>
          </p:cNvSpPr>
          <p:nvPr>
            <p:ph type="title"/>
          </p:nvPr>
        </p:nvSpPr>
        <p:spPr/>
        <p:txBody>
          <a:bodyPr/>
          <a:lstStyle/>
          <a:p>
            <a:pPr eaLnBrk="1" hangingPunct="1"/>
            <a:r>
              <a:rPr lang="en-US" altLang="en-US"/>
              <a:t>Multiple Exceptions</a:t>
            </a:r>
            <a:endParaRPr lang="en-AU" altLang="en-US"/>
          </a:p>
        </p:txBody>
      </p:sp>
      <p:sp>
        <p:nvSpPr>
          <p:cNvPr id="286724" name="Rectangle 3">
            <a:extLst>
              <a:ext uri="{FF2B5EF4-FFF2-40B4-BE49-F238E27FC236}">
                <a16:creationId xmlns:a16="http://schemas.microsoft.com/office/drawing/2014/main" id="{1C168FC8-D3C1-4F47-8511-372BF53B8FC0}"/>
              </a:ext>
            </a:extLst>
          </p:cNvPr>
          <p:cNvSpPr>
            <a:spLocks noGrp="1" noChangeArrowheads="1"/>
          </p:cNvSpPr>
          <p:nvPr>
            <p:ph type="body" idx="1"/>
          </p:nvPr>
        </p:nvSpPr>
        <p:spPr/>
        <p:txBody>
          <a:bodyPr/>
          <a:lstStyle/>
          <a:p>
            <a:pPr eaLnBrk="1" hangingPunct="1"/>
            <a:r>
              <a:rPr lang="en-US" altLang="en-US" sz="2800"/>
              <a:t>Pipelining overlaps multiple instructions</a:t>
            </a:r>
          </a:p>
          <a:p>
            <a:pPr lvl="1" eaLnBrk="1" hangingPunct="1"/>
            <a:r>
              <a:rPr lang="en-US" altLang="en-US" sz="2400"/>
              <a:t>Could have multiple exceptions at once</a:t>
            </a:r>
          </a:p>
          <a:p>
            <a:pPr eaLnBrk="1" hangingPunct="1"/>
            <a:r>
              <a:rPr lang="en-US" altLang="en-US" sz="2800"/>
              <a:t>Simple approach: deal with exception from earliest instruction</a:t>
            </a:r>
          </a:p>
          <a:p>
            <a:pPr lvl="1" eaLnBrk="1" hangingPunct="1"/>
            <a:r>
              <a:rPr lang="en-US" altLang="en-US" sz="2400"/>
              <a:t>Flush subsequent instructions</a:t>
            </a:r>
          </a:p>
          <a:p>
            <a:pPr lvl="1" eaLnBrk="1" hangingPunct="1"/>
            <a:r>
              <a:rPr lang="en-US" altLang="en-US" sz="2400"/>
              <a:t>“Precise” exceptions</a:t>
            </a:r>
          </a:p>
          <a:p>
            <a:pPr eaLnBrk="1" hangingPunct="1"/>
            <a:r>
              <a:rPr lang="en-US" altLang="en-US" sz="2800"/>
              <a:t>In complex pipelines</a:t>
            </a:r>
          </a:p>
          <a:p>
            <a:pPr lvl="1" eaLnBrk="1" hangingPunct="1"/>
            <a:r>
              <a:rPr lang="en-US" altLang="en-US" sz="2400"/>
              <a:t>Multiple instructions issued per cycle</a:t>
            </a:r>
          </a:p>
          <a:p>
            <a:pPr lvl="1" eaLnBrk="1" hangingPunct="1"/>
            <a:r>
              <a:rPr lang="en-US" altLang="en-US" sz="2400"/>
              <a:t>Out-of-order completion</a:t>
            </a:r>
          </a:p>
          <a:p>
            <a:pPr lvl="1" eaLnBrk="1" hangingPunct="1"/>
            <a:r>
              <a:rPr lang="en-US" altLang="en-US" sz="2400"/>
              <a:t>Maintaining precise exceptions is difficult!</a:t>
            </a:r>
            <a:endParaRPr lang="en-AU" altLang="en-US" sz="2400"/>
          </a:p>
        </p:txBody>
      </p:sp>
      <p:sp>
        <p:nvSpPr>
          <p:cNvPr id="286725" name="TextBox 1">
            <a:extLst>
              <a:ext uri="{FF2B5EF4-FFF2-40B4-BE49-F238E27FC236}">
                <a16:creationId xmlns:a16="http://schemas.microsoft.com/office/drawing/2014/main" id="{29EFAB0B-071A-4014-B2F5-61E433F53482}"/>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Footer Placeholder 3">
            <a:extLst>
              <a:ext uri="{FF2B5EF4-FFF2-40B4-BE49-F238E27FC236}">
                <a16:creationId xmlns:a16="http://schemas.microsoft.com/office/drawing/2014/main" id="{81009F28-3A50-4544-BE04-55FE04D687D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525A9A73-1093-4EF6-AE27-BBFE9DA4B5CE}" type="slidenum">
              <a:rPr lang="en-AU" altLang="en-US" sz="1400" smtClean="0"/>
              <a:pPr>
                <a:spcBef>
                  <a:spcPct val="0"/>
                </a:spcBef>
                <a:buClrTx/>
                <a:buSzTx/>
                <a:buFontTx/>
                <a:buNone/>
              </a:pPr>
              <a:t>124</a:t>
            </a:fld>
            <a:endParaRPr lang="en-AU" altLang="en-US" sz="1400"/>
          </a:p>
        </p:txBody>
      </p:sp>
      <p:sp>
        <p:nvSpPr>
          <p:cNvPr id="288771" name="Rectangle 2">
            <a:extLst>
              <a:ext uri="{FF2B5EF4-FFF2-40B4-BE49-F238E27FC236}">
                <a16:creationId xmlns:a16="http://schemas.microsoft.com/office/drawing/2014/main" id="{E8B0D3FF-E7A2-433A-AB00-9DDFF5D4A80A}"/>
              </a:ext>
            </a:extLst>
          </p:cNvPr>
          <p:cNvSpPr>
            <a:spLocks noGrp="1" noChangeArrowheads="1"/>
          </p:cNvSpPr>
          <p:nvPr>
            <p:ph type="title"/>
          </p:nvPr>
        </p:nvSpPr>
        <p:spPr/>
        <p:txBody>
          <a:bodyPr/>
          <a:lstStyle/>
          <a:p>
            <a:pPr eaLnBrk="1" hangingPunct="1"/>
            <a:r>
              <a:rPr lang="en-US" altLang="en-US"/>
              <a:t>Imprecise Exceptions</a:t>
            </a:r>
            <a:endParaRPr lang="en-AU" altLang="en-US"/>
          </a:p>
        </p:txBody>
      </p:sp>
      <p:sp>
        <p:nvSpPr>
          <p:cNvPr id="288772" name="Rectangle 3">
            <a:extLst>
              <a:ext uri="{FF2B5EF4-FFF2-40B4-BE49-F238E27FC236}">
                <a16:creationId xmlns:a16="http://schemas.microsoft.com/office/drawing/2014/main" id="{C745188D-BFF1-4BC7-9053-408A2895D3B8}"/>
              </a:ext>
            </a:extLst>
          </p:cNvPr>
          <p:cNvSpPr>
            <a:spLocks noGrp="1" noChangeArrowheads="1"/>
          </p:cNvSpPr>
          <p:nvPr>
            <p:ph type="body" idx="1"/>
          </p:nvPr>
        </p:nvSpPr>
        <p:spPr/>
        <p:txBody>
          <a:bodyPr/>
          <a:lstStyle/>
          <a:p>
            <a:pPr eaLnBrk="1" hangingPunct="1"/>
            <a:r>
              <a:rPr lang="en-US" altLang="en-US" sz="2800"/>
              <a:t>Just stop pipeline and save state</a:t>
            </a:r>
          </a:p>
          <a:p>
            <a:pPr lvl="1" eaLnBrk="1" hangingPunct="1"/>
            <a:r>
              <a:rPr lang="en-US" altLang="en-US" sz="2400"/>
              <a:t>Including exception cause(s)</a:t>
            </a:r>
          </a:p>
          <a:p>
            <a:pPr eaLnBrk="1" hangingPunct="1"/>
            <a:r>
              <a:rPr lang="en-US" altLang="en-US" sz="2800"/>
              <a:t>Let the handler work out</a:t>
            </a:r>
          </a:p>
          <a:p>
            <a:pPr lvl="1" eaLnBrk="1" hangingPunct="1"/>
            <a:r>
              <a:rPr lang="en-US" altLang="en-US" sz="2400"/>
              <a:t>Which instruction(s) had exceptions</a:t>
            </a:r>
          </a:p>
          <a:p>
            <a:pPr lvl="1" eaLnBrk="1" hangingPunct="1"/>
            <a:r>
              <a:rPr lang="en-US" altLang="en-US" sz="2400"/>
              <a:t>Which to complete or flush</a:t>
            </a:r>
          </a:p>
          <a:p>
            <a:pPr lvl="2" eaLnBrk="1" hangingPunct="1"/>
            <a:r>
              <a:rPr lang="en-US" altLang="en-US" sz="2000"/>
              <a:t>May require “manual” completion</a:t>
            </a:r>
          </a:p>
          <a:p>
            <a:pPr eaLnBrk="1" hangingPunct="1"/>
            <a:r>
              <a:rPr lang="en-US" altLang="en-US" sz="2800"/>
              <a:t>Simplifies hardware, but more complex handler software</a:t>
            </a:r>
          </a:p>
          <a:p>
            <a:pPr eaLnBrk="1" hangingPunct="1"/>
            <a:r>
              <a:rPr lang="en-US" altLang="en-US" sz="2800"/>
              <a:t>Not feasible for complex multiple-issue</a:t>
            </a:r>
            <a:br>
              <a:rPr lang="en-US" altLang="en-US" sz="2800"/>
            </a:br>
            <a:r>
              <a:rPr lang="en-US" altLang="en-US" sz="2800"/>
              <a:t>out-of-order pipelines</a:t>
            </a:r>
            <a:endParaRPr lang="en-AU" altLang="en-US" sz="2800"/>
          </a:p>
        </p:txBody>
      </p:sp>
      <p:sp>
        <p:nvSpPr>
          <p:cNvPr id="288773" name="TextBox 1">
            <a:extLst>
              <a:ext uri="{FF2B5EF4-FFF2-40B4-BE49-F238E27FC236}">
                <a16:creationId xmlns:a16="http://schemas.microsoft.com/office/drawing/2014/main" id="{892EF8A1-256E-4676-909C-69C244378A9E}"/>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Footer Placeholder 3">
            <a:extLst>
              <a:ext uri="{FF2B5EF4-FFF2-40B4-BE49-F238E27FC236}">
                <a16:creationId xmlns:a16="http://schemas.microsoft.com/office/drawing/2014/main" id="{DB0FF503-1A1C-4F29-9E1E-9E60CC476F0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B73B66ED-B44C-48DC-A4DA-D6140F4B8E3C}" type="slidenum">
              <a:rPr lang="en-AU" altLang="en-US" sz="1400" smtClean="0"/>
              <a:pPr>
                <a:spcBef>
                  <a:spcPct val="0"/>
                </a:spcBef>
                <a:buClrTx/>
                <a:buSzTx/>
                <a:buFontTx/>
                <a:buNone/>
              </a:pPr>
              <a:t>125</a:t>
            </a:fld>
            <a:endParaRPr lang="en-AU" altLang="en-US" sz="1400"/>
          </a:p>
        </p:txBody>
      </p:sp>
      <p:sp>
        <p:nvSpPr>
          <p:cNvPr id="290819" name="Rectangle 2">
            <a:extLst>
              <a:ext uri="{FF2B5EF4-FFF2-40B4-BE49-F238E27FC236}">
                <a16:creationId xmlns:a16="http://schemas.microsoft.com/office/drawing/2014/main" id="{9E666A4D-CF5B-4173-842A-A6E38A98562B}"/>
              </a:ext>
            </a:extLst>
          </p:cNvPr>
          <p:cNvSpPr>
            <a:spLocks noGrp="1" noChangeArrowheads="1"/>
          </p:cNvSpPr>
          <p:nvPr>
            <p:ph type="title"/>
          </p:nvPr>
        </p:nvSpPr>
        <p:spPr/>
        <p:txBody>
          <a:bodyPr/>
          <a:lstStyle/>
          <a:p>
            <a:pPr eaLnBrk="1" hangingPunct="1"/>
            <a:r>
              <a:rPr lang="en-US" altLang="en-US" sz="3600"/>
              <a:t>Instruction-Level Parallelism (ILP)</a:t>
            </a:r>
            <a:endParaRPr lang="en-AU" altLang="en-US" sz="3600"/>
          </a:p>
        </p:txBody>
      </p:sp>
      <p:sp>
        <p:nvSpPr>
          <p:cNvPr id="290820" name="Rectangle 3">
            <a:extLst>
              <a:ext uri="{FF2B5EF4-FFF2-40B4-BE49-F238E27FC236}">
                <a16:creationId xmlns:a16="http://schemas.microsoft.com/office/drawing/2014/main" id="{C80B88FA-B4A1-4CFC-A1BA-36AFD421FFCB}"/>
              </a:ext>
            </a:extLst>
          </p:cNvPr>
          <p:cNvSpPr>
            <a:spLocks noGrp="1" noChangeArrowheads="1"/>
          </p:cNvSpPr>
          <p:nvPr>
            <p:ph type="body" idx="1"/>
          </p:nvPr>
        </p:nvSpPr>
        <p:spPr/>
        <p:txBody>
          <a:bodyPr/>
          <a:lstStyle/>
          <a:p>
            <a:pPr eaLnBrk="1" hangingPunct="1">
              <a:lnSpc>
                <a:spcPct val="90000"/>
              </a:lnSpc>
            </a:pPr>
            <a:r>
              <a:rPr lang="en-US" altLang="en-US" sz="2800"/>
              <a:t>Pipelining: executing multiple instructions in parallel</a:t>
            </a:r>
          </a:p>
          <a:p>
            <a:pPr eaLnBrk="1" hangingPunct="1">
              <a:lnSpc>
                <a:spcPct val="90000"/>
              </a:lnSpc>
            </a:pPr>
            <a:r>
              <a:rPr lang="en-US" altLang="en-US" sz="2800"/>
              <a:t>To increase ILP, 2 ways:</a:t>
            </a:r>
          </a:p>
          <a:p>
            <a:pPr lvl="1" eaLnBrk="1" hangingPunct="1">
              <a:lnSpc>
                <a:spcPct val="90000"/>
              </a:lnSpc>
            </a:pPr>
            <a:r>
              <a:rPr lang="en-US" altLang="en-US" sz="2400"/>
              <a:t>1. Deeper pipeline</a:t>
            </a:r>
          </a:p>
          <a:p>
            <a:pPr lvl="2" eaLnBrk="1" hangingPunct="1">
              <a:lnSpc>
                <a:spcPct val="90000"/>
              </a:lnSpc>
            </a:pPr>
            <a:r>
              <a:rPr lang="en-US" altLang="en-US" sz="2000"/>
              <a:t>To overlap more instructions </a:t>
            </a:r>
            <a:r>
              <a:rPr lang="en-US" altLang="en-US" sz="2000">
                <a:sym typeface="Symbol" panose="05050102010706020507" pitchFamily="18" charset="2"/>
              </a:rPr>
              <a:t> shorter clock cycle</a:t>
            </a:r>
          </a:p>
          <a:p>
            <a:pPr lvl="1" eaLnBrk="1" hangingPunct="1">
              <a:lnSpc>
                <a:spcPct val="90000"/>
              </a:lnSpc>
            </a:pPr>
            <a:r>
              <a:rPr lang="en-US" altLang="en-US" sz="2400">
                <a:sym typeface="Symbol" panose="05050102010706020507" pitchFamily="18" charset="2"/>
              </a:rPr>
              <a:t>2. Multiple issue ( </a:t>
            </a:r>
            <a:r>
              <a:rPr lang="en-US" altLang="en-US" sz="1800">
                <a:solidFill>
                  <a:srgbClr val="0070C0"/>
                </a:solidFill>
                <a:sym typeface="Symbol" panose="05050102010706020507" pitchFamily="18" charset="2"/>
              </a:rPr>
              <a:t>~ is the name as well</a:t>
            </a:r>
            <a:r>
              <a:rPr lang="en-US" altLang="en-US" sz="2400">
                <a:sym typeface="Symbol" panose="05050102010706020507" pitchFamily="18" charset="2"/>
              </a:rPr>
              <a:t>)</a:t>
            </a:r>
          </a:p>
          <a:p>
            <a:pPr lvl="2" eaLnBrk="1" hangingPunct="1">
              <a:lnSpc>
                <a:spcPct val="90000"/>
              </a:lnSpc>
            </a:pPr>
            <a:r>
              <a:rPr lang="en-US" altLang="en-US" sz="2000">
                <a:sym typeface="Symbol" panose="05050102010706020507" pitchFamily="18" charset="2"/>
              </a:rPr>
              <a:t>Replicate pipeline stages  multiple pipelines; </a:t>
            </a:r>
            <a:r>
              <a:rPr lang="en-US" altLang="en-US" sz="2000">
                <a:solidFill>
                  <a:srgbClr val="0070C0"/>
                </a:solidFill>
                <a:sym typeface="Symbol" panose="05050102010706020507" pitchFamily="18" charset="2"/>
              </a:rPr>
              <a:t>say 4 washers and 4 dryers instead of 1 each</a:t>
            </a:r>
            <a:r>
              <a:rPr lang="en-US" altLang="en-US" sz="2000">
                <a:sym typeface="Symbol" panose="05050102010706020507" pitchFamily="18" charset="2"/>
              </a:rPr>
              <a:t>. But, all need to be busy.</a:t>
            </a:r>
          </a:p>
          <a:p>
            <a:pPr lvl="2" eaLnBrk="1" hangingPunct="1">
              <a:lnSpc>
                <a:spcPct val="90000"/>
              </a:lnSpc>
            </a:pPr>
            <a:r>
              <a:rPr lang="en-US" altLang="en-US" sz="2000">
                <a:sym typeface="Symbol" panose="05050102010706020507" pitchFamily="18" charset="2"/>
              </a:rPr>
              <a:t>Start multiple instructions per clock cycle</a:t>
            </a:r>
          </a:p>
          <a:p>
            <a:pPr lvl="2" eaLnBrk="1" hangingPunct="1">
              <a:lnSpc>
                <a:spcPct val="90000"/>
              </a:lnSpc>
            </a:pPr>
            <a:r>
              <a:rPr lang="en-US" altLang="en-US" sz="2000">
                <a:sym typeface="Symbol" panose="05050102010706020507" pitchFamily="18" charset="2"/>
              </a:rPr>
              <a:t>CPI &lt; 1, so use Instructions Per Cycle (IPC)</a:t>
            </a:r>
          </a:p>
          <a:p>
            <a:pPr lvl="2" eaLnBrk="1" hangingPunct="1">
              <a:lnSpc>
                <a:spcPct val="90000"/>
              </a:lnSpc>
            </a:pPr>
            <a:r>
              <a:rPr lang="en-US" altLang="en-US" sz="2000">
                <a:sym typeface="Symbol" panose="05050102010706020507" pitchFamily="18" charset="2"/>
              </a:rPr>
              <a:t>E.g., 4GHz 4-way multiple-issue</a:t>
            </a:r>
          </a:p>
          <a:p>
            <a:pPr lvl="3" eaLnBrk="1" hangingPunct="1">
              <a:lnSpc>
                <a:spcPct val="90000"/>
              </a:lnSpc>
            </a:pPr>
            <a:r>
              <a:rPr lang="en-US" altLang="en-US" sz="1800">
                <a:sym typeface="Symbol" panose="05050102010706020507" pitchFamily="18" charset="2"/>
              </a:rPr>
              <a:t>16 BIPS, peak CPI = 0.25, peak IPC = 4</a:t>
            </a:r>
          </a:p>
          <a:p>
            <a:pPr lvl="2" eaLnBrk="1" hangingPunct="1">
              <a:lnSpc>
                <a:spcPct val="90000"/>
              </a:lnSpc>
            </a:pPr>
            <a:r>
              <a:rPr lang="en-US" altLang="en-US" sz="2000">
                <a:sym typeface="Symbol" panose="05050102010706020507" pitchFamily="18" charset="2"/>
              </a:rPr>
              <a:t>But dependencies reduce this in practice</a:t>
            </a:r>
          </a:p>
          <a:p>
            <a:pPr lvl="2" eaLnBrk="1" hangingPunct="1">
              <a:lnSpc>
                <a:spcPct val="90000"/>
              </a:lnSpc>
            </a:pPr>
            <a:r>
              <a:rPr lang="en-US" altLang="en-US" sz="2000">
                <a:sym typeface="Symbol" panose="05050102010706020507" pitchFamily="18" charset="2"/>
              </a:rPr>
              <a:t>Modern high-end microprocessors attempt 3 to 6 IPC.</a:t>
            </a:r>
          </a:p>
        </p:txBody>
      </p:sp>
      <p:sp>
        <p:nvSpPr>
          <p:cNvPr id="290821" name="Text Box 4">
            <a:extLst>
              <a:ext uri="{FF2B5EF4-FFF2-40B4-BE49-F238E27FC236}">
                <a16:creationId xmlns:a16="http://schemas.microsoft.com/office/drawing/2014/main" id="{39C95A53-8221-46C4-B544-E47C9C9C0EBC}"/>
              </a:ext>
            </a:extLst>
          </p:cNvPr>
          <p:cNvSpPr txBox="1">
            <a:spLocks noChangeArrowheads="1"/>
          </p:cNvSpPr>
          <p:nvPr/>
        </p:nvSpPr>
        <p:spPr bwMode="auto">
          <a:xfrm rot="5400000">
            <a:off x="7181850" y="1593850"/>
            <a:ext cx="35575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§4.10 </a:t>
            </a:r>
            <a:r>
              <a:rPr lang="en-AU" altLang="en-US" sz="1800">
                <a:solidFill>
                  <a:schemeClr val="folHlink"/>
                </a:solidFill>
              </a:rPr>
              <a:t>Parallelism via Instructions</a:t>
            </a:r>
            <a:endParaRPr lang="en-US" altLang="en-US" sz="1800">
              <a:solidFill>
                <a:schemeClr val="folHlink"/>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Footer Placeholder 3">
            <a:extLst>
              <a:ext uri="{FF2B5EF4-FFF2-40B4-BE49-F238E27FC236}">
                <a16:creationId xmlns:a16="http://schemas.microsoft.com/office/drawing/2014/main" id="{51955B2B-62A4-46C0-8AFA-A24A297B8B1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DAAF4DB-13E2-4AE0-8874-EAAC5E774B09}" type="slidenum">
              <a:rPr lang="en-AU" altLang="en-US" sz="1400" smtClean="0"/>
              <a:pPr>
                <a:spcBef>
                  <a:spcPct val="0"/>
                </a:spcBef>
                <a:buClrTx/>
                <a:buSzTx/>
                <a:buFontTx/>
                <a:buNone/>
              </a:pPr>
              <a:t>126</a:t>
            </a:fld>
            <a:endParaRPr lang="en-AU" altLang="en-US" sz="1400"/>
          </a:p>
        </p:txBody>
      </p:sp>
      <p:sp>
        <p:nvSpPr>
          <p:cNvPr id="292867" name="Rectangle 2">
            <a:extLst>
              <a:ext uri="{FF2B5EF4-FFF2-40B4-BE49-F238E27FC236}">
                <a16:creationId xmlns:a16="http://schemas.microsoft.com/office/drawing/2014/main" id="{2BC43D57-2B14-4575-8CDC-B2A8BB6AECD2}"/>
              </a:ext>
            </a:extLst>
          </p:cNvPr>
          <p:cNvSpPr>
            <a:spLocks noGrp="1" noChangeArrowheads="1"/>
          </p:cNvSpPr>
          <p:nvPr>
            <p:ph type="title"/>
          </p:nvPr>
        </p:nvSpPr>
        <p:spPr/>
        <p:txBody>
          <a:bodyPr/>
          <a:lstStyle/>
          <a:p>
            <a:pPr eaLnBrk="1" hangingPunct="1"/>
            <a:r>
              <a:rPr lang="en-US" altLang="en-US"/>
              <a:t>Multiple Issue</a:t>
            </a:r>
            <a:endParaRPr lang="en-AU" altLang="en-US"/>
          </a:p>
        </p:txBody>
      </p:sp>
      <p:sp>
        <p:nvSpPr>
          <p:cNvPr id="292868" name="Rectangle 3">
            <a:extLst>
              <a:ext uri="{FF2B5EF4-FFF2-40B4-BE49-F238E27FC236}">
                <a16:creationId xmlns:a16="http://schemas.microsoft.com/office/drawing/2014/main" id="{02B598DE-2BC7-4CAE-BCB4-AF6B015D3180}"/>
              </a:ext>
            </a:extLst>
          </p:cNvPr>
          <p:cNvSpPr>
            <a:spLocks noGrp="1" noChangeArrowheads="1"/>
          </p:cNvSpPr>
          <p:nvPr>
            <p:ph type="body" idx="1"/>
          </p:nvPr>
        </p:nvSpPr>
        <p:spPr/>
        <p:txBody>
          <a:bodyPr/>
          <a:lstStyle/>
          <a:p>
            <a:pPr eaLnBrk="1" hangingPunct="1"/>
            <a:r>
              <a:rPr lang="en-US" altLang="en-US" sz="2800"/>
              <a:t>Static multiple issue – [</a:t>
            </a:r>
            <a:r>
              <a:rPr lang="en-US" altLang="en-US" sz="2000">
                <a:solidFill>
                  <a:srgbClr val="0070C0"/>
                </a:solidFill>
              </a:rPr>
              <a:t>used at compile-time</a:t>
            </a:r>
            <a:r>
              <a:rPr lang="en-US" altLang="en-US" sz="2800"/>
              <a:t>]</a:t>
            </a:r>
          </a:p>
          <a:p>
            <a:pPr lvl="1" eaLnBrk="1" hangingPunct="1"/>
            <a:r>
              <a:rPr lang="en-US" altLang="en-US" sz="2400"/>
              <a:t>Compiler groups instructions to be issued together</a:t>
            </a:r>
          </a:p>
          <a:p>
            <a:pPr lvl="1" eaLnBrk="1" hangingPunct="1"/>
            <a:r>
              <a:rPr lang="en-US" altLang="en-US" sz="2400"/>
              <a:t>Packages them into “</a:t>
            </a:r>
            <a:r>
              <a:rPr lang="en-US" altLang="en-US" sz="2400">
                <a:solidFill>
                  <a:srgbClr val="0070C0"/>
                </a:solidFill>
              </a:rPr>
              <a:t>issue slots</a:t>
            </a:r>
            <a:r>
              <a:rPr lang="en-US" altLang="en-US" sz="2400"/>
              <a:t>”</a:t>
            </a:r>
          </a:p>
          <a:p>
            <a:pPr lvl="1" eaLnBrk="1" hangingPunct="1"/>
            <a:r>
              <a:rPr lang="en-US" altLang="en-US" sz="2400"/>
              <a:t>Compiler detects and avoids hazards</a:t>
            </a:r>
          </a:p>
          <a:p>
            <a:pPr eaLnBrk="1" hangingPunct="1"/>
            <a:r>
              <a:rPr lang="en-US" altLang="en-US" sz="2800"/>
              <a:t>Dynamic multiple issue - </a:t>
            </a:r>
            <a:r>
              <a:rPr lang="en-US" altLang="en-US" sz="3600"/>
              <a:t>[</a:t>
            </a:r>
            <a:r>
              <a:rPr lang="en-US" altLang="en-US" sz="2000">
                <a:solidFill>
                  <a:srgbClr val="0070C0"/>
                </a:solidFill>
              </a:rPr>
              <a:t>used at run-time</a:t>
            </a:r>
            <a:r>
              <a:rPr lang="en-US" altLang="en-US" sz="3600"/>
              <a:t>]</a:t>
            </a:r>
            <a:endParaRPr lang="en-US" altLang="en-US" sz="2800"/>
          </a:p>
          <a:p>
            <a:pPr lvl="1" eaLnBrk="1" hangingPunct="1"/>
            <a:r>
              <a:rPr lang="en-US" altLang="en-US" sz="2400"/>
              <a:t>CPU examines instruction stream and chooses instructions to issue each cycle</a:t>
            </a:r>
          </a:p>
          <a:p>
            <a:pPr lvl="1" eaLnBrk="1" hangingPunct="1"/>
            <a:r>
              <a:rPr lang="en-US" altLang="en-US" sz="2400"/>
              <a:t>Compiler can help by reordering instructions</a:t>
            </a:r>
          </a:p>
          <a:p>
            <a:pPr lvl="1" eaLnBrk="1" hangingPunct="1"/>
            <a:r>
              <a:rPr lang="en-US" altLang="en-US" sz="2400"/>
              <a:t>CPU resolves hazards using advanced techniques at runtime</a:t>
            </a:r>
            <a:endParaRPr lang="en-AU" altLang="en-US" sz="2400"/>
          </a:p>
        </p:txBody>
      </p:sp>
      <p:sp>
        <p:nvSpPr>
          <p:cNvPr id="5" name="TextBox 1">
            <a:extLst>
              <a:ext uri="{FF2B5EF4-FFF2-40B4-BE49-F238E27FC236}">
                <a16:creationId xmlns:a16="http://schemas.microsoft.com/office/drawing/2014/main" id="{BB7FE7F9-7308-4CA2-BE47-50BF0FF61DAF}"/>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Footer Placeholder 3">
            <a:extLst>
              <a:ext uri="{FF2B5EF4-FFF2-40B4-BE49-F238E27FC236}">
                <a16:creationId xmlns:a16="http://schemas.microsoft.com/office/drawing/2014/main" id="{36351F0E-E0F4-4C6B-9629-3344C5CC59D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0F141861-4876-43AE-9C7B-8DA4DCF30D54}" type="slidenum">
              <a:rPr lang="en-AU" altLang="en-US" sz="1400" smtClean="0"/>
              <a:pPr>
                <a:spcBef>
                  <a:spcPct val="0"/>
                </a:spcBef>
                <a:buClrTx/>
                <a:buSzTx/>
                <a:buFontTx/>
                <a:buNone/>
              </a:pPr>
              <a:t>127</a:t>
            </a:fld>
            <a:endParaRPr lang="en-AU" altLang="en-US" sz="1400"/>
          </a:p>
        </p:txBody>
      </p:sp>
      <p:sp>
        <p:nvSpPr>
          <p:cNvPr id="294915" name="Rectangle 2">
            <a:extLst>
              <a:ext uri="{FF2B5EF4-FFF2-40B4-BE49-F238E27FC236}">
                <a16:creationId xmlns:a16="http://schemas.microsoft.com/office/drawing/2014/main" id="{AC29B4E9-22CD-4463-8161-C61D41186AAE}"/>
              </a:ext>
            </a:extLst>
          </p:cNvPr>
          <p:cNvSpPr>
            <a:spLocks noGrp="1" noChangeArrowheads="1"/>
          </p:cNvSpPr>
          <p:nvPr>
            <p:ph type="title"/>
          </p:nvPr>
        </p:nvSpPr>
        <p:spPr/>
        <p:txBody>
          <a:bodyPr/>
          <a:lstStyle/>
          <a:p>
            <a:pPr eaLnBrk="1" hangingPunct="1"/>
            <a:r>
              <a:rPr lang="en-US" altLang="en-US"/>
              <a:t>Speculation</a:t>
            </a:r>
            <a:endParaRPr lang="en-AU" altLang="en-US"/>
          </a:p>
        </p:txBody>
      </p:sp>
      <p:sp>
        <p:nvSpPr>
          <p:cNvPr id="290820" name="Rectangle 3">
            <a:extLst>
              <a:ext uri="{FF2B5EF4-FFF2-40B4-BE49-F238E27FC236}">
                <a16:creationId xmlns:a16="http://schemas.microsoft.com/office/drawing/2014/main" id="{1577AC74-DB12-4C65-BF74-F3A73CF42C62}"/>
              </a:ext>
            </a:extLst>
          </p:cNvPr>
          <p:cNvSpPr>
            <a:spLocks noGrp="1" noChangeArrowheads="1"/>
          </p:cNvSpPr>
          <p:nvPr>
            <p:ph type="body" idx="1"/>
          </p:nvPr>
        </p:nvSpPr>
        <p:spPr>
          <a:xfrm>
            <a:off x="468313" y="1125538"/>
            <a:ext cx="8486775" cy="5111750"/>
          </a:xfrm>
        </p:spPr>
        <p:txBody>
          <a:bodyPr/>
          <a:lstStyle/>
          <a:p>
            <a:pPr marL="0" indent="0" eaLnBrk="1" hangingPunct="1">
              <a:buFont typeface="Wingdings" panose="05000000000000000000" pitchFamily="2" charset="2"/>
              <a:buNone/>
              <a:defRPr/>
            </a:pPr>
            <a:r>
              <a:rPr lang="en-US" altLang="en-US" sz="2800" dirty="0">
                <a:solidFill>
                  <a:srgbClr val="0070C0"/>
                </a:solidFill>
              </a:rPr>
              <a:t>~ one of the most important methods for more ILP</a:t>
            </a:r>
          </a:p>
          <a:p>
            <a:pPr eaLnBrk="1" hangingPunct="1">
              <a:defRPr/>
            </a:pPr>
            <a:r>
              <a:rPr lang="en-US" altLang="en-US" sz="2800" dirty="0"/>
              <a:t>“Guess” what to do with an instruction</a:t>
            </a:r>
          </a:p>
          <a:p>
            <a:pPr lvl="1" eaLnBrk="1" hangingPunct="1">
              <a:defRPr/>
            </a:pPr>
            <a:r>
              <a:rPr lang="en-US" altLang="en-US" sz="2400" dirty="0"/>
              <a:t>Start operation as soon as possible</a:t>
            </a:r>
          </a:p>
          <a:p>
            <a:pPr lvl="1" eaLnBrk="1" hangingPunct="1">
              <a:defRPr/>
            </a:pPr>
            <a:r>
              <a:rPr lang="en-US" altLang="en-US" sz="2400" dirty="0"/>
              <a:t>Check whether guess was right</a:t>
            </a:r>
          </a:p>
          <a:p>
            <a:pPr lvl="2" eaLnBrk="1" hangingPunct="1">
              <a:defRPr/>
            </a:pPr>
            <a:r>
              <a:rPr lang="en-US" altLang="en-US" sz="2000" dirty="0"/>
              <a:t>If so, complete the operation</a:t>
            </a:r>
          </a:p>
          <a:p>
            <a:pPr lvl="2" eaLnBrk="1" hangingPunct="1">
              <a:defRPr/>
            </a:pPr>
            <a:r>
              <a:rPr lang="en-US" altLang="en-US" sz="2000" dirty="0"/>
              <a:t>If not, roll-back and do the right thing (‘</a:t>
            </a:r>
            <a:r>
              <a:rPr lang="en-US" altLang="en-US" sz="1800" dirty="0">
                <a:solidFill>
                  <a:srgbClr val="C00000"/>
                </a:solidFill>
              </a:rPr>
              <a:t>roll-back’ adds complexity</a:t>
            </a:r>
            <a:r>
              <a:rPr lang="en-US" altLang="en-US" sz="2000" dirty="0"/>
              <a:t>)</a:t>
            </a:r>
          </a:p>
          <a:p>
            <a:pPr eaLnBrk="1" hangingPunct="1">
              <a:defRPr/>
            </a:pPr>
            <a:r>
              <a:rPr lang="en-US" altLang="en-US" sz="2800" dirty="0"/>
              <a:t>Common to static and dynamic multiple issue</a:t>
            </a:r>
          </a:p>
          <a:p>
            <a:pPr eaLnBrk="1" hangingPunct="1">
              <a:defRPr/>
            </a:pPr>
            <a:r>
              <a:rPr lang="en-US" altLang="en-US" sz="2800" dirty="0"/>
              <a:t>Examples</a:t>
            </a:r>
          </a:p>
          <a:p>
            <a:pPr lvl="1" eaLnBrk="1" hangingPunct="1">
              <a:defRPr/>
            </a:pPr>
            <a:r>
              <a:rPr lang="en-US" altLang="en-US" sz="2400" dirty="0"/>
              <a:t>Speculate on branch outcome</a:t>
            </a:r>
          </a:p>
          <a:p>
            <a:pPr lvl="2" eaLnBrk="1" hangingPunct="1">
              <a:defRPr/>
            </a:pPr>
            <a:r>
              <a:rPr lang="en-US" altLang="en-US" sz="2000" dirty="0"/>
              <a:t>Roll back if path taken is different</a:t>
            </a:r>
          </a:p>
          <a:p>
            <a:pPr lvl="1" eaLnBrk="1" hangingPunct="1">
              <a:defRPr/>
            </a:pPr>
            <a:r>
              <a:rPr lang="en-US" altLang="en-US" sz="2400" dirty="0"/>
              <a:t>Speculate on load</a:t>
            </a:r>
          </a:p>
          <a:p>
            <a:pPr lvl="2" eaLnBrk="1" hangingPunct="1">
              <a:defRPr/>
            </a:pPr>
            <a:r>
              <a:rPr lang="en-US" altLang="en-US" sz="2000" dirty="0"/>
              <a:t>Roll back if location is updated</a:t>
            </a:r>
            <a:endParaRPr lang="en-AU" altLang="en-US" sz="2000" dirty="0"/>
          </a:p>
        </p:txBody>
      </p:sp>
      <p:sp>
        <p:nvSpPr>
          <p:cNvPr id="6" name="TextBox 1">
            <a:extLst>
              <a:ext uri="{FF2B5EF4-FFF2-40B4-BE49-F238E27FC236}">
                <a16:creationId xmlns:a16="http://schemas.microsoft.com/office/drawing/2014/main" id="{9C09B8AB-25A7-4590-8670-FC1294D95CC6}"/>
              </a:ext>
            </a:extLst>
          </p:cNvPr>
          <p:cNvSpPr txBox="1">
            <a:spLocks noChangeArrowheads="1"/>
          </p:cNvSpPr>
          <p:nvPr/>
        </p:nvSpPr>
        <p:spPr bwMode="auto">
          <a:xfrm>
            <a:off x="7596188" y="364654"/>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Footer Placeholder 3">
            <a:extLst>
              <a:ext uri="{FF2B5EF4-FFF2-40B4-BE49-F238E27FC236}">
                <a16:creationId xmlns:a16="http://schemas.microsoft.com/office/drawing/2014/main" id="{37837B4D-C4AA-4E1C-AC9F-200AA6F55C0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4685DD69-3721-4562-99B8-643C1B59F418}" type="slidenum">
              <a:rPr lang="en-AU" altLang="en-US" sz="1400" smtClean="0"/>
              <a:pPr>
                <a:spcBef>
                  <a:spcPct val="0"/>
                </a:spcBef>
                <a:buClrTx/>
                <a:buSzTx/>
                <a:buFontTx/>
                <a:buNone/>
              </a:pPr>
              <a:t>128</a:t>
            </a:fld>
            <a:endParaRPr lang="en-AU" altLang="en-US" sz="1400"/>
          </a:p>
        </p:txBody>
      </p:sp>
      <p:sp>
        <p:nvSpPr>
          <p:cNvPr id="296963" name="Rectangle 2">
            <a:extLst>
              <a:ext uri="{FF2B5EF4-FFF2-40B4-BE49-F238E27FC236}">
                <a16:creationId xmlns:a16="http://schemas.microsoft.com/office/drawing/2014/main" id="{3CAC74E5-73BA-4335-BEB8-760A59EA5005}"/>
              </a:ext>
            </a:extLst>
          </p:cNvPr>
          <p:cNvSpPr>
            <a:spLocks noGrp="1" noChangeArrowheads="1"/>
          </p:cNvSpPr>
          <p:nvPr>
            <p:ph type="title"/>
          </p:nvPr>
        </p:nvSpPr>
        <p:spPr>
          <a:xfrm>
            <a:off x="684213" y="261719"/>
            <a:ext cx="8259762" cy="646331"/>
          </a:xfrm>
        </p:spPr>
        <p:txBody>
          <a:bodyPr/>
          <a:lstStyle/>
          <a:p>
            <a:pPr eaLnBrk="1" hangingPunct="1"/>
            <a:r>
              <a:rPr lang="en-US" altLang="en-US" sz="3600" dirty="0"/>
              <a:t>Compiler/Hardware Speculation</a:t>
            </a:r>
            <a:endParaRPr lang="en-AU" altLang="en-US" sz="3600" dirty="0"/>
          </a:p>
        </p:txBody>
      </p:sp>
      <p:sp>
        <p:nvSpPr>
          <p:cNvPr id="296964" name="Rectangle 3">
            <a:extLst>
              <a:ext uri="{FF2B5EF4-FFF2-40B4-BE49-F238E27FC236}">
                <a16:creationId xmlns:a16="http://schemas.microsoft.com/office/drawing/2014/main" id="{8C541287-F1C3-4A77-92C9-5F3F329273FE}"/>
              </a:ext>
            </a:extLst>
          </p:cNvPr>
          <p:cNvSpPr>
            <a:spLocks noGrp="1" noChangeArrowheads="1"/>
          </p:cNvSpPr>
          <p:nvPr>
            <p:ph type="body" idx="1"/>
          </p:nvPr>
        </p:nvSpPr>
        <p:spPr/>
        <p:txBody>
          <a:bodyPr/>
          <a:lstStyle/>
          <a:p>
            <a:pPr eaLnBrk="1" hangingPunct="1"/>
            <a:r>
              <a:rPr lang="en-US" altLang="en-US"/>
              <a:t>Compiler can reorder instructions</a:t>
            </a:r>
          </a:p>
          <a:p>
            <a:pPr lvl="1" eaLnBrk="1" hangingPunct="1"/>
            <a:r>
              <a:rPr lang="en-US" altLang="en-US"/>
              <a:t>e.g., move load before branch</a:t>
            </a:r>
          </a:p>
          <a:p>
            <a:pPr lvl="1" eaLnBrk="1" hangingPunct="1"/>
            <a:r>
              <a:rPr lang="en-US" altLang="en-US"/>
              <a:t>Can include “fix-up” instructions to recover from incorrect guess</a:t>
            </a:r>
          </a:p>
          <a:p>
            <a:pPr eaLnBrk="1" hangingPunct="1"/>
            <a:r>
              <a:rPr lang="en-US" altLang="en-US"/>
              <a:t>Hardware can look ahead for instructions to execute</a:t>
            </a:r>
          </a:p>
          <a:p>
            <a:pPr lvl="1" eaLnBrk="1" hangingPunct="1"/>
            <a:r>
              <a:rPr lang="en-US" altLang="en-US"/>
              <a:t>Buffer results until it determines they are actually needed</a:t>
            </a:r>
          </a:p>
          <a:p>
            <a:pPr lvl="1" eaLnBrk="1" hangingPunct="1"/>
            <a:r>
              <a:rPr lang="en-US" altLang="en-US"/>
              <a:t>Flush buffers on incorrect speculation</a:t>
            </a:r>
            <a:endParaRPr lang="en-AU" altLang="en-US"/>
          </a:p>
        </p:txBody>
      </p:sp>
      <p:sp>
        <p:nvSpPr>
          <p:cNvPr id="5" name="TextBox 1">
            <a:extLst>
              <a:ext uri="{FF2B5EF4-FFF2-40B4-BE49-F238E27FC236}">
                <a16:creationId xmlns:a16="http://schemas.microsoft.com/office/drawing/2014/main" id="{8DD79F82-A7DE-45C8-A422-A959FFBB510E}"/>
              </a:ext>
            </a:extLst>
          </p:cNvPr>
          <p:cNvSpPr txBox="1">
            <a:spLocks noChangeArrowheads="1"/>
          </p:cNvSpPr>
          <p:nvPr/>
        </p:nvSpPr>
        <p:spPr bwMode="auto">
          <a:xfrm>
            <a:off x="7812360" y="838714"/>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Footer Placeholder 3">
            <a:extLst>
              <a:ext uri="{FF2B5EF4-FFF2-40B4-BE49-F238E27FC236}">
                <a16:creationId xmlns:a16="http://schemas.microsoft.com/office/drawing/2014/main" id="{7D819B68-3D16-4CF9-BA19-C657A5DC83F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4A06DC88-F4A0-464A-8BA4-CB8A010BF88F}" type="slidenum">
              <a:rPr lang="en-AU" altLang="en-US" sz="1400" smtClean="0"/>
              <a:pPr>
                <a:spcBef>
                  <a:spcPct val="0"/>
                </a:spcBef>
                <a:buClrTx/>
                <a:buSzTx/>
                <a:buFontTx/>
                <a:buNone/>
              </a:pPr>
              <a:t>129</a:t>
            </a:fld>
            <a:endParaRPr lang="en-AU" altLang="en-US" sz="1400"/>
          </a:p>
        </p:txBody>
      </p:sp>
      <p:sp>
        <p:nvSpPr>
          <p:cNvPr id="299011" name="Rectangle 2">
            <a:extLst>
              <a:ext uri="{FF2B5EF4-FFF2-40B4-BE49-F238E27FC236}">
                <a16:creationId xmlns:a16="http://schemas.microsoft.com/office/drawing/2014/main" id="{61FE3ED7-F3FA-4E32-8601-FAED7A2A03F9}"/>
              </a:ext>
            </a:extLst>
          </p:cNvPr>
          <p:cNvSpPr>
            <a:spLocks noGrp="1" noChangeArrowheads="1"/>
          </p:cNvSpPr>
          <p:nvPr>
            <p:ph type="title"/>
          </p:nvPr>
        </p:nvSpPr>
        <p:spPr>
          <a:xfrm>
            <a:off x="684213" y="261719"/>
            <a:ext cx="8259762" cy="646331"/>
          </a:xfrm>
        </p:spPr>
        <p:txBody>
          <a:bodyPr/>
          <a:lstStyle/>
          <a:p>
            <a:pPr eaLnBrk="1" hangingPunct="1"/>
            <a:r>
              <a:rPr lang="en-US" altLang="en-US" sz="3600" dirty="0"/>
              <a:t>Speculation and Exceptions</a:t>
            </a:r>
            <a:endParaRPr lang="en-AU" altLang="en-US" sz="3600" dirty="0"/>
          </a:p>
        </p:txBody>
      </p:sp>
      <p:sp>
        <p:nvSpPr>
          <p:cNvPr id="299012" name="Rectangle 3">
            <a:extLst>
              <a:ext uri="{FF2B5EF4-FFF2-40B4-BE49-F238E27FC236}">
                <a16:creationId xmlns:a16="http://schemas.microsoft.com/office/drawing/2014/main" id="{AB17920B-666B-4D37-8261-C2C6A46A0AE1}"/>
              </a:ext>
            </a:extLst>
          </p:cNvPr>
          <p:cNvSpPr>
            <a:spLocks noGrp="1" noChangeArrowheads="1"/>
          </p:cNvSpPr>
          <p:nvPr>
            <p:ph type="body" idx="1"/>
          </p:nvPr>
        </p:nvSpPr>
        <p:spPr/>
        <p:txBody>
          <a:bodyPr/>
          <a:lstStyle/>
          <a:p>
            <a:pPr eaLnBrk="1" hangingPunct="1">
              <a:lnSpc>
                <a:spcPct val="90000"/>
              </a:lnSpc>
            </a:pPr>
            <a:r>
              <a:rPr lang="en-US" altLang="en-US"/>
              <a:t>What if exception occurs on a speculatively executed instruction?</a:t>
            </a:r>
          </a:p>
          <a:p>
            <a:pPr lvl="1" eaLnBrk="1" hangingPunct="1">
              <a:lnSpc>
                <a:spcPct val="90000"/>
              </a:lnSpc>
            </a:pPr>
            <a:r>
              <a:rPr lang="en-US" altLang="en-US"/>
              <a:t>e.g., speculative load but the address it uses is not legal =&gt; </a:t>
            </a:r>
            <a:r>
              <a:rPr lang="en-US" altLang="en-US" sz="2400">
                <a:solidFill>
                  <a:srgbClr val="C00000"/>
                </a:solidFill>
              </a:rPr>
              <a:t>exception! which should not have occurred without the speculative approach.</a:t>
            </a:r>
            <a:endParaRPr lang="en-US" altLang="en-US">
              <a:solidFill>
                <a:srgbClr val="C00000"/>
              </a:solidFill>
            </a:endParaRPr>
          </a:p>
          <a:p>
            <a:pPr eaLnBrk="1" hangingPunct="1">
              <a:lnSpc>
                <a:spcPct val="90000"/>
              </a:lnSpc>
            </a:pPr>
            <a:r>
              <a:rPr lang="en-US" altLang="en-US"/>
              <a:t>Static speculation</a:t>
            </a:r>
          </a:p>
          <a:p>
            <a:pPr lvl="1" eaLnBrk="1" hangingPunct="1">
              <a:lnSpc>
                <a:spcPct val="90000"/>
              </a:lnSpc>
            </a:pPr>
            <a:r>
              <a:rPr lang="en-US" altLang="en-US"/>
              <a:t>Can add ISA support for deferring exceptions</a:t>
            </a:r>
          </a:p>
          <a:p>
            <a:pPr eaLnBrk="1" hangingPunct="1">
              <a:lnSpc>
                <a:spcPct val="90000"/>
              </a:lnSpc>
            </a:pPr>
            <a:r>
              <a:rPr lang="en-US" altLang="en-US"/>
              <a:t>Dynamic speculation</a:t>
            </a:r>
          </a:p>
          <a:p>
            <a:pPr lvl="1" eaLnBrk="1" hangingPunct="1">
              <a:lnSpc>
                <a:spcPct val="90000"/>
              </a:lnSpc>
            </a:pPr>
            <a:r>
              <a:rPr lang="en-US" altLang="en-US"/>
              <a:t>Can buffer exceptions until instruction completion (which may not occur)</a:t>
            </a:r>
            <a:endParaRPr lang="en-AU" altLang="en-US"/>
          </a:p>
        </p:txBody>
      </p:sp>
      <p:sp>
        <p:nvSpPr>
          <p:cNvPr id="5" name="TextBox 1">
            <a:extLst>
              <a:ext uri="{FF2B5EF4-FFF2-40B4-BE49-F238E27FC236}">
                <a16:creationId xmlns:a16="http://schemas.microsoft.com/office/drawing/2014/main" id="{B4C8E23B-BDC6-436B-B507-23E82F537CA1}"/>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a:extLst>
              <a:ext uri="{FF2B5EF4-FFF2-40B4-BE49-F238E27FC236}">
                <a16:creationId xmlns:a16="http://schemas.microsoft.com/office/drawing/2014/main" id="{459F30CF-A3A8-4A19-89E8-6477AB12F375}"/>
              </a:ext>
            </a:extLst>
          </p:cNvPr>
          <p:cNvSpPr>
            <a:spLocks noChangeArrowheads="1"/>
          </p:cNvSpPr>
          <p:nvPr/>
        </p:nvSpPr>
        <p:spPr bwMode="auto">
          <a:xfrm>
            <a:off x="123825" y="1173163"/>
            <a:ext cx="2314575" cy="1168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dirty="0">
                <a:solidFill>
                  <a:srgbClr val="000000"/>
                </a:solidFill>
                <a:ea typeface="Times New Roman" panose="02020603050405020304" pitchFamily="18" charset="0"/>
                <a:cs typeface="ITCFranklinGothicStd-Hvy"/>
              </a:rPr>
              <a:t>FIGURE: The basic implementation of the MIPS subset, including the necessary multiplexors and control lines.</a:t>
            </a:r>
            <a:r>
              <a:rPr lang="en-US" altLang="en-US" sz="1400" dirty="0">
                <a:solidFill>
                  <a:srgbClr val="000000"/>
                </a:solidFill>
                <a:ea typeface="Times New Roman" panose="02020603050405020304" pitchFamily="18" charset="0"/>
                <a:cs typeface="MinionPro-Regular" panose="02040503050201020203" pitchFamily="18" charset="0"/>
              </a:rPr>
              <a:t> </a:t>
            </a:r>
            <a:endParaRPr lang="en-US" altLang="en-US" sz="1400" dirty="0"/>
          </a:p>
        </p:txBody>
      </p:sp>
      <p:sp>
        <p:nvSpPr>
          <p:cNvPr id="30723" name="Footer Placeholder 2">
            <a:extLst>
              <a:ext uri="{FF2B5EF4-FFF2-40B4-BE49-F238E27FC236}">
                <a16:creationId xmlns:a16="http://schemas.microsoft.com/office/drawing/2014/main" id="{855EAFFF-670B-4039-93A9-3E9F1447117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7435051-1668-4416-93BF-5D0601BA6000}" type="slidenum">
              <a:rPr lang="en-AU" altLang="en-US" sz="1400" smtClean="0"/>
              <a:pPr>
                <a:spcBef>
                  <a:spcPct val="0"/>
                </a:spcBef>
                <a:buClrTx/>
                <a:buSzTx/>
                <a:buFontTx/>
                <a:buNone/>
              </a:pPr>
              <a:t>13</a:t>
            </a:fld>
            <a:endParaRPr lang="en-AU" altLang="en-US" sz="1400"/>
          </a:p>
        </p:txBody>
      </p:sp>
      <p:sp>
        <p:nvSpPr>
          <p:cNvPr id="30724" name="Rectangle 2">
            <a:extLst>
              <a:ext uri="{FF2B5EF4-FFF2-40B4-BE49-F238E27FC236}">
                <a16:creationId xmlns:a16="http://schemas.microsoft.com/office/drawing/2014/main" id="{DF3F0EAE-FFA1-467F-996F-4BF304EF3EC3}"/>
              </a:ext>
            </a:extLst>
          </p:cNvPr>
          <p:cNvSpPr>
            <a:spLocks noGrp="1" noChangeArrowheads="1"/>
          </p:cNvSpPr>
          <p:nvPr>
            <p:ph type="title"/>
          </p:nvPr>
        </p:nvSpPr>
        <p:spPr>
          <a:xfrm>
            <a:off x="468313" y="115888"/>
            <a:ext cx="8259762" cy="762000"/>
          </a:xfrm>
        </p:spPr>
        <p:txBody>
          <a:bodyPr/>
          <a:lstStyle/>
          <a:p>
            <a:pPr eaLnBrk="1" hangingPunct="1"/>
            <a:r>
              <a:rPr lang="en-US" altLang="en-US"/>
              <a:t>Control</a:t>
            </a:r>
            <a:endParaRPr lang="en-AU" altLang="en-US"/>
          </a:p>
        </p:txBody>
      </p:sp>
      <p:sp>
        <p:nvSpPr>
          <p:cNvPr id="16390" name="Rectangle 2">
            <a:extLst>
              <a:ext uri="{FF2B5EF4-FFF2-40B4-BE49-F238E27FC236}">
                <a16:creationId xmlns:a16="http://schemas.microsoft.com/office/drawing/2014/main" id="{575D8D37-A5B7-4EE5-83CE-E133A469BF7A}"/>
              </a:ext>
            </a:extLst>
          </p:cNvPr>
          <p:cNvSpPr>
            <a:spLocks noChangeArrowheads="1"/>
          </p:cNvSpPr>
          <p:nvPr/>
        </p:nvSpPr>
        <p:spPr bwMode="auto">
          <a:xfrm>
            <a:off x="-3175" y="2636838"/>
            <a:ext cx="2663826" cy="1570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a:spcBef>
                <a:spcPct val="0"/>
              </a:spcBef>
              <a:buClrTx/>
              <a:buSzTx/>
              <a:buFontTx/>
              <a:buNone/>
            </a:pPr>
            <a:r>
              <a:rPr lang="en-US" altLang="en-US" sz="1200" dirty="0">
                <a:solidFill>
                  <a:srgbClr val="00B050"/>
                </a:solidFill>
                <a:ea typeface="Times New Roman" panose="02020603050405020304" pitchFamily="18" charset="0"/>
                <a:cs typeface="MinionPro-Regular" panose="02040503050201020203" pitchFamily="18" charset="0"/>
              </a:rPr>
              <a:t>The top multiplexor (“Mux”) controls what value replaces the PC (PC + 4 or the branch destination address); the multiplexor is controlled by the gate that “ANDs” together the Zero output of the ALU and a control signal that indicates that the instruction is a branch. </a:t>
            </a:r>
            <a:endParaRPr lang="en-US" altLang="en-US" sz="1200" dirty="0">
              <a:ea typeface="Times New Roman" panose="02020603050405020304" pitchFamily="18" charset="0"/>
              <a:cs typeface="MinionPro-Regular" panose="02040503050201020203" pitchFamily="18" charset="0"/>
            </a:endParaRPr>
          </a:p>
        </p:txBody>
      </p:sp>
      <p:grpSp>
        <p:nvGrpSpPr>
          <p:cNvPr id="30726" name="Group 1">
            <a:extLst>
              <a:ext uri="{FF2B5EF4-FFF2-40B4-BE49-F238E27FC236}">
                <a16:creationId xmlns:a16="http://schemas.microsoft.com/office/drawing/2014/main" id="{66BE38ED-E39F-4265-AB5F-F1AE6AECA552}"/>
              </a:ext>
            </a:extLst>
          </p:cNvPr>
          <p:cNvGrpSpPr>
            <a:grpSpLocks/>
          </p:cNvGrpSpPr>
          <p:nvPr/>
        </p:nvGrpSpPr>
        <p:grpSpPr bwMode="auto">
          <a:xfrm>
            <a:off x="2700338" y="44450"/>
            <a:ext cx="6278562" cy="4722813"/>
            <a:chOff x="2700338" y="44450"/>
            <a:chExt cx="6278562" cy="4722813"/>
          </a:xfrm>
        </p:grpSpPr>
        <p:pic>
          <p:nvPicPr>
            <p:cNvPr id="30730" name="Picture 5" descr="f04-02-P374493">
              <a:extLst>
                <a:ext uri="{FF2B5EF4-FFF2-40B4-BE49-F238E27FC236}">
                  <a16:creationId xmlns:a16="http://schemas.microsoft.com/office/drawing/2014/main" id="{3ADB8A0C-0E94-42C4-8188-ADE293AE7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44450"/>
              <a:ext cx="6278562" cy="4722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0731" name="Oval 4">
              <a:extLst>
                <a:ext uri="{FF2B5EF4-FFF2-40B4-BE49-F238E27FC236}">
                  <a16:creationId xmlns:a16="http://schemas.microsoft.com/office/drawing/2014/main" id="{A37E945B-C660-4726-AC33-7A09FF94A8DF}"/>
                </a:ext>
              </a:extLst>
            </p:cNvPr>
            <p:cNvSpPr>
              <a:spLocks noChangeArrowheads="1"/>
            </p:cNvSpPr>
            <p:nvPr/>
          </p:nvSpPr>
          <p:spPr bwMode="auto">
            <a:xfrm>
              <a:off x="4067175" y="188913"/>
              <a:ext cx="485775" cy="863600"/>
            </a:xfrm>
            <a:prstGeom prst="ellipse">
              <a:avLst/>
            </a:prstGeom>
            <a:solidFill>
              <a:srgbClr val="00B050">
                <a:alpha val="10980"/>
              </a:srgbClr>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9" name="Oval 8">
              <a:extLst>
                <a:ext uri="{FF2B5EF4-FFF2-40B4-BE49-F238E27FC236}">
                  <a16:creationId xmlns:a16="http://schemas.microsoft.com/office/drawing/2014/main" id="{C1B8A594-E7FC-4CBA-A520-2E61BBC29C7B}"/>
                </a:ext>
              </a:extLst>
            </p:cNvPr>
            <p:cNvSpPr/>
            <p:nvPr/>
          </p:nvSpPr>
          <p:spPr bwMode="auto">
            <a:xfrm>
              <a:off x="6283325" y="1222375"/>
              <a:ext cx="485775" cy="863600"/>
            </a:xfrm>
            <a:prstGeom prst="ellipse">
              <a:avLst/>
            </a:prstGeom>
            <a:solidFill>
              <a:schemeClr val="tx2">
                <a:lumMod val="20000"/>
                <a:lumOff val="80000"/>
                <a:alpha val="39000"/>
              </a:schemeClr>
            </a:solidFill>
            <a:ln w="9525" cap="flat" cmpd="sng" algn="ctr">
              <a:solidFill>
                <a:schemeClr val="tx1"/>
              </a:solidFill>
              <a:prstDash val="solid"/>
              <a:round/>
              <a:headEnd type="none" w="med" len="med"/>
              <a:tailEnd type="none" w="med" len="med"/>
            </a:ln>
            <a:effectLst/>
          </p:spPr>
          <p:txBody>
            <a:bodyPr anchor="ctr"/>
            <a:lstStyle/>
            <a:p>
              <a:pPr algn="ctr">
                <a:defRPr/>
              </a:pPr>
              <a:endParaRPr lang="en-US">
                <a:latin typeface="Arial" charset="0"/>
              </a:endParaRPr>
            </a:p>
          </p:txBody>
        </p:sp>
        <p:sp>
          <p:nvSpPr>
            <p:cNvPr id="30733" name="Oval 9">
              <a:extLst>
                <a:ext uri="{FF2B5EF4-FFF2-40B4-BE49-F238E27FC236}">
                  <a16:creationId xmlns:a16="http://schemas.microsoft.com/office/drawing/2014/main" id="{F32D8163-15D2-4C45-8233-142CC912DB19}"/>
                </a:ext>
              </a:extLst>
            </p:cNvPr>
            <p:cNvSpPr>
              <a:spLocks noChangeArrowheads="1"/>
            </p:cNvSpPr>
            <p:nvPr/>
          </p:nvSpPr>
          <p:spPr bwMode="auto">
            <a:xfrm>
              <a:off x="6300788" y="2587625"/>
              <a:ext cx="400050" cy="863600"/>
            </a:xfrm>
            <a:prstGeom prst="ellipse">
              <a:avLst/>
            </a:prstGeom>
            <a:solidFill>
              <a:srgbClr val="C00000">
                <a:alpha val="10980"/>
              </a:srgbClr>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sp>
        <p:nvSpPr>
          <p:cNvPr id="30727" name="Rectangle 1">
            <a:extLst>
              <a:ext uri="{FF2B5EF4-FFF2-40B4-BE49-F238E27FC236}">
                <a16:creationId xmlns:a16="http://schemas.microsoft.com/office/drawing/2014/main" id="{60C8E607-830D-4AA9-8A5B-C7AEFBCFE889}"/>
              </a:ext>
            </a:extLst>
          </p:cNvPr>
          <p:cNvSpPr>
            <a:spLocks noChangeArrowheads="1"/>
          </p:cNvSpPr>
          <p:nvPr/>
        </p:nvSpPr>
        <p:spPr bwMode="auto">
          <a:xfrm>
            <a:off x="-3175" y="6107113"/>
            <a:ext cx="8959850" cy="739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dirty="0">
                <a:solidFill>
                  <a:srgbClr val="000000"/>
                </a:solidFill>
                <a:ea typeface="Times New Roman" panose="02020603050405020304" pitchFamily="18" charset="0"/>
                <a:cs typeface="MinionPro-Regular" panose="02040503050201020203" pitchFamily="18" charset="0"/>
              </a:rPr>
              <a:t>The added control lines are straightforward and determine the operation performed at the ALU, whether the data memory should read or write, and whether the registers should perform a write operation. The control lines are shown in color to make them easier to see.</a:t>
            </a:r>
            <a:endParaRPr lang="en-US" altLang="en-US" sz="1400" dirty="0">
              <a:ea typeface="Times New Roman" panose="02020603050405020304" pitchFamily="18" charset="0"/>
              <a:cs typeface="MinionPro-Regular" panose="02040503050201020203" pitchFamily="18" charset="0"/>
            </a:endParaRPr>
          </a:p>
        </p:txBody>
      </p:sp>
      <p:sp>
        <p:nvSpPr>
          <p:cNvPr id="3" name="Rectangle 2">
            <a:extLst>
              <a:ext uri="{FF2B5EF4-FFF2-40B4-BE49-F238E27FC236}">
                <a16:creationId xmlns:a16="http://schemas.microsoft.com/office/drawing/2014/main" id="{A4CF6DC9-79F5-46CF-A2FB-E0520BB9F3AD}"/>
              </a:ext>
            </a:extLst>
          </p:cNvPr>
          <p:cNvSpPr>
            <a:spLocks noChangeArrowheads="1"/>
          </p:cNvSpPr>
          <p:nvPr/>
        </p:nvSpPr>
        <p:spPr bwMode="auto">
          <a:xfrm>
            <a:off x="-20638" y="4178300"/>
            <a:ext cx="2720976"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a:spcBef>
                <a:spcPct val="0"/>
              </a:spcBef>
              <a:buClrTx/>
              <a:buSzTx/>
              <a:buFontTx/>
              <a:buNone/>
            </a:pPr>
            <a:r>
              <a:rPr lang="en-US" altLang="en-US" sz="1200" dirty="0">
                <a:solidFill>
                  <a:srgbClr val="00B0F0"/>
                </a:solidFill>
                <a:ea typeface="Times New Roman" panose="02020603050405020304" pitchFamily="18" charset="0"/>
                <a:cs typeface="MinionPro-Regular" panose="02040503050201020203" pitchFamily="18" charset="0"/>
              </a:rPr>
              <a:t>The middle multiplexor, whose output returns to the register file, is used to steer the output of the ALU (in the case of an arithmetic-logical instruction) or the output of the data memory (in the case of a load) for writing into the register file.</a:t>
            </a:r>
            <a:endParaRPr lang="en-US" altLang="en-US" sz="1200" dirty="0">
              <a:ea typeface="Times New Roman" panose="02020603050405020304" pitchFamily="18" charset="0"/>
              <a:cs typeface="MinionPro-Regular" panose="02040503050201020203" pitchFamily="18" charset="0"/>
            </a:endParaRPr>
          </a:p>
        </p:txBody>
      </p:sp>
      <p:sp>
        <p:nvSpPr>
          <p:cNvPr id="4" name="Rectangle 3">
            <a:extLst>
              <a:ext uri="{FF2B5EF4-FFF2-40B4-BE49-F238E27FC236}">
                <a16:creationId xmlns:a16="http://schemas.microsoft.com/office/drawing/2014/main" id="{9F7F9140-3E0C-4AFF-9A61-5B560DF69050}"/>
              </a:ext>
            </a:extLst>
          </p:cNvPr>
          <p:cNvSpPr>
            <a:spLocks noChangeArrowheads="1"/>
          </p:cNvSpPr>
          <p:nvPr/>
        </p:nvSpPr>
        <p:spPr bwMode="auto">
          <a:xfrm>
            <a:off x="2728913" y="4764088"/>
            <a:ext cx="64150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dirty="0">
                <a:solidFill>
                  <a:srgbClr val="C00000"/>
                </a:solidFill>
                <a:ea typeface="Times New Roman" panose="02020603050405020304" pitchFamily="18" charset="0"/>
                <a:cs typeface="MinionPro-Regular" panose="02040503050201020203" pitchFamily="18" charset="0"/>
              </a:rPr>
              <a:t>Finally, the bottommost multiplexor is used to determine whether the second ALU input is from the registers (for an arithmetic-logical instruction or a branch) or from the offset field of the instruction (for a load or store). </a:t>
            </a:r>
            <a:endParaRPr lang="en-US" altLang="en-US" sz="1400" dirty="0">
              <a:ea typeface="Times New Roman" panose="02020603050405020304" pitchFamily="18" charset="0"/>
              <a:cs typeface="MinionPro-Regular" panose="020405030502010202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90"/>
                                        </p:tgtEl>
                                        <p:attrNameLst>
                                          <p:attrName>style.visibility</p:attrName>
                                        </p:attrNameLst>
                                      </p:cBhvr>
                                      <p:to>
                                        <p:strVal val="visible"/>
                                      </p:to>
                                    </p:set>
                                    <p:animEffect transition="in" filter="fade">
                                      <p:cBhvr>
                                        <p:cTn id="7" dur="1000"/>
                                        <p:tgtEl>
                                          <p:spTgt spid="16390"/>
                                        </p:tgtEl>
                                      </p:cBhvr>
                                    </p:animEffect>
                                    <p:anim calcmode="lin" valueType="num">
                                      <p:cBhvr>
                                        <p:cTn id="8" dur="1000" fill="hold"/>
                                        <p:tgtEl>
                                          <p:spTgt spid="16390"/>
                                        </p:tgtEl>
                                        <p:attrNameLst>
                                          <p:attrName>ppt_x</p:attrName>
                                        </p:attrNameLst>
                                      </p:cBhvr>
                                      <p:tavLst>
                                        <p:tav tm="0">
                                          <p:val>
                                            <p:strVal val="#ppt_x"/>
                                          </p:val>
                                        </p:tav>
                                        <p:tav tm="100000">
                                          <p:val>
                                            <p:strVal val="#ppt_x"/>
                                          </p:val>
                                        </p:tav>
                                      </p:tavLst>
                                    </p:anim>
                                    <p:anim calcmode="lin" valueType="num">
                                      <p:cBhvr>
                                        <p:cTn id="9" dur="1000" fill="hold"/>
                                        <p:tgtEl>
                                          <p:spTgt spid="163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nimBg="1"/>
      <p:bldP spid="3" grpId="0"/>
      <p:bldP spid="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Footer Placeholder 3">
            <a:extLst>
              <a:ext uri="{FF2B5EF4-FFF2-40B4-BE49-F238E27FC236}">
                <a16:creationId xmlns:a16="http://schemas.microsoft.com/office/drawing/2014/main" id="{B7BE9BBB-849A-449E-843F-436B64F20CD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B0413225-9DF2-4737-86B6-D5EB488FDEEE}" type="slidenum">
              <a:rPr lang="en-AU" altLang="en-US" sz="1400" smtClean="0"/>
              <a:pPr>
                <a:spcBef>
                  <a:spcPct val="0"/>
                </a:spcBef>
                <a:buClrTx/>
                <a:buSzTx/>
                <a:buFontTx/>
                <a:buNone/>
              </a:pPr>
              <a:t>130</a:t>
            </a:fld>
            <a:endParaRPr lang="en-AU" altLang="en-US" sz="1400"/>
          </a:p>
        </p:txBody>
      </p:sp>
      <p:sp>
        <p:nvSpPr>
          <p:cNvPr id="301059" name="Rectangle 2">
            <a:extLst>
              <a:ext uri="{FF2B5EF4-FFF2-40B4-BE49-F238E27FC236}">
                <a16:creationId xmlns:a16="http://schemas.microsoft.com/office/drawing/2014/main" id="{D27CFD2C-833F-42D0-BC96-4D13567CEB0B}"/>
              </a:ext>
            </a:extLst>
          </p:cNvPr>
          <p:cNvSpPr>
            <a:spLocks noGrp="1" noChangeArrowheads="1"/>
          </p:cNvSpPr>
          <p:nvPr>
            <p:ph type="title"/>
          </p:nvPr>
        </p:nvSpPr>
        <p:spPr/>
        <p:txBody>
          <a:bodyPr/>
          <a:lstStyle/>
          <a:p>
            <a:pPr eaLnBrk="1" hangingPunct="1"/>
            <a:r>
              <a:rPr lang="en-US" altLang="en-US"/>
              <a:t>Static Multiple Issue</a:t>
            </a:r>
            <a:endParaRPr lang="en-AU" altLang="en-US"/>
          </a:p>
        </p:txBody>
      </p:sp>
      <p:sp>
        <p:nvSpPr>
          <p:cNvPr id="301060" name="Rectangle 3">
            <a:extLst>
              <a:ext uri="{FF2B5EF4-FFF2-40B4-BE49-F238E27FC236}">
                <a16:creationId xmlns:a16="http://schemas.microsoft.com/office/drawing/2014/main" id="{3F74E0C3-4E89-4CA3-9739-8931C65AE79D}"/>
              </a:ext>
            </a:extLst>
          </p:cNvPr>
          <p:cNvSpPr>
            <a:spLocks noGrp="1" noChangeArrowheads="1"/>
          </p:cNvSpPr>
          <p:nvPr>
            <p:ph type="body" idx="1"/>
          </p:nvPr>
        </p:nvSpPr>
        <p:spPr/>
        <p:txBody>
          <a:bodyPr/>
          <a:lstStyle/>
          <a:p>
            <a:pPr eaLnBrk="1" hangingPunct="1">
              <a:defRPr/>
            </a:pPr>
            <a:r>
              <a:rPr lang="en-US" altLang="en-US" dirty="0"/>
              <a:t>Compiler groups instructions into “issue packets”</a:t>
            </a:r>
          </a:p>
          <a:p>
            <a:pPr lvl="1" eaLnBrk="1" hangingPunct="1">
              <a:defRPr/>
            </a:pPr>
            <a:r>
              <a:rPr lang="en-US" altLang="en-US" dirty="0"/>
              <a:t>Group of instructions that can be issued on a single cycle</a:t>
            </a:r>
          </a:p>
          <a:p>
            <a:pPr lvl="1" eaLnBrk="1" hangingPunct="1">
              <a:defRPr/>
            </a:pPr>
            <a:r>
              <a:rPr lang="en-US" altLang="en-US" dirty="0"/>
              <a:t>Determined by </a:t>
            </a:r>
            <a:r>
              <a:rPr lang="en-US" altLang="en-US" dirty="0">
                <a:solidFill>
                  <a:srgbClr val="C00000"/>
                </a:solidFill>
                <a:effectLst>
                  <a:outerShdw blurRad="38100" dist="38100" dir="2700000" algn="tl">
                    <a:srgbClr val="000000">
                      <a:alpha val="43137"/>
                    </a:srgbClr>
                  </a:outerShdw>
                </a:effectLst>
              </a:rPr>
              <a:t>pipeline resources </a:t>
            </a:r>
            <a:r>
              <a:rPr lang="en-US" altLang="en-US" dirty="0"/>
              <a:t>required</a:t>
            </a:r>
          </a:p>
          <a:p>
            <a:pPr eaLnBrk="1" hangingPunct="1">
              <a:defRPr/>
            </a:pPr>
            <a:r>
              <a:rPr lang="en-US" altLang="en-US" dirty="0"/>
              <a:t>Think of an issue packet as a very long instruction</a:t>
            </a:r>
          </a:p>
          <a:p>
            <a:pPr lvl="1" eaLnBrk="1" hangingPunct="1">
              <a:defRPr/>
            </a:pPr>
            <a:r>
              <a:rPr lang="en-US" altLang="en-US" dirty="0"/>
              <a:t>Specifies multiple concurrent operations</a:t>
            </a:r>
          </a:p>
          <a:p>
            <a:pPr lvl="1" eaLnBrk="1" hangingPunct="1">
              <a:defRPr/>
            </a:pPr>
            <a:r>
              <a:rPr lang="en-US" altLang="en-US" dirty="0">
                <a:sym typeface="Symbol" panose="05050102010706020507" pitchFamily="18" charset="2"/>
              </a:rPr>
              <a:t> Very Long Instruction Word (</a:t>
            </a:r>
            <a:r>
              <a:rPr lang="en-US" altLang="en-US" dirty="0"/>
              <a:t>VLIW)</a:t>
            </a:r>
          </a:p>
        </p:txBody>
      </p:sp>
      <p:sp>
        <p:nvSpPr>
          <p:cNvPr id="5" name="TextBox 1">
            <a:extLst>
              <a:ext uri="{FF2B5EF4-FFF2-40B4-BE49-F238E27FC236}">
                <a16:creationId xmlns:a16="http://schemas.microsoft.com/office/drawing/2014/main" id="{8FD30E0D-0151-4433-B4CF-A164F334603A}"/>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Footer Placeholder 3">
            <a:extLst>
              <a:ext uri="{FF2B5EF4-FFF2-40B4-BE49-F238E27FC236}">
                <a16:creationId xmlns:a16="http://schemas.microsoft.com/office/drawing/2014/main" id="{8272D3C1-B79D-474A-8B93-F821E0C40F6C}"/>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B0382DE8-6E0E-4142-BD75-45F3A9DE278B}" type="slidenum">
              <a:rPr lang="en-AU" altLang="en-US" sz="1400" smtClean="0"/>
              <a:pPr>
                <a:spcBef>
                  <a:spcPct val="0"/>
                </a:spcBef>
                <a:buClrTx/>
                <a:buSzTx/>
                <a:buFontTx/>
                <a:buNone/>
              </a:pPr>
              <a:t>131</a:t>
            </a:fld>
            <a:endParaRPr lang="en-AU" altLang="en-US" sz="1400"/>
          </a:p>
        </p:txBody>
      </p:sp>
      <p:sp>
        <p:nvSpPr>
          <p:cNvPr id="303107" name="Rectangle 2">
            <a:extLst>
              <a:ext uri="{FF2B5EF4-FFF2-40B4-BE49-F238E27FC236}">
                <a16:creationId xmlns:a16="http://schemas.microsoft.com/office/drawing/2014/main" id="{EF57026D-EDE5-4B5B-8077-9970B95AFD97}"/>
              </a:ext>
            </a:extLst>
          </p:cNvPr>
          <p:cNvSpPr>
            <a:spLocks noGrp="1" noChangeArrowheads="1"/>
          </p:cNvSpPr>
          <p:nvPr>
            <p:ph type="title"/>
          </p:nvPr>
        </p:nvSpPr>
        <p:spPr>
          <a:xfrm>
            <a:off x="684213" y="261719"/>
            <a:ext cx="8259762" cy="646331"/>
          </a:xfrm>
        </p:spPr>
        <p:txBody>
          <a:bodyPr/>
          <a:lstStyle/>
          <a:p>
            <a:pPr eaLnBrk="1" hangingPunct="1"/>
            <a:r>
              <a:rPr lang="en-US" altLang="en-US" sz="3600" dirty="0"/>
              <a:t>Scheduling Static Multiple Issue</a:t>
            </a:r>
            <a:endParaRPr lang="en-AU" altLang="en-US" sz="3600" dirty="0"/>
          </a:p>
        </p:txBody>
      </p:sp>
      <p:sp>
        <p:nvSpPr>
          <p:cNvPr id="303108" name="Rectangle 3">
            <a:extLst>
              <a:ext uri="{FF2B5EF4-FFF2-40B4-BE49-F238E27FC236}">
                <a16:creationId xmlns:a16="http://schemas.microsoft.com/office/drawing/2014/main" id="{E065087E-0290-4FEE-8CEA-AB68665E62C9}"/>
              </a:ext>
            </a:extLst>
          </p:cNvPr>
          <p:cNvSpPr>
            <a:spLocks noGrp="1" noChangeArrowheads="1"/>
          </p:cNvSpPr>
          <p:nvPr>
            <p:ph type="body" idx="1"/>
          </p:nvPr>
        </p:nvSpPr>
        <p:spPr/>
        <p:txBody>
          <a:bodyPr/>
          <a:lstStyle/>
          <a:p>
            <a:pPr eaLnBrk="1" hangingPunct="1"/>
            <a:r>
              <a:rPr lang="en-US" altLang="en-US"/>
              <a:t>Compiler must remove some/all hazards</a:t>
            </a:r>
          </a:p>
          <a:p>
            <a:pPr lvl="1" eaLnBrk="1" hangingPunct="1"/>
            <a:r>
              <a:rPr lang="en-US" altLang="en-US"/>
              <a:t>Reorder instructions into issue packets</a:t>
            </a:r>
          </a:p>
          <a:p>
            <a:pPr lvl="1" eaLnBrk="1" hangingPunct="1"/>
            <a:r>
              <a:rPr lang="en-US" altLang="en-US"/>
              <a:t>No dependencies with in a packet</a:t>
            </a:r>
          </a:p>
          <a:p>
            <a:pPr lvl="1" eaLnBrk="1" hangingPunct="1"/>
            <a:r>
              <a:rPr lang="en-US" altLang="en-US"/>
              <a:t>Possibly some dependencies between packets</a:t>
            </a:r>
          </a:p>
          <a:p>
            <a:pPr lvl="2" eaLnBrk="1" hangingPunct="1"/>
            <a:r>
              <a:rPr lang="en-US" altLang="en-US"/>
              <a:t>Varies between ISAs; compiler must know!</a:t>
            </a:r>
          </a:p>
          <a:p>
            <a:pPr lvl="1" eaLnBrk="1" hangingPunct="1"/>
            <a:r>
              <a:rPr lang="en-US" altLang="en-US"/>
              <a:t>Pad with nop if necessary</a:t>
            </a:r>
            <a:endParaRPr lang="en-AU" altLang="en-US"/>
          </a:p>
          <a:p>
            <a:pPr eaLnBrk="1" hangingPunct="1"/>
            <a:endParaRPr lang="en-AU" altLang="en-US"/>
          </a:p>
        </p:txBody>
      </p:sp>
      <p:sp>
        <p:nvSpPr>
          <p:cNvPr id="5" name="TextBox 1">
            <a:extLst>
              <a:ext uri="{FF2B5EF4-FFF2-40B4-BE49-F238E27FC236}">
                <a16:creationId xmlns:a16="http://schemas.microsoft.com/office/drawing/2014/main" id="{FBB9A528-AFAB-47F8-B128-ACA7351DAD5D}"/>
              </a:ext>
            </a:extLst>
          </p:cNvPr>
          <p:cNvSpPr txBox="1">
            <a:spLocks noChangeArrowheads="1"/>
          </p:cNvSpPr>
          <p:nvPr/>
        </p:nvSpPr>
        <p:spPr bwMode="auto">
          <a:xfrm>
            <a:off x="7707822" y="764528"/>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Footer Placeholder 3">
            <a:extLst>
              <a:ext uri="{FF2B5EF4-FFF2-40B4-BE49-F238E27FC236}">
                <a16:creationId xmlns:a16="http://schemas.microsoft.com/office/drawing/2014/main" id="{48E572D9-55D8-45D2-B068-4F70B4B4C9C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AB38425-7726-4A98-AF4B-6D8CFDCE8C21}" type="slidenum">
              <a:rPr lang="en-AU" altLang="en-US" sz="1400" smtClean="0"/>
              <a:pPr>
                <a:spcBef>
                  <a:spcPct val="0"/>
                </a:spcBef>
                <a:buClrTx/>
                <a:buSzTx/>
                <a:buFontTx/>
                <a:buNone/>
              </a:pPr>
              <a:t>132</a:t>
            </a:fld>
            <a:endParaRPr lang="en-AU" altLang="en-US" sz="1400"/>
          </a:p>
        </p:txBody>
      </p:sp>
      <p:sp>
        <p:nvSpPr>
          <p:cNvPr id="305155" name="Rectangle 2">
            <a:extLst>
              <a:ext uri="{FF2B5EF4-FFF2-40B4-BE49-F238E27FC236}">
                <a16:creationId xmlns:a16="http://schemas.microsoft.com/office/drawing/2014/main" id="{8A4F29B5-15E7-4F7C-ADFF-366F105508AF}"/>
              </a:ext>
            </a:extLst>
          </p:cNvPr>
          <p:cNvSpPr>
            <a:spLocks noGrp="1" noChangeArrowheads="1"/>
          </p:cNvSpPr>
          <p:nvPr>
            <p:ph type="title"/>
          </p:nvPr>
        </p:nvSpPr>
        <p:spPr/>
        <p:txBody>
          <a:bodyPr/>
          <a:lstStyle/>
          <a:p>
            <a:pPr eaLnBrk="1" hangingPunct="1"/>
            <a:r>
              <a:rPr lang="en-US" altLang="en-US"/>
              <a:t>MIPS with Static Dual Issue</a:t>
            </a:r>
            <a:endParaRPr lang="en-AU" altLang="en-US"/>
          </a:p>
        </p:txBody>
      </p:sp>
      <p:sp>
        <p:nvSpPr>
          <p:cNvPr id="305156" name="Rectangle 3">
            <a:extLst>
              <a:ext uri="{FF2B5EF4-FFF2-40B4-BE49-F238E27FC236}">
                <a16:creationId xmlns:a16="http://schemas.microsoft.com/office/drawing/2014/main" id="{AD140E25-4343-4EFC-A706-E5ED41FF52E4}"/>
              </a:ext>
            </a:extLst>
          </p:cNvPr>
          <p:cNvSpPr>
            <a:spLocks noGrp="1" noChangeArrowheads="1"/>
          </p:cNvSpPr>
          <p:nvPr>
            <p:ph type="body" idx="1"/>
          </p:nvPr>
        </p:nvSpPr>
        <p:spPr>
          <a:xfrm>
            <a:off x="539750" y="1125538"/>
            <a:ext cx="8415338" cy="2765425"/>
          </a:xfrm>
        </p:spPr>
        <p:txBody>
          <a:bodyPr/>
          <a:lstStyle/>
          <a:p>
            <a:pPr eaLnBrk="1" hangingPunct="1"/>
            <a:r>
              <a:rPr lang="en-US" altLang="en-US" sz="2800"/>
              <a:t>Let’s consider MIPS with </a:t>
            </a:r>
            <a:r>
              <a:rPr lang="en-US" altLang="en-US" sz="2800">
                <a:solidFill>
                  <a:srgbClr val="008000"/>
                </a:solidFill>
              </a:rPr>
              <a:t>two-issue</a:t>
            </a:r>
            <a:r>
              <a:rPr lang="en-US" altLang="en-US" sz="2800"/>
              <a:t> packets </a:t>
            </a:r>
          </a:p>
          <a:p>
            <a:pPr lvl="1" eaLnBrk="1" hangingPunct="1"/>
            <a:r>
              <a:rPr lang="en-US" altLang="en-US" sz="2400"/>
              <a:t>One is a integer ALU operation or, a branch instruction</a:t>
            </a:r>
          </a:p>
          <a:p>
            <a:pPr lvl="1" eaLnBrk="1" hangingPunct="1"/>
            <a:r>
              <a:rPr lang="en-US" altLang="en-US" sz="2400"/>
              <a:t>Other can be a load or, a store instruction</a:t>
            </a:r>
          </a:p>
          <a:p>
            <a:pPr lvl="1" eaLnBrk="1" hangingPunct="1"/>
            <a:r>
              <a:rPr lang="en-US" altLang="en-US" sz="2400"/>
              <a:t>64-bit aligned; so decoding 64 bit instructions</a:t>
            </a:r>
          </a:p>
          <a:p>
            <a:pPr lvl="2" eaLnBrk="1" hangingPunct="1"/>
            <a:r>
              <a:rPr lang="en-US" altLang="en-US" sz="2000"/>
              <a:t>ALU/branch, then load/store</a:t>
            </a:r>
          </a:p>
          <a:p>
            <a:pPr lvl="2" eaLnBrk="1" hangingPunct="1"/>
            <a:r>
              <a:rPr lang="en-US" altLang="en-US" sz="2000"/>
              <a:t>Pad an unused instruction with nop</a:t>
            </a:r>
            <a:endParaRPr lang="en-AU" altLang="en-US" sz="2000"/>
          </a:p>
        </p:txBody>
      </p:sp>
      <p:graphicFrame>
        <p:nvGraphicFramePr>
          <p:cNvPr id="493656" name="Group 88">
            <a:extLst>
              <a:ext uri="{FF2B5EF4-FFF2-40B4-BE49-F238E27FC236}">
                <a16:creationId xmlns:a16="http://schemas.microsoft.com/office/drawing/2014/main" id="{534C096A-45A9-42BA-B085-0C60DE16EAEA}"/>
              </a:ext>
            </a:extLst>
          </p:cNvPr>
          <p:cNvGraphicFramePr>
            <a:graphicFrameLocks noGrp="1"/>
          </p:cNvGraphicFramePr>
          <p:nvPr/>
        </p:nvGraphicFramePr>
        <p:xfrm>
          <a:off x="1258888" y="4005263"/>
          <a:ext cx="7231062" cy="2133600"/>
        </p:xfrm>
        <a:graphic>
          <a:graphicData uri="http://schemas.openxmlformats.org/drawingml/2006/table">
            <a:tbl>
              <a:tblPr/>
              <a:tblGrid>
                <a:gridCol w="936625">
                  <a:extLst>
                    <a:ext uri="{9D8B030D-6E8A-4147-A177-3AD203B41FA5}">
                      <a16:colId xmlns:a16="http://schemas.microsoft.com/office/drawing/2014/main" val="20000"/>
                    </a:ext>
                  </a:extLst>
                </a:gridCol>
                <a:gridCol w="1547812">
                  <a:extLst>
                    <a:ext uri="{9D8B030D-6E8A-4147-A177-3AD203B41FA5}">
                      <a16:colId xmlns:a16="http://schemas.microsoft.com/office/drawing/2014/main" val="20001"/>
                    </a:ext>
                  </a:extLst>
                </a:gridCol>
                <a:gridCol w="677863">
                  <a:extLst>
                    <a:ext uri="{9D8B030D-6E8A-4147-A177-3AD203B41FA5}">
                      <a16:colId xmlns:a16="http://schemas.microsoft.com/office/drawing/2014/main" val="20002"/>
                    </a:ext>
                  </a:extLst>
                </a:gridCol>
                <a:gridCol w="677862">
                  <a:extLst>
                    <a:ext uri="{9D8B030D-6E8A-4147-A177-3AD203B41FA5}">
                      <a16:colId xmlns:a16="http://schemas.microsoft.com/office/drawing/2014/main" val="20003"/>
                    </a:ext>
                  </a:extLst>
                </a:gridCol>
                <a:gridCol w="679450">
                  <a:extLst>
                    <a:ext uri="{9D8B030D-6E8A-4147-A177-3AD203B41FA5}">
                      <a16:colId xmlns:a16="http://schemas.microsoft.com/office/drawing/2014/main" val="20004"/>
                    </a:ext>
                  </a:extLst>
                </a:gridCol>
                <a:gridCol w="677863">
                  <a:extLst>
                    <a:ext uri="{9D8B030D-6E8A-4147-A177-3AD203B41FA5}">
                      <a16:colId xmlns:a16="http://schemas.microsoft.com/office/drawing/2014/main" val="20005"/>
                    </a:ext>
                  </a:extLst>
                </a:gridCol>
                <a:gridCol w="677862">
                  <a:extLst>
                    <a:ext uri="{9D8B030D-6E8A-4147-A177-3AD203B41FA5}">
                      <a16:colId xmlns:a16="http://schemas.microsoft.com/office/drawing/2014/main" val="20006"/>
                    </a:ext>
                  </a:extLst>
                </a:gridCol>
                <a:gridCol w="677863">
                  <a:extLst>
                    <a:ext uri="{9D8B030D-6E8A-4147-A177-3AD203B41FA5}">
                      <a16:colId xmlns:a16="http://schemas.microsoft.com/office/drawing/2014/main" val="20007"/>
                    </a:ext>
                  </a:extLst>
                </a:gridCol>
                <a:gridCol w="677862">
                  <a:extLst>
                    <a:ext uri="{9D8B030D-6E8A-4147-A177-3AD203B41FA5}">
                      <a16:colId xmlns:a16="http://schemas.microsoft.com/office/drawing/2014/main" val="20008"/>
                    </a:ext>
                  </a:extLst>
                </a:gridCol>
              </a:tblGrid>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Arial" charset="0"/>
                        </a:rPr>
                        <a:t>Address</a:t>
                      </a:r>
                      <a:endParaRPr kumimoji="0" lang="en-AU"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Instruction type</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Pipeline Stages</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Arial" charset="0"/>
                        </a:rPr>
                        <a:t>ALU or branch</a:t>
                      </a:r>
                      <a:endParaRPr kumimoji="0" lang="en-AU" sz="1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+ 4</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Arial" charset="0"/>
                        </a:rPr>
                        <a:t>Load or store</a:t>
                      </a:r>
                      <a:endParaRPr kumimoji="0" lang="en-AU" sz="1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+ 8</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Arial" charset="0"/>
                        </a:rPr>
                        <a:t>ALU or branch</a:t>
                      </a:r>
                      <a:endParaRPr kumimoji="0" lang="en-AU" sz="1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+ 12</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Arial" charset="0"/>
                        </a:rPr>
                        <a:t>Load or store</a:t>
                      </a:r>
                      <a:endParaRPr kumimoji="0" lang="en-AU" sz="1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+ 16</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Arial" charset="0"/>
                        </a:rPr>
                        <a:t>ALU or branch</a:t>
                      </a:r>
                      <a:endParaRPr kumimoji="0" lang="en-AU" sz="1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n + 20</a:t>
                      </a:r>
                      <a:endParaRPr kumimoji="0" lang="en-AU" sz="14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Arial" charset="0"/>
                        </a:rPr>
                        <a:t>Load or store</a:t>
                      </a:r>
                      <a:endParaRPr kumimoji="0" lang="en-AU" sz="1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IF</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ID</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EX</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MEM</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Arial" charset="0"/>
                        </a:rPr>
                        <a:t>WB</a:t>
                      </a:r>
                      <a:endParaRPr kumimoji="0" lang="en-AU" sz="1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 name="TextBox 1">
            <a:extLst>
              <a:ext uri="{FF2B5EF4-FFF2-40B4-BE49-F238E27FC236}">
                <a16:creationId xmlns:a16="http://schemas.microsoft.com/office/drawing/2014/main" id="{D4376B4F-66A3-473E-9F16-7E0B1777E5C9}"/>
              </a:ext>
            </a:extLst>
          </p:cNvPr>
          <p:cNvSpPr txBox="1">
            <a:spLocks noChangeArrowheads="1"/>
          </p:cNvSpPr>
          <p:nvPr/>
        </p:nvSpPr>
        <p:spPr bwMode="auto">
          <a:xfrm>
            <a:off x="7704138" y="793215"/>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Footer Placeholder 2">
            <a:extLst>
              <a:ext uri="{FF2B5EF4-FFF2-40B4-BE49-F238E27FC236}">
                <a16:creationId xmlns:a16="http://schemas.microsoft.com/office/drawing/2014/main" id="{E963F5B4-A992-4DF6-825B-0B26814E6A6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722162F-391D-4439-9D72-496E34A1499D}" type="slidenum">
              <a:rPr lang="en-AU" altLang="en-US" sz="1400" smtClean="0"/>
              <a:pPr>
                <a:spcBef>
                  <a:spcPct val="0"/>
                </a:spcBef>
                <a:buClrTx/>
                <a:buSzTx/>
                <a:buFontTx/>
                <a:buNone/>
              </a:pPr>
              <a:t>133</a:t>
            </a:fld>
            <a:endParaRPr lang="en-AU" altLang="en-US" sz="1400"/>
          </a:p>
        </p:txBody>
      </p:sp>
      <p:pic>
        <p:nvPicPr>
          <p:cNvPr id="307203" name="Picture 5" descr="f04-69-P374493">
            <a:extLst>
              <a:ext uri="{FF2B5EF4-FFF2-40B4-BE49-F238E27FC236}">
                <a16:creationId xmlns:a16="http://schemas.microsoft.com/office/drawing/2014/main" id="{0BF9DC43-1E3A-4DDF-A558-60DEE0E0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708025"/>
            <a:ext cx="8001000" cy="490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07204" name="Rectangle 2">
            <a:extLst>
              <a:ext uri="{FF2B5EF4-FFF2-40B4-BE49-F238E27FC236}">
                <a16:creationId xmlns:a16="http://schemas.microsoft.com/office/drawing/2014/main" id="{6EF406B3-D12E-4687-8FEE-1D70698434EB}"/>
              </a:ext>
            </a:extLst>
          </p:cNvPr>
          <p:cNvSpPr>
            <a:spLocks noGrp="1" noChangeArrowheads="1"/>
          </p:cNvSpPr>
          <p:nvPr>
            <p:ph type="title"/>
          </p:nvPr>
        </p:nvSpPr>
        <p:spPr>
          <a:xfrm>
            <a:off x="704850" y="61694"/>
            <a:ext cx="8259763" cy="646331"/>
          </a:xfrm>
        </p:spPr>
        <p:txBody>
          <a:bodyPr/>
          <a:lstStyle/>
          <a:p>
            <a:pPr eaLnBrk="1" hangingPunct="1"/>
            <a:r>
              <a:rPr lang="en-US" altLang="en-US" sz="3600" dirty="0"/>
              <a:t>MIPS with Static Dual Issue</a:t>
            </a:r>
            <a:endParaRPr lang="en-AU" altLang="en-US" sz="3600" dirty="0"/>
          </a:p>
        </p:txBody>
      </p:sp>
      <p:sp>
        <p:nvSpPr>
          <p:cNvPr id="307205" name="TextBox 1">
            <a:extLst>
              <a:ext uri="{FF2B5EF4-FFF2-40B4-BE49-F238E27FC236}">
                <a16:creationId xmlns:a16="http://schemas.microsoft.com/office/drawing/2014/main" id="{9C8C6169-1CE9-4F49-AA84-B45D6D9CE330}"/>
              </a:ext>
            </a:extLst>
          </p:cNvPr>
          <p:cNvSpPr txBox="1">
            <a:spLocks noChangeArrowheads="1"/>
          </p:cNvSpPr>
          <p:nvPr/>
        </p:nvSpPr>
        <p:spPr bwMode="auto">
          <a:xfrm>
            <a:off x="114300" y="5707063"/>
            <a:ext cx="9144000" cy="1323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Char char="-"/>
            </a:pPr>
            <a:r>
              <a:rPr lang="en-US" altLang="en-US" sz="1600"/>
              <a:t>Another 32 bits from IM, </a:t>
            </a:r>
          </a:p>
          <a:p>
            <a:pPr>
              <a:spcBef>
                <a:spcPct val="0"/>
              </a:spcBef>
              <a:buClrTx/>
              <a:buSzTx/>
              <a:buFontTx/>
              <a:buChar char="-"/>
            </a:pPr>
            <a:r>
              <a:rPr lang="en-US" altLang="en-US" sz="1600"/>
              <a:t>2 more read ports and 1 more write port on the register file + another ALU</a:t>
            </a:r>
          </a:p>
          <a:p>
            <a:pPr>
              <a:spcBef>
                <a:spcPct val="0"/>
              </a:spcBef>
              <a:buClrTx/>
              <a:buSzTx/>
              <a:buFontTx/>
              <a:buChar char="-"/>
            </a:pPr>
            <a:r>
              <a:rPr lang="en-US" altLang="en-US" sz="1600"/>
              <a:t>Assume, bottom ALU computes address for data transfer and the top ALU handles everything else.</a:t>
            </a:r>
          </a:p>
          <a:p>
            <a:pPr>
              <a:spcBef>
                <a:spcPct val="0"/>
              </a:spcBef>
              <a:buClrTx/>
              <a:buSzTx/>
              <a:buFontTx/>
              <a:buChar char="-"/>
            </a:pPr>
            <a:endParaRPr lang="en-US" altLang="en-US" sz="1600"/>
          </a:p>
        </p:txBody>
      </p:sp>
      <p:sp>
        <p:nvSpPr>
          <p:cNvPr id="3" name="Rectangle 2">
            <a:extLst>
              <a:ext uri="{FF2B5EF4-FFF2-40B4-BE49-F238E27FC236}">
                <a16:creationId xmlns:a16="http://schemas.microsoft.com/office/drawing/2014/main" id="{EE238D9B-6D41-4D52-8C88-80D2FA780B5D}"/>
              </a:ext>
            </a:extLst>
          </p:cNvPr>
          <p:cNvSpPr/>
          <p:nvPr/>
        </p:nvSpPr>
        <p:spPr>
          <a:xfrm>
            <a:off x="0" y="5122863"/>
            <a:ext cx="3454400" cy="584200"/>
          </a:xfrm>
          <a:prstGeom prst="rect">
            <a:avLst/>
          </a:prstGeom>
        </p:spPr>
        <p:txBody>
          <a:bodyPr wrap="none">
            <a:spAutoFit/>
          </a:bodyPr>
          <a:lstStyle/>
          <a:p>
            <a:pPr marL="285750" indent="-285750">
              <a:buFont typeface="Arial" panose="020B0604020202020204" pitchFamily="34" charset="0"/>
              <a:buChar char="•"/>
              <a:defRPr/>
            </a:pPr>
            <a:r>
              <a:rPr lang="en-US" dirty="0">
                <a:solidFill>
                  <a:schemeClr val="tx2">
                    <a:lumMod val="60000"/>
                    <a:lumOff val="40000"/>
                  </a:schemeClr>
                </a:solidFill>
              </a:rPr>
              <a:t>Highlighted</a:t>
            </a:r>
            <a:r>
              <a:rPr lang="en-US" dirty="0"/>
              <a:t> =&gt;</a:t>
            </a:r>
            <a:r>
              <a:rPr lang="en-US" dirty="0">
                <a:solidFill>
                  <a:schemeClr val="tx2">
                    <a:lumMod val="60000"/>
                    <a:lumOff val="40000"/>
                  </a:schemeClr>
                </a:solidFill>
              </a:rPr>
              <a:t>additional needs </a:t>
            </a:r>
          </a:p>
          <a:p>
            <a:pPr>
              <a:defRPr/>
            </a:pPr>
            <a:r>
              <a:rPr lang="en-US" dirty="0">
                <a:solidFill>
                  <a:schemeClr val="tx2">
                    <a:lumMod val="60000"/>
                    <a:lumOff val="40000"/>
                  </a:schemeClr>
                </a:solidFill>
              </a:rPr>
              <a:t>                           for this dual issue</a:t>
            </a:r>
            <a:r>
              <a:rPr lang="en-US" dirty="0"/>
              <a:t>.</a:t>
            </a:r>
          </a:p>
        </p:txBody>
      </p:sp>
      <p:sp>
        <p:nvSpPr>
          <p:cNvPr id="7" name="TextBox 1">
            <a:extLst>
              <a:ext uri="{FF2B5EF4-FFF2-40B4-BE49-F238E27FC236}">
                <a16:creationId xmlns:a16="http://schemas.microsoft.com/office/drawing/2014/main" id="{BCAAC4AB-06E0-4790-B302-B0AB748E6B64}"/>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Footer Placeholder 3">
            <a:extLst>
              <a:ext uri="{FF2B5EF4-FFF2-40B4-BE49-F238E27FC236}">
                <a16:creationId xmlns:a16="http://schemas.microsoft.com/office/drawing/2014/main" id="{6197004D-E2F9-46B3-B8FF-EF58C2A07C8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D8980EA3-798F-4D08-A4AB-D1BCC86BAC3B}" type="slidenum">
              <a:rPr lang="en-AU" altLang="en-US" sz="1400" smtClean="0"/>
              <a:pPr>
                <a:spcBef>
                  <a:spcPct val="0"/>
                </a:spcBef>
                <a:buClrTx/>
                <a:buSzTx/>
                <a:buFontTx/>
                <a:buNone/>
              </a:pPr>
              <a:t>134</a:t>
            </a:fld>
            <a:endParaRPr lang="en-AU" altLang="en-US" sz="1400"/>
          </a:p>
        </p:txBody>
      </p:sp>
      <p:sp>
        <p:nvSpPr>
          <p:cNvPr id="309251" name="Rectangle 2">
            <a:extLst>
              <a:ext uri="{FF2B5EF4-FFF2-40B4-BE49-F238E27FC236}">
                <a16:creationId xmlns:a16="http://schemas.microsoft.com/office/drawing/2014/main" id="{AB5C7A79-7479-48DC-B22B-4B3EACF8BA99}"/>
              </a:ext>
            </a:extLst>
          </p:cNvPr>
          <p:cNvSpPr>
            <a:spLocks noGrp="1" noChangeArrowheads="1"/>
          </p:cNvSpPr>
          <p:nvPr>
            <p:ph type="title"/>
          </p:nvPr>
        </p:nvSpPr>
        <p:spPr/>
        <p:txBody>
          <a:bodyPr/>
          <a:lstStyle/>
          <a:p>
            <a:pPr eaLnBrk="1" hangingPunct="1"/>
            <a:r>
              <a:rPr lang="en-US" altLang="en-US" sz="4000"/>
              <a:t>Hazards in the Dual-Issue MIPS</a:t>
            </a:r>
            <a:endParaRPr lang="en-AU" altLang="en-US" sz="4000"/>
          </a:p>
        </p:txBody>
      </p:sp>
      <p:sp>
        <p:nvSpPr>
          <p:cNvPr id="309252" name="Rectangle 3">
            <a:extLst>
              <a:ext uri="{FF2B5EF4-FFF2-40B4-BE49-F238E27FC236}">
                <a16:creationId xmlns:a16="http://schemas.microsoft.com/office/drawing/2014/main" id="{AB8C74AB-B0D4-42F7-9BA1-5DA773E403E1}"/>
              </a:ext>
            </a:extLst>
          </p:cNvPr>
          <p:cNvSpPr>
            <a:spLocks noGrp="1" noChangeArrowheads="1"/>
          </p:cNvSpPr>
          <p:nvPr>
            <p:ph type="body" idx="1"/>
          </p:nvPr>
        </p:nvSpPr>
        <p:spPr/>
        <p:txBody>
          <a:bodyPr/>
          <a:lstStyle/>
          <a:p>
            <a:pPr eaLnBrk="1" hangingPunct="1"/>
            <a:r>
              <a:rPr lang="en-US" altLang="en-US" sz="2800"/>
              <a:t>More instructions executing in parallel</a:t>
            </a:r>
          </a:p>
          <a:p>
            <a:pPr eaLnBrk="1" hangingPunct="1"/>
            <a:r>
              <a:rPr lang="en-US" altLang="en-US" sz="2800"/>
              <a:t>EX data hazard</a:t>
            </a:r>
          </a:p>
          <a:p>
            <a:pPr lvl="1" eaLnBrk="1" hangingPunct="1"/>
            <a:r>
              <a:rPr lang="en-US" altLang="en-US" sz="2400"/>
              <a:t>Forwarding avoided stalls with single-issue</a:t>
            </a:r>
          </a:p>
          <a:p>
            <a:pPr lvl="1" eaLnBrk="1" hangingPunct="1"/>
            <a:r>
              <a:rPr lang="en-US" altLang="en-US" sz="2400"/>
              <a:t>Now can’t use ALU result in load/store in same packet</a:t>
            </a:r>
          </a:p>
          <a:p>
            <a:pPr lvl="2" eaLnBrk="1" hangingPunct="1"/>
            <a:r>
              <a:rPr lang="en-US" altLang="en-US" sz="2000">
                <a:latin typeface="Lucida Console" panose="020B0609040504020204" pitchFamily="49" charset="0"/>
              </a:rPr>
              <a:t>add  </a:t>
            </a:r>
            <a:r>
              <a:rPr lang="en-US" altLang="en-US" sz="2000">
                <a:solidFill>
                  <a:schemeClr val="hlink"/>
                </a:solidFill>
                <a:latin typeface="Lucida Console" panose="020B0609040504020204" pitchFamily="49" charset="0"/>
              </a:rPr>
              <a:t>$t0</a:t>
            </a:r>
            <a:r>
              <a:rPr lang="en-US" altLang="en-US" sz="2000">
                <a:latin typeface="Lucida Console" panose="020B0609040504020204" pitchFamily="49" charset="0"/>
              </a:rPr>
              <a:t>, $s0, $s1</a:t>
            </a:r>
            <a:br>
              <a:rPr lang="en-US" altLang="en-US" sz="2000">
                <a:latin typeface="Lucida Console" panose="020B0609040504020204" pitchFamily="49" charset="0"/>
              </a:rPr>
            </a:br>
            <a:r>
              <a:rPr lang="en-US" altLang="en-US" sz="2000">
                <a:latin typeface="Lucida Console" panose="020B0609040504020204" pitchFamily="49" charset="0"/>
              </a:rPr>
              <a:t>load $s2, 0(</a:t>
            </a:r>
            <a:r>
              <a:rPr lang="en-US" altLang="en-US" sz="2000">
                <a:solidFill>
                  <a:schemeClr val="hlink"/>
                </a:solidFill>
                <a:latin typeface="Lucida Console" panose="020B0609040504020204" pitchFamily="49" charset="0"/>
              </a:rPr>
              <a:t>$t0</a:t>
            </a:r>
            <a:r>
              <a:rPr lang="en-US" altLang="en-US" sz="2000">
                <a:latin typeface="Lucida Console" panose="020B0609040504020204" pitchFamily="49" charset="0"/>
              </a:rPr>
              <a:t>)</a:t>
            </a:r>
          </a:p>
          <a:p>
            <a:pPr lvl="2" eaLnBrk="1" hangingPunct="1"/>
            <a:r>
              <a:rPr lang="en-US" altLang="en-US" sz="2000"/>
              <a:t>Split into two packets, effectively a stall</a:t>
            </a:r>
          </a:p>
          <a:p>
            <a:pPr eaLnBrk="1" hangingPunct="1"/>
            <a:r>
              <a:rPr lang="en-US" altLang="en-US" sz="2800"/>
              <a:t>Load-use hazard</a:t>
            </a:r>
          </a:p>
          <a:p>
            <a:pPr lvl="1" eaLnBrk="1" hangingPunct="1"/>
            <a:r>
              <a:rPr lang="en-US" altLang="en-US" sz="2400"/>
              <a:t>Still one cycle use latency, but now two instructions</a:t>
            </a:r>
          </a:p>
          <a:p>
            <a:pPr eaLnBrk="1" hangingPunct="1"/>
            <a:r>
              <a:rPr lang="en-US" altLang="en-US" sz="2800"/>
              <a:t>More aggressive scheduling required</a:t>
            </a:r>
            <a:endParaRPr lang="en-AU" altLang="en-US" sz="2800"/>
          </a:p>
        </p:txBody>
      </p:sp>
      <p:sp>
        <p:nvSpPr>
          <p:cNvPr id="5" name="TextBox 1">
            <a:extLst>
              <a:ext uri="{FF2B5EF4-FFF2-40B4-BE49-F238E27FC236}">
                <a16:creationId xmlns:a16="http://schemas.microsoft.com/office/drawing/2014/main" id="{12F46211-AD88-4867-BCFC-0155AE2AF754}"/>
              </a:ext>
            </a:extLst>
          </p:cNvPr>
          <p:cNvSpPr txBox="1">
            <a:spLocks noChangeArrowheads="1"/>
          </p:cNvSpPr>
          <p:nvPr/>
        </p:nvSpPr>
        <p:spPr bwMode="auto">
          <a:xfrm>
            <a:off x="7668344" y="852487"/>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Footer Placeholder 3">
            <a:extLst>
              <a:ext uri="{FF2B5EF4-FFF2-40B4-BE49-F238E27FC236}">
                <a16:creationId xmlns:a16="http://schemas.microsoft.com/office/drawing/2014/main" id="{9D72E701-425D-4CF1-A5CA-0C495F55C5EC}"/>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A94EF052-D04A-4267-8DA5-D74F87A2E865}" type="slidenum">
              <a:rPr lang="en-AU" altLang="en-US" sz="1400" smtClean="0"/>
              <a:pPr>
                <a:spcBef>
                  <a:spcPct val="0"/>
                </a:spcBef>
                <a:buClrTx/>
                <a:buSzTx/>
                <a:buFontTx/>
                <a:buNone/>
              </a:pPr>
              <a:t>135</a:t>
            </a:fld>
            <a:endParaRPr lang="en-AU" altLang="en-US" sz="1400"/>
          </a:p>
        </p:txBody>
      </p:sp>
      <p:sp>
        <p:nvSpPr>
          <p:cNvPr id="311299" name="Rectangle 2">
            <a:extLst>
              <a:ext uri="{FF2B5EF4-FFF2-40B4-BE49-F238E27FC236}">
                <a16:creationId xmlns:a16="http://schemas.microsoft.com/office/drawing/2014/main" id="{5C47598F-1DC7-4816-B746-6896AE4B944A}"/>
              </a:ext>
            </a:extLst>
          </p:cNvPr>
          <p:cNvSpPr>
            <a:spLocks noGrp="1" noChangeArrowheads="1"/>
          </p:cNvSpPr>
          <p:nvPr>
            <p:ph type="title"/>
          </p:nvPr>
        </p:nvSpPr>
        <p:spPr/>
        <p:txBody>
          <a:bodyPr/>
          <a:lstStyle/>
          <a:p>
            <a:pPr eaLnBrk="1" hangingPunct="1"/>
            <a:r>
              <a:rPr lang="en-US" altLang="en-US"/>
              <a:t>Scheduling Example</a:t>
            </a:r>
            <a:endParaRPr lang="en-AU" altLang="en-US"/>
          </a:p>
        </p:txBody>
      </p:sp>
      <p:sp>
        <p:nvSpPr>
          <p:cNvPr id="311300" name="Rectangle 3">
            <a:extLst>
              <a:ext uri="{FF2B5EF4-FFF2-40B4-BE49-F238E27FC236}">
                <a16:creationId xmlns:a16="http://schemas.microsoft.com/office/drawing/2014/main" id="{946AEB46-815E-46C9-B8F6-8CA15580F34E}"/>
              </a:ext>
            </a:extLst>
          </p:cNvPr>
          <p:cNvSpPr>
            <a:spLocks noGrp="1" noChangeArrowheads="1"/>
          </p:cNvSpPr>
          <p:nvPr>
            <p:ph type="body" idx="1"/>
          </p:nvPr>
        </p:nvSpPr>
        <p:spPr>
          <a:xfrm>
            <a:off x="684213" y="1125538"/>
            <a:ext cx="8270875" cy="690562"/>
          </a:xfrm>
        </p:spPr>
        <p:txBody>
          <a:bodyPr/>
          <a:lstStyle/>
          <a:p>
            <a:pPr eaLnBrk="1" hangingPunct="1"/>
            <a:r>
              <a:rPr lang="en-US" altLang="en-US"/>
              <a:t>Schedule this for static dual-issue MIPS</a:t>
            </a:r>
            <a:endParaRPr lang="en-AU" altLang="en-US" sz="2400">
              <a:latin typeface="Lucida Console" panose="020B0609040504020204" pitchFamily="49" charset="0"/>
            </a:endParaRPr>
          </a:p>
        </p:txBody>
      </p:sp>
      <p:sp>
        <p:nvSpPr>
          <p:cNvPr id="311301" name="Rectangle 4">
            <a:extLst>
              <a:ext uri="{FF2B5EF4-FFF2-40B4-BE49-F238E27FC236}">
                <a16:creationId xmlns:a16="http://schemas.microsoft.com/office/drawing/2014/main" id="{04D1E99E-AD43-4405-B386-42556442730A}"/>
              </a:ext>
            </a:extLst>
          </p:cNvPr>
          <p:cNvSpPr>
            <a:spLocks noChangeArrowheads="1"/>
          </p:cNvSpPr>
          <p:nvPr/>
        </p:nvSpPr>
        <p:spPr bwMode="auto">
          <a:xfrm>
            <a:off x="1258888" y="1989138"/>
            <a:ext cx="73469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2000">
                <a:latin typeface="Lucida Console" panose="020B0609040504020204" pitchFamily="49" charset="0"/>
              </a:rPr>
              <a:t>Loop: lw   </a:t>
            </a:r>
            <a:r>
              <a:rPr lang="en-AU" altLang="en-US" sz="2000">
                <a:solidFill>
                  <a:schemeClr val="hlink"/>
                </a:solidFill>
                <a:latin typeface="Lucida Console" panose="020B0609040504020204" pitchFamily="49" charset="0"/>
              </a:rPr>
              <a:t>$t0</a:t>
            </a:r>
            <a:r>
              <a:rPr lang="en-AU" altLang="en-US" sz="2000">
                <a:latin typeface="Lucida Console" panose="020B0609040504020204" pitchFamily="49" charset="0"/>
              </a:rPr>
              <a:t>, 0($s1)      # $t0=array element</a:t>
            </a:r>
            <a:br>
              <a:rPr lang="en-AU" altLang="en-US" sz="2000">
                <a:latin typeface="Lucida Console" panose="020B0609040504020204" pitchFamily="49" charset="0"/>
              </a:rPr>
            </a:br>
            <a:r>
              <a:rPr lang="en-AU" altLang="en-US" sz="2000">
                <a:latin typeface="Lucida Console" panose="020B0609040504020204" pitchFamily="49" charset="0"/>
              </a:rPr>
              <a:t>      addu </a:t>
            </a:r>
            <a:r>
              <a:rPr lang="en-AU" altLang="en-US" sz="2000">
                <a:solidFill>
                  <a:srgbClr val="009900"/>
                </a:solidFill>
                <a:latin typeface="Lucida Console" panose="020B0609040504020204" pitchFamily="49" charset="0"/>
              </a:rPr>
              <a:t>$t0</a:t>
            </a:r>
            <a:r>
              <a:rPr lang="en-AU" altLang="en-US" sz="2000">
                <a:latin typeface="Lucida Console" panose="020B0609040504020204" pitchFamily="49" charset="0"/>
              </a:rPr>
              <a:t>, </a:t>
            </a:r>
            <a:r>
              <a:rPr lang="en-AU" altLang="en-US" sz="2000">
                <a:solidFill>
                  <a:schemeClr val="hlink"/>
                </a:solidFill>
                <a:latin typeface="Lucida Console" panose="020B0609040504020204" pitchFamily="49" charset="0"/>
              </a:rPr>
              <a:t>$t0</a:t>
            </a:r>
            <a:r>
              <a:rPr lang="en-AU" altLang="en-US" sz="2000">
                <a:latin typeface="Lucida Console" panose="020B0609040504020204" pitchFamily="49" charset="0"/>
              </a:rPr>
              <a:t>, $s2    # add scalar in $s2</a:t>
            </a:r>
            <a:br>
              <a:rPr lang="en-AU" altLang="en-US" sz="2000">
                <a:latin typeface="Lucida Console" panose="020B0609040504020204" pitchFamily="49" charset="0"/>
              </a:rPr>
            </a:br>
            <a:r>
              <a:rPr lang="en-AU" altLang="en-US" sz="2000">
                <a:latin typeface="Lucida Console" panose="020B0609040504020204" pitchFamily="49" charset="0"/>
              </a:rPr>
              <a:t>      sw   </a:t>
            </a:r>
            <a:r>
              <a:rPr lang="en-AU" altLang="en-US" sz="2000">
                <a:solidFill>
                  <a:srgbClr val="009900"/>
                </a:solidFill>
                <a:latin typeface="Lucida Console" panose="020B0609040504020204" pitchFamily="49" charset="0"/>
              </a:rPr>
              <a:t>$t0</a:t>
            </a:r>
            <a:r>
              <a:rPr lang="en-AU" altLang="en-US" sz="2000">
                <a:latin typeface="Lucida Console" panose="020B0609040504020204" pitchFamily="49" charset="0"/>
              </a:rPr>
              <a:t>, 0($s1)      # store result</a:t>
            </a:r>
            <a:br>
              <a:rPr lang="en-AU" altLang="en-US" sz="2000">
                <a:latin typeface="Lucida Console" panose="020B0609040504020204" pitchFamily="49" charset="0"/>
              </a:rPr>
            </a:br>
            <a:r>
              <a:rPr lang="en-AU" altLang="en-US" sz="2000">
                <a:latin typeface="Lucida Console" panose="020B0609040504020204" pitchFamily="49" charset="0"/>
              </a:rPr>
              <a:t>      addi </a:t>
            </a:r>
            <a:r>
              <a:rPr lang="en-AU" altLang="en-US" sz="2000">
                <a:solidFill>
                  <a:srgbClr val="A47B38"/>
                </a:solidFill>
                <a:latin typeface="Lucida Console" panose="020B0609040504020204" pitchFamily="49" charset="0"/>
              </a:rPr>
              <a:t>$s1</a:t>
            </a:r>
            <a:r>
              <a:rPr lang="en-AU" altLang="en-US" sz="2000">
                <a:latin typeface="Lucida Console" panose="020B0609040504020204" pitchFamily="49" charset="0"/>
              </a:rPr>
              <a:t>, $s1,–4      # decrement pointer</a:t>
            </a:r>
            <a:br>
              <a:rPr lang="en-AU" altLang="en-US" sz="2000">
                <a:latin typeface="Lucida Console" panose="020B0609040504020204" pitchFamily="49" charset="0"/>
              </a:rPr>
            </a:br>
            <a:r>
              <a:rPr lang="en-AU" altLang="en-US" sz="2000">
                <a:latin typeface="Lucida Console" panose="020B0609040504020204" pitchFamily="49" charset="0"/>
              </a:rPr>
              <a:t>      bne  </a:t>
            </a:r>
            <a:r>
              <a:rPr lang="en-AU" altLang="en-US" sz="2000">
                <a:solidFill>
                  <a:srgbClr val="A47B38"/>
                </a:solidFill>
                <a:latin typeface="Lucida Console" panose="020B0609040504020204" pitchFamily="49" charset="0"/>
              </a:rPr>
              <a:t>$s1</a:t>
            </a:r>
            <a:r>
              <a:rPr lang="en-AU" altLang="en-US" sz="2000">
                <a:latin typeface="Lucida Console" panose="020B0609040504020204" pitchFamily="49" charset="0"/>
              </a:rPr>
              <a:t>, $zero, Loop # branch $s1!=0</a:t>
            </a:r>
          </a:p>
        </p:txBody>
      </p:sp>
      <p:graphicFrame>
        <p:nvGraphicFramePr>
          <p:cNvPr id="499754" name="Group 42">
            <a:extLst>
              <a:ext uri="{FF2B5EF4-FFF2-40B4-BE49-F238E27FC236}">
                <a16:creationId xmlns:a16="http://schemas.microsoft.com/office/drawing/2014/main" id="{9EE8AE07-F9D8-43A2-927F-7AB0FC68D327}"/>
              </a:ext>
            </a:extLst>
          </p:cNvPr>
          <p:cNvGraphicFramePr>
            <a:graphicFrameLocks noGrp="1"/>
          </p:cNvGraphicFramePr>
          <p:nvPr/>
        </p:nvGraphicFramePr>
        <p:xfrm>
          <a:off x="1187450" y="3789363"/>
          <a:ext cx="7272338" cy="167640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ALU/branch</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Load/store</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cycle</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Loop:</a:t>
                      </a:r>
                      <a:endParaRPr kumimoji="0" lang="en-AU"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0($s1)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1</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addi </a:t>
                      </a:r>
                      <a:r>
                        <a:rPr kumimoji="0" lang="en-AU" sz="1600" b="0" i="0" u="none" strike="noStrike" cap="none" normalizeH="0" baseline="0">
                          <a:ln>
                            <a:noFill/>
                          </a:ln>
                          <a:solidFill>
                            <a:srgbClr val="A47B38"/>
                          </a:solidFill>
                          <a:effectLst/>
                          <a:latin typeface="Lucida Console" pitchFamily="49" charset="0"/>
                        </a:rPr>
                        <a:t>$s1</a:t>
                      </a:r>
                      <a:r>
                        <a:rPr kumimoji="0" lang="en-AU" sz="1600" b="0" i="0" u="none" strike="noStrike" cap="none" normalizeH="0" baseline="0">
                          <a:ln>
                            <a:noFill/>
                          </a:ln>
                          <a:solidFill>
                            <a:schemeClr val="tx1"/>
                          </a:solidFill>
                          <a:effectLst/>
                          <a:latin typeface="Lucida Console" pitchFamily="49" charset="0"/>
                        </a:rPr>
                        <a:t>, $s1,–4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2</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$s2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3</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bne  </a:t>
                      </a:r>
                      <a:r>
                        <a:rPr kumimoji="0" lang="en-AU" sz="1600" b="0" i="0" u="none" strike="noStrike" cap="none" normalizeH="0" baseline="0">
                          <a:ln>
                            <a:noFill/>
                          </a:ln>
                          <a:solidFill>
                            <a:srgbClr val="A47B38"/>
                          </a:solidFill>
                          <a:effectLst/>
                          <a:latin typeface="Lucida Console" pitchFamily="49" charset="0"/>
                        </a:rPr>
                        <a:t>$s1</a:t>
                      </a:r>
                      <a:r>
                        <a:rPr kumimoji="0" lang="en-AU" sz="1600" b="0" i="0" u="none" strike="noStrike" cap="none" normalizeH="0" baseline="0">
                          <a:ln>
                            <a:noFill/>
                          </a:ln>
                          <a:solidFill>
                            <a:schemeClr val="tx1"/>
                          </a:solidFill>
                          <a:effectLst/>
                          <a:latin typeface="Lucida Console" pitchFamily="49" charset="0"/>
                        </a:rPr>
                        <a:t>, $zero, Loop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4($s1)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4</a:t>
                      </a:r>
                      <a:endParaRPr kumimoji="0" lang="en-AU" sz="1600" b="0" i="0" u="none" strike="noStrike" cap="none" normalizeH="0" baseline="0">
                        <a:ln>
                          <a:noFill/>
                        </a:ln>
                        <a:solidFill>
                          <a:schemeClr val="tx1"/>
                        </a:solidFill>
                        <a:effectLst/>
                        <a:latin typeface="Lucida Console" pitchFamily="4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11334" name="Rectangle 37">
            <a:extLst>
              <a:ext uri="{FF2B5EF4-FFF2-40B4-BE49-F238E27FC236}">
                <a16:creationId xmlns:a16="http://schemas.microsoft.com/office/drawing/2014/main" id="{48747CDE-6CE5-445F-AD88-0238A5A9B326}"/>
              </a:ext>
            </a:extLst>
          </p:cNvPr>
          <p:cNvSpPr>
            <a:spLocks noChangeArrowheads="1"/>
          </p:cNvSpPr>
          <p:nvPr/>
        </p:nvSpPr>
        <p:spPr bwMode="auto">
          <a:xfrm>
            <a:off x="1182688" y="5661025"/>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a:t>IPC = 5/4 = 1.25 (c.f. peak IPC = 2)</a:t>
            </a:r>
            <a:endParaRPr lang="en-AU" altLang="en-US" sz="2000">
              <a:latin typeface="Lucida Console" panose="020B0609040504020204" pitchFamily="49" charset="0"/>
            </a:endParaRPr>
          </a:p>
        </p:txBody>
      </p:sp>
      <p:sp>
        <p:nvSpPr>
          <p:cNvPr id="9" name="TextBox 1">
            <a:extLst>
              <a:ext uri="{FF2B5EF4-FFF2-40B4-BE49-F238E27FC236}">
                <a16:creationId xmlns:a16="http://schemas.microsoft.com/office/drawing/2014/main" id="{A4E4D27C-E236-40EF-9FF0-4C5F1E2164CA}"/>
              </a:ext>
            </a:extLst>
          </p:cNvPr>
          <p:cNvSpPr txBox="1">
            <a:spLocks noChangeArrowheads="1"/>
          </p:cNvSpPr>
          <p:nvPr/>
        </p:nvSpPr>
        <p:spPr bwMode="auto">
          <a:xfrm>
            <a:off x="7596188" y="364654"/>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Footer Placeholder 3">
            <a:extLst>
              <a:ext uri="{FF2B5EF4-FFF2-40B4-BE49-F238E27FC236}">
                <a16:creationId xmlns:a16="http://schemas.microsoft.com/office/drawing/2014/main" id="{3CC4D4B4-6857-418C-B7D3-10D5BFEF2D0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DF425DA-D170-4FC6-9AD7-820365002883}" type="slidenum">
              <a:rPr lang="en-AU" altLang="en-US" sz="1400" smtClean="0"/>
              <a:pPr>
                <a:spcBef>
                  <a:spcPct val="0"/>
                </a:spcBef>
                <a:buClrTx/>
                <a:buSzTx/>
                <a:buFontTx/>
                <a:buNone/>
              </a:pPr>
              <a:t>136</a:t>
            </a:fld>
            <a:endParaRPr lang="en-AU" altLang="en-US" sz="1400"/>
          </a:p>
        </p:txBody>
      </p:sp>
      <p:sp>
        <p:nvSpPr>
          <p:cNvPr id="313347" name="Rectangle 2">
            <a:extLst>
              <a:ext uri="{FF2B5EF4-FFF2-40B4-BE49-F238E27FC236}">
                <a16:creationId xmlns:a16="http://schemas.microsoft.com/office/drawing/2014/main" id="{99661B62-B34B-42A2-B73C-483D32C52B8C}"/>
              </a:ext>
            </a:extLst>
          </p:cNvPr>
          <p:cNvSpPr>
            <a:spLocks noGrp="1" noChangeArrowheads="1"/>
          </p:cNvSpPr>
          <p:nvPr>
            <p:ph type="title"/>
          </p:nvPr>
        </p:nvSpPr>
        <p:spPr/>
        <p:txBody>
          <a:bodyPr/>
          <a:lstStyle/>
          <a:p>
            <a:pPr eaLnBrk="1" hangingPunct="1"/>
            <a:r>
              <a:rPr lang="en-US" altLang="en-US"/>
              <a:t>Loop Unrolling</a:t>
            </a:r>
            <a:endParaRPr lang="en-AU" altLang="en-US"/>
          </a:p>
        </p:txBody>
      </p:sp>
      <p:sp>
        <p:nvSpPr>
          <p:cNvPr id="313348" name="Rectangle 3">
            <a:extLst>
              <a:ext uri="{FF2B5EF4-FFF2-40B4-BE49-F238E27FC236}">
                <a16:creationId xmlns:a16="http://schemas.microsoft.com/office/drawing/2014/main" id="{0B3A4EF8-989C-4757-88AA-684ADB56D7C5}"/>
              </a:ext>
            </a:extLst>
          </p:cNvPr>
          <p:cNvSpPr>
            <a:spLocks noGrp="1" noChangeArrowheads="1"/>
          </p:cNvSpPr>
          <p:nvPr>
            <p:ph type="body" idx="1"/>
          </p:nvPr>
        </p:nvSpPr>
        <p:spPr/>
        <p:txBody>
          <a:bodyPr/>
          <a:lstStyle/>
          <a:p>
            <a:pPr eaLnBrk="1" hangingPunct="1"/>
            <a:r>
              <a:rPr lang="en-US" altLang="en-US"/>
              <a:t>Replicate loop body to expose more parallelism</a:t>
            </a:r>
          </a:p>
          <a:p>
            <a:pPr lvl="1" eaLnBrk="1" hangingPunct="1"/>
            <a:r>
              <a:rPr lang="en-US" altLang="en-US"/>
              <a:t>Reduces loop-control overhead</a:t>
            </a:r>
          </a:p>
          <a:p>
            <a:pPr eaLnBrk="1" hangingPunct="1"/>
            <a:r>
              <a:rPr lang="en-US" altLang="en-US"/>
              <a:t>Use different registers per replication</a:t>
            </a:r>
          </a:p>
          <a:p>
            <a:pPr lvl="1" eaLnBrk="1" hangingPunct="1"/>
            <a:r>
              <a:rPr lang="en-US" altLang="en-US"/>
              <a:t>Called “</a:t>
            </a:r>
            <a:r>
              <a:rPr lang="en-US" altLang="en-US">
                <a:solidFill>
                  <a:srgbClr val="C00000"/>
                </a:solidFill>
              </a:rPr>
              <a:t>register renaming</a:t>
            </a:r>
            <a:r>
              <a:rPr lang="en-US" altLang="en-US"/>
              <a:t>”</a:t>
            </a:r>
            <a:endParaRPr lang="en-AU" altLang="en-US"/>
          </a:p>
          <a:p>
            <a:pPr lvl="1" eaLnBrk="1" hangingPunct="1"/>
            <a:r>
              <a:rPr lang="en-US" altLang="en-US"/>
              <a:t>Avoid loop-carried “anti-dependencies”</a:t>
            </a:r>
          </a:p>
          <a:p>
            <a:pPr lvl="2" eaLnBrk="1" hangingPunct="1"/>
            <a:r>
              <a:rPr lang="en-US" altLang="en-US"/>
              <a:t>Store followed by a load of the same register</a:t>
            </a:r>
          </a:p>
          <a:p>
            <a:pPr lvl="2" eaLnBrk="1" hangingPunct="1"/>
            <a:r>
              <a:rPr lang="en-US" altLang="en-US"/>
              <a:t>Aka “name dependence”</a:t>
            </a:r>
            <a:r>
              <a:rPr lang="en-US" altLang="en-US">
                <a:cs typeface="Arial" panose="020B0604020202020204" pitchFamily="34" charset="0"/>
              </a:rPr>
              <a:t> </a:t>
            </a:r>
          </a:p>
          <a:p>
            <a:pPr lvl="3" eaLnBrk="1" hangingPunct="1"/>
            <a:r>
              <a:rPr lang="en-US" altLang="en-US"/>
              <a:t>Reuse of a register name</a:t>
            </a:r>
          </a:p>
        </p:txBody>
      </p:sp>
      <p:sp>
        <p:nvSpPr>
          <p:cNvPr id="6" name="TextBox 1">
            <a:extLst>
              <a:ext uri="{FF2B5EF4-FFF2-40B4-BE49-F238E27FC236}">
                <a16:creationId xmlns:a16="http://schemas.microsoft.com/office/drawing/2014/main" id="{BD11D767-614E-44F0-A807-31C7CC5146BD}"/>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Footer Placeholder 3">
            <a:extLst>
              <a:ext uri="{FF2B5EF4-FFF2-40B4-BE49-F238E27FC236}">
                <a16:creationId xmlns:a16="http://schemas.microsoft.com/office/drawing/2014/main" id="{C86996E6-2CD8-4F79-B9F8-8A14F9BB638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824F3FE-6388-4E95-8622-354A51ADB111}" type="slidenum">
              <a:rPr lang="en-AU" altLang="en-US" sz="1400" smtClean="0"/>
              <a:pPr>
                <a:spcBef>
                  <a:spcPct val="0"/>
                </a:spcBef>
                <a:buClrTx/>
                <a:buSzTx/>
                <a:buFontTx/>
                <a:buNone/>
              </a:pPr>
              <a:t>137</a:t>
            </a:fld>
            <a:endParaRPr lang="en-AU" altLang="en-US" sz="1400"/>
          </a:p>
        </p:txBody>
      </p:sp>
      <p:sp>
        <p:nvSpPr>
          <p:cNvPr id="315395" name="Rectangle 2">
            <a:extLst>
              <a:ext uri="{FF2B5EF4-FFF2-40B4-BE49-F238E27FC236}">
                <a16:creationId xmlns:a16="http://schemas.microsoft.com/office/drawing/2014/main" id="{231342E5-2E66-404F-8677-302A6E17DFB4}"/>
              </a:ext>
            </a:extLst>
          </p:cNvPr>
          <p:cNvSpPr>
            <a:spLocks noGrp="1" noChangeArrowheads="1"/>
          </p:cNvSpPr>
          <p:nvPr>
            <p:ph type="title"/>
          </p:nvPr>
        </p:nvSpPr>
        <p:spPr/>
        <p:txBody>
          <a:bodyPr/>
          <a:lstStyle/>
          <a:p>
            <a:pPr eaLnBrk="1" hangingPunct="1"/>
            <a:r>
              <a:rPr lang="en-US" altLang="en-US"/>
              <a:t>Loop Unrolling Example</a:t>
            </a:r>
            <a:endParaRPr lang="en-AU" altLang="en-US"/>
          </a:p>
        </p:txBody>
      </p:sp>
      <p:sp>
        <p:nvSpPr>
          <p:cNvPr id="315396" name="Rectangle 3">
            <a:extLst>
              <a:ext uri="{FF2B5EF4-FFF2-40B4-BE49-F238E27FC236}">
                <a16:creationId xmlns:a16="http://schemas.microsoft.com/office/drawing/2014/main" id="{0053A300-619D-4AA2-BDFC-B42623E7B790}"/>
              </a:ext>
            </a:extLst>
          </p:cNvPr>
          <p:cNvSpPr>
            <a:spLocks noGrp="1" noChangeArrowheads="1"/>
          </p:cNvSpPr>
          <p:nvPr>
            <p:ph type="body" idx="1"/>
          </p:nvPr>
        </p:nvSpPr>
        <p:spPr>
          <a:xfrm>
            <a:off x="684213" y="4889500"/>
            <a:ext cx="8270875" cy="1347788"/>
          </a:xfrm>
        </p:spPr>
        <p:txBody>
          <a:bodyPr/>
          <a:lstStyle/>
          <a:p>
            <a:pPr eaLnBrk="1" hangingPunct="1"/>
            <a:r>
              <a:rPr lang="en-US" altLang="en-US" sz="2800"/>
              <a:t>IPC = 14/8 = 1.75</a:t>
            </a:r>
          </a:p>
          <a:p>
            <a:pPr lvl="1" eaLnBrk="1" hangingPunct="1"/>
            <a:r>
              <a:rPr lang="en-US" altLang="en-US" sz="2400"/>
              <a:t>Closer to 2, but at the cost of registers and code size</a:t>
            </a:r>
            <a:endParaRPr lang="en-AU" altLang="en-US" sz="2400"/>
          </a:p>
        </p:txBody>
      </p:sp>
      <p:graphicFrame>
        <p:nvGraphicFramePr>
          <p:cNvPr id="503867" name="Group 59">
            <a:extLst>
              <a:ext uri="{FF2B5EF4-FFF2-40B4-BE49-F238E27FC236}">
                <a16:creationId xmlns:a16="http://schemas.microsoft.com/office/drawing/2014/main" id="{4419D094-EEB1-4CA6-A252-7B3C67189006}"/>
              </a:ext>
            </a:extLst>
          </p:cNvPr>
          <p:cNvGraphicFramePr>
            <a:graphicFrameLocks noGrp="1"/>
          </p:cNvGraphicFramePr>
          <p:nvPr/>
        </p:nvGraphicFramePr>
        <p:xfrm>
          <a:off x="1187450" y="1557338"/>
          <a:ext cx="7272338" cy="3017835"/>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Arial"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ALU/branch</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Load/store</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cycle</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Loop:</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addi </a:t>
                      </a:r>
                      <a:r>
                        <a:rPr kumimoji="0" lang="en-AU" sz="1600" b="0" i="0" u="none" strike="noStrike" cap="none" normalizeH="0" baseline="0">
                          <a:ln>
                            <a:noFill/>
                          </a:ln>
                          <a:solidFill>
                            <a:srgbClr val="A47B38"/>
                          </a:solidFill>
                          <a:effectLst/>
                          <a:latin typeface="Lucida Console" pitchFamily="49" charset="0"/>
                        </a:rPr>
                        <a:t>$s1</a:t>
                      </a:r>
                      <a:r>
                        <a:rPr kumimoji="0" lang="en-AU" sz="1600" b="0" i="0" u="none" strike="noStrike" cap="none" normalizeH="0" baseline="0">
                          <a:ln>
                            <a:noFill/>
                          </a:ln>
                          <a:solidFill>
                            <a:schemeClr val="tx1"/>
                          </a:solidFill>
                          <a:effectLst/>
                          <a:latin typeface="Lucida Console" pitchFamily="49" charset="0"/>
                        </a:rPr>
                        <a:t>, $s1,–16</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0($s1)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1</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$t1</a:t>
                      </a:r>
                      <a:r>
                        <a:rPr kumimoji="0" lang="en-AU" sz="1600" b="0" i="0" u="none" strike="noStrike" cap="none" normalizeH="0" baseline="0">
                          <a:ln>
                            <a:noFill/>
                          </a:ln>
                          <a:solidFill>
                            <a:schemeClr val="tx1"/>
                          </a:solidFill>
                          <a:effectLst/>
                          <a:latin typeface="Lucida Console" pitchFamily="49" charset="0"/>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2</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3</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$t1</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$t1</a:t>
                      </a:r>
                      <a:r>
                        <a:rPr kumimoji="0" lang="en-AU" sz="1600" b="0" i="0" u="none" strike="noStrike" cap="none" normalizeH="0" baseline="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lw   </a:t>
                      </a:r>
                      <a:r>
                        <a:rPr kumimoji="0" lang="en-AU" sz="1600" b="0" i="0" u="none" strike="noStrike" cap="none" normalizeH="0" baseline="0">
                          <a:ln>
                            <a:noFill/>
                          </a:ln>
                          <a:solidFill>
                            <a:schemeClr val="hlink"/>
                          </a:solidFill>
                          <a:effectLst/>
                          <a:latin typeface="Lucida Console" pitchFamily="49" charset="0"/>
                        </a:rPr>
                        <a:t>$t3</a:t>
                      </a:r>
                      <a:r>
                        <a:rPr kumimoji="0" lang="en-AU" sz="1600" b="0" i="0" u="none" strike="noStrike" cap="none" normalizeH="0" baseline="0">
                          <a:ln>
                            <a:noFill/>
                          </a:ln>
                          <a:solidFill>
                            <a:schemeClr val="tx1"/>
                          </a:solidFill>
                          <a:effectLst/>
                          <a:latin typeface="Lucida Console" pitchFamily="49" charset="0"/>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4</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$t0</a:t>
                      </a:r>
                      <a:r>
                        <a:rPr kumimoji="0" lang="en-AU" sz="1600" b="0" i="0" u="none" strike="noStrike" cap="none" normalizeH="0" baseline="0">
                          <a:ln>
                            <a:noFill/>
                          </a:ln>
                          <a:solidFill>
                            <a:schemeClr val="tx1"/>
                          </a:solidFill>
                          <a:effectLst/>
                          <a:latin typeface="Lucida Console" pitchFamily="49" charset="0"/>
                        </a:rPr>
                        <a:t>, 16($s1)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5</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addu </a:t>
                      </a:r>
                      <a:r>
                        <a:rPr kumimoji="0" lang="en-AU" sz="1600" b="0" i="0" u="none" strike="noStrike" cap="none" normalizeH="0" baseline="0">
                          <a:ln>
                            <a:noFill/>
                          </a:ln>
                          <a:solidFill>
                            <a:srgbClr val="009900"/>
                          </a:solidFill>
                          <a:effectLst/>
                          <a:latin typeface="Lucida Console" pitchFamily="49" charset="0"/>
                        </a:rPr>
                        <a:t>$t3</a:t>
                      </a:r>
                      <a:r>
                        <a:rPr kumimoji="0" lang="en-AU" sz="1600" b="0" i="0" u="none" strike="noStrike" cap="none" normalizeH="0" baseline="0">
                          <a:ln>
                            <a:noFill/>
                          </a:ln>
                          <a:solidFill>
                            <a:schemeClr val="tx1"/>
                          </a:solidFill>
                          <a:effectLst/>
                          <a:latin typeface="Lucida Console" pitchFamily="49" charset="0"/>
                        </a:rPr>
                        <a:t>, </a:t>
                      </a:r>
                      <a:r>
                        <a:rPr kumimoji="0" lang="en-AU" sz="1600" b="0" i="0" u="none" strike="noStrike" cap="none" normalizeH="0" baseline="0">
                          <a:ln>
                            <a:noFill/>
                          </a:ln>
                          <a:solidFill>
                            <a:schemeClr val="hlink"/>
                          </a:solidFill>
                          <a:effectLst/>
                          <a:latin typeface="Lucida Console" pitchFamily="49" charset="0"/>
                        </a:rPr>
                        <a:t>$t4</a:t>
                      </a:r>
                      <a:r>
                        <a:rPr kumimoji="0" lang="en-AU" sz="1600" b="0" i="0" u="none" strike="noStrike" cap="none" normalizeH="0" baseline="0">
                          <a:ln>
                            <a:noFill/>
                          </a:ln>
                          <a:solidFill>
                            <a:schemeClr val="tx1"/>
                          </a:solidFill>
                          <a:effectLst/>
                          <a:latin typeface="Lucida Console" pitchFamily="49" charset="0"/>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$t1</a:t>
                      </a:r>
                      <a:r>
                        <a:rPr kumimoji="0" lang="en-AU" sz="1600" b="0" i="0" u="none" strike="noStrike" cap="none" normalizeH="0" baseline="0">
                          <a:ln>
                            <a:noFill/>
                          </a:ln>
                          <a:solidFill>
                            <a:schemeClr val="tx1"/>
                          </a:solidFill>
                          <a:effectLst/>
                          <a:latin typeface="Lucida Console" pitchFamily="49" charset="0"/>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6</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$t2</a:t>
                      </a:r>
                      <a:r>
                        <a:rPr kumimoji="0" lang="en-AU" sz="1600" b="0" i="0" u="none" strike="noStrike" cap="none" normalizeH="0" baseline="0">
                          <a:ln>
                            <a:noFill/>
                          </a:ln>
                          <a:solidFill>
                            <a:schemeClr val="tx1"/>
                          </a:solidFill>
                          <a:effectLst/>
                          <a:latin typeface="Lucida Console" pitchFamily="49" charset="0"/>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7</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bne  </a:t>
                      </a:r>
                      <a:r>
                        <a:rPr kumimoji="0" lang="en-AU" sz="1600" b="0" i="0" u="none" strike="noStrike" cap="none" normalizeH="0" baseline="0">
                          <a:ln>
                            <a:noFill/>
                          </a:ln>
                          <a:solidFill>
                            <a:srgbClr val="A47B38"/>
                          </a:solidFill>
                          <a:effectLst/>
                          <a:latin typeface="Lucida Console" pitchFamily="49" charset="0"/>
                        </a:rPr>
                        <a:t>$s1</a:t>
                      </a:r>
                      <a:r>
                        <a:rPr kumimoji="0" lang="en-AU" sz="1600" b="0" i="0" u="none" strike="noStrike" cap="none" normalizeH="0" baseline="0">
                          <a:ln>
                            <a:noFill/>
                          </a:ln>
                          <a:solidFill>
                            <a:schemeClr val="tx1"/>
                          </a:solidFill>
                          <a:effectLst/>
                          <a:latin typeface="Lucida Console" pitchFamily="49" charset="0"/>
                        </a:rPr>
                        <a:t>, $zero, Loop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a:ln>
                            <a:noFill/>
                          </a:ln>
                          <a:solidFill>
                            <a:schemeClr val="tx1"/>
                          </a:solidFill>
                          <a:effectLst/>
                          <a:latin typeface="Lucida Console" pitchFamily="49" charset="0"/>
                        </a:rPr>
                        <a:t>sw   </a:t>
                      </a:r>
                      <a:r>
                        <a:rPr kumimoji="0" lang="en-AU" sz="1600" b="0" i="0" u="none" strike="noStrike" cap="none" normalizeH="0" baseline="0">
                          <a:ln>
                            <a:noFill/>
                          </a:ln>
                          <a:solidFill>
                            <a:srgbClr val="009900"/>
                          </a:solidFill>
                          <a:effectLst/>
                          <a:latin typeface="Lucida Console" pitchFamily="49" charset="0"/>
                        </a:rPr>
                        <a:t>$t3</a:t>
                      </a:r>
                      <a:r>
                        <a:rPr kumimoji="0" lang="en-AU" sz="1600" b="0" i="0" u="none" strike="noStrike" cap="none" normalizeH="0" baseline="0">
                          <a:ln>
                            <a:noFill/>
                          </a:ln>
                          <a:solidFill>
                            <a:schemeClr val="tx1"/>
                          </a:solidFill>
                          <a:effectLst/>
                          <a:latin typeface="Lucida Console" pitchFamily="49" charset="0"/>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Lucida Console" pitchFamily="49" charset="0"/>
                        </a:rPr>
                        <a:t>8</a:t>
                      </a:r>
                      <a:endParaRPr kumimoji="0" lang="en-AU" sz="1600" b="0" i="0" u="none" strike="noStrike" cap="none" normalizeH="0" baseline="0" dirty="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Rectangle 1">
            <a:extLst>
              <a:ext uri="{FF2B5EF4-FFF2-40B4-BE49-F238E27FC236}">
                <a16:creationId xmlns:a16="http://schemas.microsoft.com/office/drawing/2014/main" id="{F87EFE00-FC2C-46E4-B52E-7727BFB3196D}"/>
              </a:ext>
            </a:extLst>
          </p:cNvPr>
          <p:cNvSpPr/>
          <p:nvPr/>
        </p:nvSpPr>
        <p:spPr>
          <a:xfrm>
            <a:off x="2154238" y="5837238"/>
            <a:ext cx="6121400" cy="400050"/>
          </a:xfrm>
          <a:prstGeom prst="rect">
            <a:avLst/>
          </a:prstGeom>
        </p:spPr>
        <p:txBody>
          <a:bodyPr wrap="none">
            <a:spAutoFit/>
          </a:bodyPr>
          <a:lstStyle/>
          <a:p>
            <a:pPr>
              <a:defRPr/>
            </a:pPr>
            <a:r>
              <a:rPr lang="en-US" altLang="en-US" sz="2000" b="1" dirty="0">
                <a:solidFill>
                  <a:srgbClr val="FF0000"/>
                </a:solidFill>
                <a:effectLst>
                  <a:outerShdw blurRad="38100" dist="38100" dir="2700000" algn="tl">
                    <a:srgbClr val="000000">
                      <a:alpha val="43137"/>
                    </a:srgbClr>
                  </a:outerShdw>
                </a:effectLst>
              </a:rPr>
              <a:t>Check the simple example @</a:t>
            </a:r>
            <a:r>
              <a:rPr lang="en-US" altLang="en-US" sz="2000" b="1">
                <a:solidFill>
                  <a:srgbClr val="FF0000"/>
                </a:solidFill>
                <a:effectLst>
                  <a:outerShdw blurRad="38100" dist="38100" dir="2700000" algn="tl">
                    <a:srgbClr val="000000">
                      <a:alpha val="43137"/>
                    </a:srgbClr>
                  </a:outerShdw>
                </a:effectLst>
              </a:rPr>
              <a:t>Note-section below.</a:t>
            </a:r>
            <a:endParaRPr lang="en-US" sz="2000" b="1" dirty="0">
              <a:solidFill>
                <a:srgbClr val="FF0000"/>
              </a:solidFill>
              <a:effectLst>
                <a:outerShdw blurRad="38100" dist="38100" dir="2700000" algn="tl">
                  <a:srgbClr val="000000">
                    <a:alpha val="43137"/>
                  </a:srgbClr>
                </a:outerShdw>
              </a:effectLst>
            </a:endParaRPr>
          </a:p>
        </p:txBody>
      </p:sp>
      <p:sp>
        <p:nvSpPr>
          <p:cNvPr id="9" name="TextBox 1">
            <a:extLst>
              <a:ext uri="{FF2B5EF4-FFF2-40B4-BE49-F238E27FC236}">
                <a16:creationId xmlns:a16="http://schemas.microsoft.com/office/drawing/2014/main" id="{160F294E-05ED-4088-83AF-81C0290A6714}"/>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Footer Placeholder 3">
            <a:extLst>
              <a:ext uri="{FF2B5EF4-FFF2-40B4-BE49-F238E27FC236}">
                <a16:creationId xmlns:a16="http://schemas.microsoft.com/office/drawing/2014/main" id="{4C1EE87F-F6E2-4FA1-A9D3-AD3DD923A7C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79B5AE08-F11D-4A8D-BD54-A4C9C8C5F2A0}" type="slidenum">
              <a:rPr lang="en-AU" altLang="en-US" sz="1400" smtClean="0"/>
              <a:pPr>
                <a:spcBef>
                  <a:spcPct val="0"/>
                </a:spcBef>
                <a:buClrTx/>
                <a:buSzTx/>
                <a:buFontTx/>
                <a:buNone/>
              </a:pPr>
              <a:t>138</a:t>
            </a:fld>
            <a:endParaRPr lang="en-AU" altLang="en-US" sz="1400"/>
          </a:p>
        </p:txBody>
      </p:sp>
      <p:sp>
        <p:nvSpPr>
          <p:cNvPr id="317443" name="Rectangle 2">
            <a:extLst>
              <a:ext uri="{FF2B5EF4-FFF2-40B4-BE49-F238E27FC236}">
                <a16:creationId xmlns:a16="http://schemas.microsoft.com/office/drawing/2014/main" id="{505E2360-2F55-472B-A3CF-D63DC00AF374}"/>
              </a:ext>
            </a:extLst>
          </p:cNvPr>
          <p:cNvSpPr>
            <a:spLocks noGrp="1" noChangeArrowheads="1"/>
          </p:cNvSpPr>
          <p:nvPr>
            <p:ph type="title"/>
          </p:nvPr>
        </p:nvSpPr>
        <p:spPr/>
        <p:txBody>
          <a:bodyPr/>
          <a:lstStyle/>
          <a:p>
            <a:pPr eaLnBrk="1" hangingPunct="1"/>
            <a:r>
              <a:rPr lang="en-US" altLang="en-US"/>
              <a:t>Dynamic Multiple Issue</a:t>
            </a:r>
            <a:endParaRPr lang="en-AU" altLang="en-US"/>
          </a:p>
        </p:txBody>
      </p:sp>
      <p:sp>
        <p:nvSpPr>
          <p:cNvPr id="313348" name="Rectangle 3">
            <a:extLst>
              <a:ext uri="{FF2B5EF4-FFF2-40B4-BE49-F238E27FC236}">
                <a16:creationId xmlns:a16="http://schemas.microsoft.com/office/drawing/2014/main" id="{E676D402-7466-45C3-AF9B-9B7155B795E9}"/>
              </a:ext>
            </a:extLst>
          </p:cNvPr>
          <p:cNvSpPr>
            <a:spLocks noGrp="1" noChangeArrowheads="1"/>
          </p:cNvSpPr>
          <p:nvPr>
            <p:ph type="body" idx="1"/>
          </p:nvPr>
        </p:nvSpPr>
        <p:spPr/>
        <p:txBody>
          <a:bodyPr/>
          <a:lstStyle/>
          <a:p>
            <a:pPr eaLnBrk="1" hangingPunct="1">
              <a:defRPr/>
            </a:pPr>
            <a:r>
              <a:rPr lang="en-US" altLang="en-US" dirty="0"/>
              <a:t>“</a:t>
            </a:r>
            <a:r>
              <a:rPr lang="en-US" altLang="en-US" dirty="0">
                <a:solidFill>
                  <a:schemeClr val="tx2">
                    <a:lumMod val="60000"/>
                    <a:lumOff val="40000"/>
                  </a:schemeClr>
                </a:solidFill>
              </a:rPr>
              <a:t>Superscalar</a:t>
            </a:r>
            <a:r>
              <a:rPr lang="en-US" altLang="en-US" dirty="0"/>
              <a:t>” processors</a:t>
            </a:r>
          </a:p>
          <a:p>
            <a:pPr eaLnBrk="1" hangingPunct="1">
              <a:defRPr/>
            </a:pPr>
            <a:r>
              <a:rPr lang="en-US" altLang="en-US" dirty="0"/>
              <a:t>CPU decides whether to issue 0, 1, 2, … each cycle</a:t>
            </a:r>
          </a:p>
          <a:p>
            <a:pPr lvl="1" eaLnBrk="1" hangingPunct="1">
              <a:defRPr/>
            </a:pPr>
            <a:r>
              <a:rPr lang="en-US" altLang="en-US" dirty="0"/>
              <a:t>Avoiding structural and data hazards</a:t>
            </a:r>
          </a:p>
          <a:p>
            <a:pPr eaLnBrk="1" hangingPunct="1">
              <a:defRPr/>
            </a:pPr>
            <a:r>
              <a:rPr lang="en-US" altLang="en-US" dirty="0"/>
              <a:t>Avoids the need for compiler scheduling</a:t>
            </a:r>
          </a:p>
          <a:p>
            <a:pPr lvl="1" eaLnBrk="1" hangingPunct="1">
              <a:defRPr/>
            </a:pPr>
            <a:r>
              <a:rPr lang="en-US" altLang="en-US" dirty="0"/>
              <a:t>Though it may still help</a:t>
            </a:r>
          </a:p>
          <a:p>
            <a:pPr lvl="1" eaLnBrk="1" hangingPunct="1">
              <a:defRPr/>
            </a:pPr>
            <a:r>
              <a:rPr lang="en-US" altLang="en-US" dirty="0"/>
              <a:t>Code semantics ensured by the CPU</a:t>
            </a:r>
            <a:endParaRPr lang="en-AU" altLang="en-US" dirty="0"/>
          </a:p>
        </p:txBody>
      </p:sp>
      <p:sp>
        <p:nvSpPr>
          <p:cNvPr id="5" name="TextBox 1">
            <a:extLst>
              <a:ext uri="{FF2B5EF4-FFF2-40B4-BE49-F238E27FC236}">
                <a16:creationId xmlns:a16="http://schemas.microsoft.com/office/drawing/2014/main" id="{69EE5F65-AE85-481E-86BA-DE5D55952319}"/>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Footer Placeholder 3">
            <a:extLst>
              <a:ext uri="{FF2B5EF4-FFF2-40B4-BE49-F238E27FC236}">
                <a16:creationId xmlns:a16="http://schemas.microsoft.com/office/drawing/2014/main" id="{B46017FC-00FE-47DC-9805-1FBC2DB1690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ACD45F8-D2D0-494B-A5C0-DB6573AC6F01}" type="slidenum">
              <a:rPr lang="en-AU" altLang="en-US" sz="1400" smtClean="0"/>
              <a:pPr>
                <a:spcBef>
                  <a:spcPct val="0"/>
                </a:spcBef>
                <a:buClrTx/>
                <a:buSzTx/>
                <a:buFontTx/>
                <a:buNone/>
              </a:pPr>
              <a:t>139</a:t>
            </a:fld>
            <a:endParaRPr lang="en-AU" altLang="en-US" sz="1400"/>
          </a:p>
        </p:txBody>
      </p:sp>
      <p:sp>
        <p:nvSpPr>
          <p:cNvPr id="319491" name="Rectangle 2">
            <a:extLst>
              <a:ext uri="{FF2B5EF4-FFF2-40B4-BE49-F238E27FC236}">
                <a16:creationId xmlns:a16="http://schemas.microsoft.com/office/drawing/2014/main" id="{2F3A2CBE-56FA-4D59-9C28-B97DEC7FCD75}"/>
              </a:ext>
            </a:extLst>
          </p:cNvPr>
          <p:cNvSpPr>
            <a:spLocks noGrp="1" noChangeArrowheads="1"/>
          </p:cNvSpPr>
          <p:nvPr>
            <p:ph type="title"/>
          </p:nvPr>
        </p:nvSpPr>
        <p:spPr>
          <a:xfrm>
            <a:off x="684213" y="261719"/>
            <a:ext cx="8259762" cy="646331"/>
          </a:xfrm>
        </p:spPr>
        <p:txBody>
          <a:bodyPr/>
          <a:lstStyle/>
          <a:p>
            <a:pPr eaLnBrk="1" hangingPunct="1"/>
            <a:r>
              <a:rPr lang="en-US" altLang="en-US" sz="3600" dirty="0"/>
              <a:t>Dynamic Pipeline Scheduling</a:t>
            </a:r>
            <a:endParaRPr lang="en-AU" altLang="en-US" sz="3600" dirty="0"/>
          </a:p>
        </p:txBody>
      </p:sp>
      <p:sp>
        <p:nvSpPr>
          <p:cNvPr id="319492" name="Rectangle 3">
            <a:extLst>
              <a:ext uri="{FF2B5EF4-FFF2-40B4-BE49-F238E27FC236}">
                <a16:creationId xmlns:a16="http://schemas.microsoft.com/office/drawing/2014/main" id="{B595B4BD-8F09-4938-8CE2-6C27801B681B}"/>
              </a:ext>
            </a:extLst>
          </p:cNvPr>
          <p:cNvSpPr>
            <a:spLocks noGrp="1" noChangeArrowheads="1"/>
          </p:cNvSpPr>
          <p:nvPr>
            <p:ph type="body" idx="1"/>
          </p:nvPr>
        </p:nvSpPr>
        <p:spPr/>
        <p:txBody>
          <a:bodyPr/>
          <a:lstStyle/>
          <a:p>
            <a:pPr eaLnBrk="1" hangingPunct="1"/>
            <a:r>
              <a:rPr lang="en-US" altLang="en-US"/>
              <a:t>Allow the CPU to execute instructions out of order to avoid stalls</a:t>
            </a:r>
          </a:p>
          <a:p>
            <a:pPr lvl="1" eaLnBrk="1" hangingPunct="1"/>
            <a:r>
              <a:rPr lang="en-US" altLang="en-US"/>
              <a:t>But commit result to registers in order</a:t>
            </a:r>
          </a:p>
          <a:p>
            <a:pPr eaLnBrk="1" hangingPunct="1"/>
            <a:r>
              <a:rPr lang="en-US" altLang="en-US"/>
              <a:t>Example</a:t>
            </a:r>
          </a:p>
          <a:p>
            <a:pPr lvl="1" eaLnBrk="1" hangingPunct="1">
              <a:buFont typeface="Wingdings" panose="05000000000000000000" pitchFamily="2" charset="2"/>
              <a:buNone/>
            </a:pPr>
            <a:r>
              <a:rPr lang="en-US" altLang="en-US"/>
              <a:t>	</a:t>
            </a:r>
            <a:r>
              <a:rPr lang="fr-FR" altLang="en-US">
                <a:latin typeface="Lucida Console" panose="020B0609040504020204" pitchFamily="49" charset="0"/>
              </a:rPr>
              <a:t>lw    </a:t>
            </a:r>
            <a:r>
              <a:rPr lang="fr-FR" altLang="en-US">
                <a:solidFill>
                  <a:schemeClr val="hlink"/>
                </a:solidFill>
                <a:latin typeface="Lucida Console" panose="020B0609040504020204" pitchFamily="49" charset="0"/>
              </a:rPr>
              <a:t>$t0</a:t>
            </a:r>
            <a:r>
              <a:rPr lang="fr-FR" altLang="en-US">
                <a:latin typeface="Lucida Console" panose="020B0609040504020204" pitchFamily="49" charset="0"/>
              </a:rPr>
              <a:t>, 20($s2)</a:t>
            </a:r>
            <a:br>
              <a:rPr lang="fr-FR" altLang="en-US">
                <a:latin typeface="Lucida Console" panose="020B0609040504020204" pitchFamily="49" charset="0"/>
              </a:rPr>
            </a:br>
            <a:r>
              <a:rPr lang="fr-FR" altLang="en-US">
                <a:latin typeface="Lucida Console" panose="020B0609040504020204" pitchFamily="49" charset="0"/>
              </a:rPr>
              <a:t>addu  $t1, </a:t>
            </a:r>
            <a:r>
              <a:rPr lang="fr-FR" altLang="en-US">
                <a:solidFill>
                  <a:schemeClr val="hlink"/>
                </a:solidFill>
                <a:latin typeface="Lucida Console" panose="020B0609040504020204" pitchFamily="49" charset="0"/>
              </a:rPr>
              <a:t>$t0</a:t>
            </a:r>
            <a:r>
              <a:rPr lang="fr-FR" altLang="en-US">
                <a:latin typeface="Lucida Console" panose="020B0609040504020204" pitchFamily="49" charset="0"/>
              </a:rPr>
              <a:t>, $t2</a:t>
            </a:r>
            <a:br>
              <a:rPr lang="fr-FR" altLang="en-US">
                <a:latin typeface="Lucida Console" panose="020B0609040504020204" pitchFamily="49" charset="0"/>
              </a:rPr>
            </a:br>
            <a:r>
              <a:rPr lang="fr-FR" altLang="en-US">
                <a:latin typeface="Lucida Console" panose="020B0609040504020204" pitchFamily="49" charset="0"/>
              </a:rPr>
              <a:t>sub   $s4, $s4, $t3</a:t>
            </a:r>
            <a:br>
              <a:rPr lang="fr-FR" altLang="en-US">
                <a:latin typeface="Lucida Console" panose="020B0609040504020204" pitchFamily="49" charset="0"/>
              </a:rPr>
            </a:br>
            <a:r>
              <a:rPr lang="fr-FR" altLang="en-US">
                <a:latin typeface="Lucida Console" panose="020B0609040504020204" pitchFamily="49" charset="0"/>
              </a:rPr>
              <a:t>slti  $t5, $s4, 20</a:t>
            </a:r>
          </a:p>
          <a:p>
            <a:pPr lvl="1" eaLnBrk="1" hangingPunct="1"/>
            <a:r>
              <a:rPr lang="en-US" altLang="en-US"/>
              <a:t>Can start </a:t>
            </a:r>
            <a:r>
              <a:rPr lang="en-US" altLang="en-US" b="1">
                <a:latin typeface="Courier New" panose="02070309020205020404" pitchFamily="49" charset="0"/>
                <a:cs typeface="Courier New" panose="02070309020205020404" pitchFamily="49" charset="0"/>
              </a:rPr>
              <a:t>sub</a:t>
            </a:r>
            <a:r>
              <a:rPr lang="en-US" altLang="en-US"/>
              <a:t> while </a:t>
            </a:r>
            <a:r>
              <a:rPr lang="en-US" altLang="en-US" b="1">
                <a:latin typeface="Courier New" panose="02070309020205020404" pitchFamily="49" charset="0"/>
                <a:cs typeface="Courier New" panose="02070309020205020404" pitchFamily="49" charset="0"/>
              </a:rPr>
              <a:t>addu</a:t>
            </a:r>
            <a:r>
              <a:rPr lang="en-US" altLang="en-US"/>
              <a:t> is waiting for lw</a:t>
            </a:r>
          </a:p>
        </p:txBody>
      </p:sp>
      <p:sp>
        <p:nvSpPr>
          <p:cNvPr id="5" name="TextBox 1">
            <a:extLst>
              <a:ext uri="{FF2B5EF4-FFF2-40B4-BE49-F238E27FC236}">
                <a16:creationId xmlns:a16="http://schemas.microsoft.com/office/drawing/2014/main" id="{CDF59BC7-2432-4D8B-8CE6-343ABACE87D8}"/>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a:extLst>
              <a:ext uri="{FF2B5EF4-FFF2-40B4-BE49-F238E27FC236}">
                <a16:creationId xmlns:a16="http://schemas.microsoft.com/office/drawing/2014/main" id="{CF15C8ED-2209-43CC-A5D9-A451D8A8037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9AD00FE-45AB-46DA-91A5-94C9C634D79F}" type="slidenum">
              <a:rPr lang="en-AU" altLang="en-US" sz="1400" smtClean="0"/>
              <a:pPr>
                <a:spcBef>
                  <a:spcPct val="0"/>
                </a:spcBef>
                <a:buClrTx/>
                <a:buSzTx/>
                <a:buFontTx/>
                <a:buNone/>
              </a:pPr>
              <a:t>14</a:t>
            </a:fld>
            <a:endParaRPr lang="en-AU" altLang="en-US" sz="1400"/>
          </a:p>
        </p:txBody>
      </p:sp>
      <p:sp>
        <p:nvSpPr>
          <p:cNvPr id="32771" name="Rectangle 2">
            <a:extLst>
              <a:ext uri="{FF2B5EF4-FFF2-40B4-BE49-F238E27FC236}">
                <a16:creationId xmlns:a16="http://schemas.microsoft.com/office/drawing/2014/main" id="{64D93EF4-CC6E-4814-BD65-908846837AE6}"/>
              </a:ext>
            </a:extLst>
          </p:cNvPr>
          <p:cNvSpPr>
            <a:spLocks noGrp="1" noChangeArrowheads="1"/>
          </p:cNvSpPr>
          <p:nvPr>
            <p:ph type="title"/>
          </p:nvPr>
        </p:nvSpPr>
        <p:spPr/>
        <p:txBody>
          <a:bodyPr/>
          <a:lstStyle/>
          <a:p>
            <a:pPr eaLnBrk="1" hangingPunct="1"/>
            <a:r>
              <a:rPr lang="en-US" altLang="en-US"/>
              <a:t>Logic Design Basics</a:t>
            </a:r>
            <a:endParaRPr lang="en-AU" altLang="en-US"/>
          </a:p>
        </p:txBody>
      </p:sp>
      <p:sp>
        <p:nvSpPr>
          <p:cNvPr id="32772" name="Text Box 3">
            <a:extLst>
              <a:ext uri="{FF2B5EF4-FFF2-40B4-BE49-F238E27FC236}">
                <a16:creationId xmlns:a16="http://schemas.microsoft.com/office/drawing/2014/main" id="{6B9F056D-336F-427E-A724-1047AD08C1DC}"/>
              </a:ext>
            </a:extLst>
          </p:cNvPr>
          <p:cNvSpPr txBox="1">
            <a:spLocks noChangeArrowheads="1"/>
          </p:cNvSpPr>
          <p:nvPr/>
        </p:nvSpPr>
        <p:spPr bwMode="auto">
          <a:xfrm rot="5400000">
            <a:off x="7287419" y="1489869"/>
            <a:ext cx="33464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§4.2 Logic Design Conventions</a:t>
            </a:r>
          </a:p>
        </p:txBody>
      </p:sp>
      <p:sp>
        <p:nvSpPr>
          <p:cNvPr id="18437" name="Rectangle 4">
            <a:extLst>
              <a:ext uri="{FF2B5EF4-FFF2-40B4-BE49-F238E27FC236}">
                <a16:creationId xmlns:a16="http://schemas.microsoft.com/office/drawing/2014/main" id="{FCB83E74-659A-4C02-BD4C-212457A904E7}"/>
              </a:ext>
            </a:extLst>
          </p:cNvPr>
          <p:cNvSpPr>
            <a:spLocks noGrp="1" noChangeArrowheads="1"/>
          </p:cNvSpPr>
          <p:nvPr>
            <p:ph type="body" idx="1"/>
          </p:nvPr>
        </p:nvSpPr>
        <p:spPr/>
        <p:txBody>
          <a:bodyPr/>
          <a:lstStyle/>
          <a:p>
            <a:pPr eaLnBrk="1" hangingPunct="1">
              <a:defRPr/>
            </a:pPr>
            <a:r>
              <a:rPr lang="en-US" dirty="0"/>
              <a:t>Information encoded in binary</a:t>
            </a:r>
          </a:p>
          <a:p>
            <a:pPr lvl="1" eaLnBrk="1" hangingPunct="1">
              <a:defRPr/>
            </a:pPr>
            <a:r>
              <a:rPr lang="en-US" dirty="0"/>
              <a:t>Low voltage = 0, High voltage = 1</a:t>
            </a:r>
          </a:p>
          <a:p>
            <a:pPr lvl="1" eaLnBrk="1" hangingPunct="1">
              <a:defRPr/>
            </a:pPr>
            <a:r>
              <a:rPr lang="en-US" dirty="0"/>
              <a:t>One wire per bit</a:t>
            </a:r>
          </a:p>
          <a:p>
            <a:pPr lvl="1" eaLnBrk="1" hangingPunct="1">
              <a:defRPr/>
            </a:pPr>
            <a:r>
              <a:rPr lang="en-US" dirty="0"/>
              <a:t>Multi-bit data encoded on multi-wire buses</a:t>
            </a:r>
          </a:p>
          <a:p>
            <a:pPr eaLnBrk="1" hangingPunct="1">
              <a:defRPr/>
            </a:pPr>
            <a:r>
              <a:rPr lang="en-US" dirty="0" err="1"/>
              <a:t>Datapath</a:t>
            </a:r>
            <a:r>
              <a:rPr lang="en-US" dirty="0"/>
              <a:t> elements in MIPS are of 2 types:</a:t>
            </a:r>
          </a:p>
          <a:p>
            <a:pPr marL="457200" lvl="1" indent="0" eaLnBrk="1" hangingPunct="1">
              <a:buFont typeface="Wingdings" panose="05000000000000000000" pitchFamily="2" charset="2"/>
              <a:buNone/>
              <a:defRPr/>
            </a:pPr>
            <a:r>
              <a:rPr lang="en-US" dirty="0"/>
              <a:t>1. Combinational element </a:t>
            </a:r>
            <a:r>
              <a:rPr lang="en-US" sz="1600" dirty="0"/>
              <a:t>(output depends only on the current inputs)</a:t>
            </a:r>
            <a:endParaRPr lang="en-US" dirty="0"/>
          </a:p>
          <a:p>
            <a:pPr lvl="2" eaLnBrk="1" hangingPunct="1">
              <a:defRPr/>
            </a:pPr>
            <a:r>
              <a:rPr lang="en-US" dirty="0"/>
              <a:t>Operate on data</a:t>
            </a:r>
          </a:p>
          <a:p>
            <a:pPr lvl="2" eaLnBrk="1" hangingPunct="1">
              <a:defRPr/>
            </a:pPr>
            <a:r>
              <a:rPr lang="en-US" dirty="0"/>
              <a:t>Output is a function of input</a:t>
            </a:r>
          </a:p>
          <a:p>
            <a:pPr marL="457200" lvl="1" indent="0" eaLnBrk="1" hangingPunct="1">
              <a:buFont typeface="Wingdings" panose="05000000000000000000" pitchFamily="2" charset="2"/>
              <a:buNone/>
              <a:defRPr/>
            </a:pPr>
            <a:r>
              <a:rPr lang="en-US" dirty="0"/>
              <a:t>2. State (sequential) elements</a:t>
            </a:r>
          </a:p>
          <a:p>
            <a:pPr lvl="2" eaLnBrk="1" hangingPunct="1">
              <a:defRPr/>
            </a:pPr>
            <a:r>
              <a:rPr lang="en-US" dirty="0"/>
              <a:t>Store information: instruction, data memory, reg. …</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Footer Placeholder 2">
            <a:extLst>
              <a:ext uri="{FF2B5EF4-FFF2-40B4-BE49-F238E27FC236}">
                <a16:creationId xmlns:a16="http://schemas.microsoft.com/office/drawing/2014/main" id="{B076AB41-28B5-419B-BA9C-683D5E3B215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420227F4-DD54-42C7-9D3D-04EA4E330789}" type="slidenum">
              <a:rPr lang="en-AU" altLang="en-US" sz="1400" smtClean="0"/>
              <a:pPr>
                <a:spcBef>
                  <a:spcPct val="0"/>
                </a:spcBef>
                <a:buClrTx/>
                <a:buSzTx/>
                <a:buFontTx/>
                <a:buNone/>
              </a:pPr>
              <a:t>140</a:t>
            </a:fld>
            <a:endParaRPr lang="en-AU" altLang="en-US" sz="1400"/>
          </a:p>
        </p:txBody>
      </p:sp>
      <p:sp>
        <p:nvSpPr>
          <p:cNvPr id="321539" name="Freeform 9">
            <a:extLst>
              <a:ext uri="{FF2B5EF4-FFF2-40B4-BE49-F238E27FC236}">
                <a16:creationId xmlns:a16="http://schemas.microsoft.com/office/drawing/2014/main" id="{F1D7DE91-4E4D-4581-B2F6-22B1E7BE5864}"/>
              </a:ext>
            </a:extLst>
          </p:cNvPr>
          <p:cNvSpPr>
            <a:spLocks/>
          </p:cNvSpPr>
          <p:nvPr/>
        </p:nvSpPr>
        <p:spPr bwMode="auto">
          <a:xfrm>
            <a:off x="5295900" y="3194050"/>
            <a:ext cx="1065213" cy="1362075"/>
          </a:xfrm>
          <a:custGeom>
            <a:avLst/>
            <a:gdLst>
              <a:gd name="T0" fmla="*/ 0 w 671"/>
              <a:gd name="T1" fmla="*/ 2147483646 h 858"/>
              <a:gd name="T2" fmla="*/ 2147483646 w 671"/>
              <a:gd name="T3" fmla="*/ 2147483646 h 858"/>
              <a:gd name="T4" fmla="*/ 2147483646 w 671"/>
              <a:gd name="T5" fmla="*/ 2147483646 h 858"/>
              <a:gd name="T6" fmla="*/ 2147483646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1540" name="Freeform 13">
            <a:extLst>
              <a:ext uri="{FF2B5EF4-FFF2-40B4-BE49-F238E27FC236}">
                <a16:creationId xmlns:a16="http://schemas.microsoft.com/office/drawing/2014/main" id="{E8C9526A-0102-40E6-B773-94CD77B6DC80}"/>
              </a:ext>
            </a:extLst>
          </p:cNvPr>
          <p:cNvSpPr>
            <a:spLocks/>
          </p:cNvSpPr>
          <p:nvPr/>
        </p:nvSpPr>
        <p:spPr bwMode="auto">
          <a:xfrm>
            <a:off x="4257675" y="3041650"/>
            <a:ext cx="2459038" cy="2152650"/>
          </a:xfrm>
          <a:custGeom>
            <a:avLst/>
            <a:gdLst>
              <a:gd name="T0" fmla="*/ 0 w 1549"/>
              <a:gd name="T1" fmla="*/ 2147483646 h 1356"/>
              <a:gd name="T2" fmla="*/ 2147483646 w 1549"/>
              <a:gd name="T3" fmla="*/ 2147483646 h 1356"/>
              <a:gd name="T4" fmla="*/ 2147483646 w 1549"/>
              <a:gd name="T5" fmla="*/ 2147483646 h 1356"/>
              <a:gd name="T6" fmla="*/ 2147483646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1541" name="Rectangle 14">
            <a:extLst>
              <a:ext uri="{FF2B5EF4-FFF2-40B4-BE49-F238E27FC236}">
                <a16:creationId xmlns:a16="http://schemas.microsoft.com/office/drawing/2014/main" id="{8E607CCB-FFD8-4A3C-9294-016EB5BD0D7A}"/>
              </a:ext>
            </a:extLst>
          </p:cNvPr>
          <p:cNvSpPr>
            <a:spLocks noChangeArrowheads="1"/>
          </p:cNvSpPr>
          <p:nvPr/>
        </p:nvSpPr>
        <p:spPr bwMode="auto">
          <a:xfrm>
            <a:off x="5580063" y="3717925"/>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321542" name="Rectangle 2">
            <a:extLst>
              <a:ext uri="{FF2B5EF4-FFF2-40B4-BE49-F238E27FC236}">
                <a16:creationId xmlns:a16="http://schemas.microsoft.com/office/drawing/2014/main" id="{8DB6A7EE-9CE8-4B2F-8FD1-88BEC4EC7F9B}"/>
              </a:ext>
            </a:extLst>
          </p:cNvPr>
          <p:cNvSpPr>
            <a:spLocks noGrp="1" noChangeArrowheads="1"/>
          </p:cNvSpPr>
          <p:nvPr>
            <p:ph type="title"/>
          </p:nvPr>
        </p:nvSpPr>
        <p:spPr>
          <a:xfrm>
            <a:off x="684213" y="261719"/>
            <a:ext cx="8259762" cy="646331"/>
          </a:xfrm>
        </p:spPr>
        <p:txBody>
          <a:bodyPr/>
          <a:lstStyle/>
          <a:p>
            <a:pPr eaLnBrk="1" hangingPunct="1"/>
            <a:r>
              <a:rPr lang="en-US" altLang="en-US" sz="3600" dirty="0"/>
              <a:t>Dynamically Scheduled CPU</a:t>
            </a:r>
            <a:endParaRPr lang="en-AU" altLang="en-US" sz="3600" dirty="0"/>
          </a:p>
        </p:txBody>
      </p:sp>
      <p:pic>
        <p:nvPicPr>
          <p:cNvPr id="321543" name="Picture 4" descr="f04-72-P374493">
            <a:extLst>
              <a:ext uri="{FF2B5EF4-FFF2-40B4-BE49-F238E27FC236}">
                <a16:creationId xmlns:a16="http://schemas.microsoft.com/office/drawing/2014/main" id="{BF2D361E-6903-4B89-9633-6DAB52A8F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12875"/>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1544" name="AutoShape 11">
            <a:extLst>
              <a:ext uri="{FF2B5EF4-FFF2-40B4-BE49-F238E27FC236}">
                <a16:creationId xmlns:a16="http://schemas.microsoft.com/office/drawing/2014/main" id="{36B316B6-3788-44E2-B794-D98DA51EF694}"/>
              </a:ext>
            </a:extLst>
          </p:cNvPr>
          <p:cNvSpPr>
            <a:spLocks/>
          </p:cNvSpPr>
          <p:nvPr/>
        </p:nvSpPr>
        <p:spPr bwMode="auto">
          <a:xfrm>
            <a:off x="7235825" y="4292600"/>
            <a:ext cx="1727200" cy="936625"/>
          </a:xfrm>
          <a:prstGeom prst="borderCallout1">
            <a:avLst>
              <a:gd name="adj1" fmla="val 12204"/>
              <a:gd name="adj2" fmla="val -4412"/>
              <a:gd name="adj3" fmla="val 6273"/>
              <a:gd name="adj4" fmla="val -5514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Results also sent to any waiting reservation stations</a:t>
            </a:r>
          </a:p>
        </p:txBody>
      </p:sp>
      <p:sp>
        <p:nvSpPr>
          <p:cNvPr id="321545" name="AutoShape 12">
            <a:extLst>
              <a:ext uri="{FF2B5EF4-FFF2-40B4-BE49-F238E27FC236}">
                <a16:creationId xmlns:a16="http://schemas.microsoft.com/office/drawing/2014/main" id="{F3A97586-93B8-42CC-9C75-19F5D237122F}"/>
              </a:ext>
            </a:extLst>
          </p:cNvPr>
          <p:cNvSpPr>
            <a:spLocks/>
          </p:cNvSpPr>
          <p:nvPr/>
        </p:nvSpPr>
        <p:spPr bwMode="auto">
          <a:xfrm>
            <a:off x="323850" y="5229225"/>
            <a:ext cx="1692275" cy="649288"/>
          </a:xfrm>
          <a:prstGeom prst="borderCallout1">
            <a:avLst>
              <a:gd name="adj1" fmla="val 17602"/>
              <a:gd name="adj2" fmla="val 104505"/>
              <a:gd name="adj3" fmla="val 12958"/>
              <a:gd name="adj4" fmla="val 131894"/>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Reorders buffer for register writes</a:t>
            </a:r>
          </a:p>
        </p:txBody>
      </p:sp>
      <p:sp>
        <p:nvSpPr>
          <p:cNvPr id="321546" name="AutoShape 15">
            <a:extLst>
              <a:ext uri="{FF2B5EF4-FFF2-40B4-BE49-F238E27FC236}">
                <a16:creationId xmlns:a16="http://schemas.microsoft.com/office/drawing/2014/main" id="{6C2B4A0D-5FF1-4A40-8B69-CBCCA0D5AD58}"/>
              </a:ext>
            </a:extLst>
          </p:cNvPr>
          <p:cNvSpPr>
            <a:spLocks/>
          </p:cNvSpPr>
          <p:nvPr/>
        </p:nvSpPr>
        <p:spPr bwMode="auto">
          <a:xfrm>
            <a:off x="5003800" y="5589588"/>
            <a:ext cx="1692275" cy="792162"/>
          </a:xfrm>
          <a:prstGeom prst="borderCallout1">
            <a:avLst>
              <a:gd name="adj1" fmla="val 14431"/>
              <a:gd name="adj2" fmla="val -4505"/>
              <a:gd name="adj3" fmla="val -45292"/>
              <a:gd name="adj4" fmla="val -3620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Can supply operands for issued instructions</a:t>
            </a:r>
          </a:p>
        </p:txBody>
      </p:sp>
      <p:sp>
        <p:nvSpPr>
          <p:cNvPr id="321547" name="AutoShape 16">
            <a:extLst>
              <a:ext uri="{FF2B5EF4-FFF2-40B4-BE49-F238E27FC236}">
                <a16:creationId xmlns:a16="http://schemas.microsoft.com/office/drawing/2014/main" id="{C611D591-2079-4293-8E0F-63D7F36E6C90}"/>
              </a:ext>
            </a:extLst>
          </p:cNvPr>
          <p:cNvSpPr>
            <a:spLocks/>
          </p:cNvSpPr>
          <p:nvPr/>
        </p:nvSpPr>
        <p:spPr bwMode="auto">
          <a:xfrm>
            <a:off x="7235825" y="1268413"/>
            <a:ext cx="1404938" cy="649287"/>
          </a:xfrm>
          <a:prstGeom prst="borderCallout1">
            <a:avLst>
              <a:gd name="adj1" fmla="val 17602"/>
              <a:gd name="adj2" fmla="val -5426"/>
              <a:gd name="adj3" fmla="val 65769"/>
              <a:gd name="adj4" fmla="val -45875"/>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Preserves dependencies</a:t>
            </a:r>
          </a:p>
        </p:txBody>
      </p:sp>
      <p:sp>
        <p:nvSpPr>
          <p:cNvPr id="321548" name="AutoShape 17">
            <a:extLst>
              <a:ext uri="{FF2B5EF4-FFF2-40B4-BE49-F238E27FC236}">
                <a16:creationId xmlns:a16="http://schemas.microsoft.com/office/drawing/2014/main" id="{A40AA65E-6D60-4E08-93B8-EE536A134033}"/>
              </a:ext>
            </a:extLst>
          </p:cNvPr>
          <p:cNvSpPr>
            <a:spLocks/>
          </p:cNvSpPr>
          <p:nvPr/>
        </p:nvSpPr>
        <p:spPr bwMode="auto">
          <a:xfrm>
            <a:off x="7235825" y="2565400"/>
            <a:ext cx="1404938" cy="649288"/>
          </a:xfrm>
          <a:prstGeom prst="borderCallout1">
            <a:avLst>
              <a:gd name="adj1" fmla="val 17602"/>
              <a:gd name="adj2" fmla="val -5426"/>
              <a:gd name="adj3" fmla="val 22736"/>
              <a:gd name="adj4" fmla="val -100676"/>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t>Hold pending operands</a:t>
            </a:r>
          </a:p>
        </p:txBody>
      </p:sp>
      <p:sp>
        <p:nvSpPr>
          <p:cNvPr id="2" name="Line Callout 1 1">
            <a:extLst>
              <a:ext uri="{FF2B5EF4-FFF2-40B4-BE49-F238E27FC236}">
                <a16:creationId xmlns:a16="http://schemas.microsoft.com/office/drawing/2014/main" id="{C711986D-45B5-4CB3-992B-E4EEB8222A1C}"/>
              </a:ext>
            </a:extLst>
          </p:cNvPr>
          <p:cNvSpPr/>
          <p:nvPr/>
        </p:nvSpPr>
        <p:spPr bwMode="auto">
          <a:xfrm flipH="1">
            <a:off x="0" y="1917700"/>
            <a:ext cx="778912" cy="503188"/>
          </a:xfrm>
          <a:prstGeom prst="borderCallout1">
            <a:avLst>
              <a:gd name="adj1" fmla="val 18750"/>
              <a:gd name="adj2" fmla="val -8333"/>
              <a:gd name="adj3" fmla="val 133570"/>
              <a:gd name="adj4" fmla="val -49673"/>
            </a:avLst>
          </a:prstGeom>
          <a:solidFill>
            <a:schemeClr val="tx2">
              <a:lumMod val="60000"/>
              <a:lumOff val="40000"/>
            </a:schemeClr>
          </a:solidFill>
          <a:ln w="9525" cap="flat" cmpd="sng" algn="ctr">
            <a:solidFill>
              <a:schemeClr val="tx1"/>
            </a:solidFill>
            <a:prstDash val="solid"/>
            <a:round/>
            <a:headEnd type="none" w="med" len="med"/>
            <a:tailEnd type="triangle" w="med" len="med"/>
          </a:ln>
          <a:effectLst>
            <a:glow rad="165100">
              <a:schemeClr val="accent1">
                <a:alpha val="40000"/>
              </a:schemeClr>
            </a:glow>
          </a:effectLst>
        </p:spPr>
        <p:txBody>
          <a:bodyPr anchor="ctr"/>
          <a:lstStyle/>
          <a:p>
            <a:pPr algn="ctr">
              <a:defRPr/>
            </a:pPr>
            <a:r>
              <a:rPr lang="en-US" dirty="0">
                <a:latin typeface="Arial" charset="0"/>
              </a:rPr>
              <a:t>buffer</a:t>
            </a:r>
          </a:p>
        </p:txBody>
      </p:sp>
      <p:sp>
        <p:nvSpPr>
          <p:cNvPr id="14" name="TextBox 1">
            <a:extLst>
              <a:ext uri="{FF2B5EF4-FFF2-40B4-BE49-F238E27FC236}">
                <a16:creationId xmlns:a16="http://schemas.microsoft.com/office/drawing/2014/main" id="{8E5D0C98-FA5C-4C76-9E25-1603C43EB6E1}"/>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Footer Placeholder 3">
            <a:extLst>
              <a:ext uri="{FF2B5EF4-FFF2-40B4-BE49-F238E27FC236}">
                <a16:creationId xmlns:a16="http://schemas.microsoft.com/office/drawing/2014/main" id="{D5810E8F-7E01-4A5F-A692-B7A995C7A5E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E341C781-38C7-412D-B200-9B1400BDD573}" type="slidenum">
              <a:rPr lang="en-AU" altLang="en-US" sz="1400" smtClean="0"/>
              <a:pPr>
                <a:spcBef>
                  <a:spcPct val="0"/>
                </a:spcBef>
                <a:buClrTx/>
                <a:buSzTx/>
                <a:buFontTx/>
                <a:buNone/>
              </a:pPr>
              <a:t>141</a:t>
            </a:fld>
            <a:endParaRPr lang="en-AU" altLang="en-US" sz="1400"/>
          </a:p>
        </p:txBody>
      </p:sp>
      <p:sp>
        <p:nvSpPr>
          <p:cNvPr id="323587" name="Rectangle 2">
            <a:extLst>
              <a:ext uri="{FF2B5EF4-FFF2-40B4-BE49-F238E27FC236}">
                <a16:creationId xmlns:a16="http://schemas.microsoft.com/office/drawing/2014/main" id="{B012FC6C-284A-4C5A-BC7F-978A897785CF}"/>
              </a:ext>
            </a:extLst>
          </p:cNvPr>
          <p:cNvSpPr>
            <a:spLocks noGrp="1" noChangeArrowheads="1"/>
          </p:cNvSpPr>
          <p:nvPr>
            <p:ph type="title"/>
          </p:nvPr>
        </p:nvSpPr>
        <p:spPr>
          <a:xfrm>
            <a:off x="684213" y="200164"/>
            <a:ext cx="8259762" cy="707886"/>
          </a:xfrm>
        </p:spPr>
        <p:txBody>
          <a:bodyPr/>
          <a:lstStyle/>
          <a:p>
            <a:pPr eaLnBrk="1" hangingPunct="1"/>
            <a:r>
              <a:rPr lang="en-US" altLang="en-US" sz="4000" dirty="0"/>
              <a:t>Register Renaming</a:t>
            </a:r>
            <a:endParaRPr lang="en-AU" altLang="en-US" sz="4000" dirty="0"/>
          </a:p>
        </p:txBody>
      </p:sp>
      <p:sp>
        <p:nvSpPr>
          <p:cNvPr id="323588" name="Rectangle 3">
            <a:extLst>
              <a:ext uri="{FF2B5EF4-FFF2-40B4-BE49-F238E27FC236}">
                <a16:creationId xmlns:a16="http://schemas.microsoft.com/office/drawing/2014/main" id="{F45705D0-3365-424D-BFC6-3BC0D08EFAAE}"/>
              </a:ext>
            </a:extLst>
          </p:cNvPr>
          <p:cNvSpPr>
            <a:spLocks noGrp="1" noChangeArrowheads="1"/>
          </p:cNvSpPr>
          <p:nvPr>
            <p:ph type="body" idx="1"/>
          </p:nvPr>
        </p:nvSpPr>
        <p:spPr>
          <a:xfrm>
            <a:off x="539750" y="908050"/>
            <a:ext cx="8415338" cy="5329238"/>
          </a:xfrm>
          <a:solidFill>
            <a:schemeClr val="bg1"/>
          </a:solidFill>
        </p:spPr>
        <p:txBody>
          <a:bodyPr/>
          <a:lstStyle/>
          <a:p>
            <a:pPr eaLnBrk="1" hangingPunct="1">
              <a:lnSpc>
                <a:spcPct val="90000"/>
              </a:lnSpc>
            </a:pPr>
            <a:r>
              <a:rPr lang="en-US" altLang="en-US"/>
              <a:t>Reservation stations and reorder buffer (</a:t>
            </a:r>
            <a:r>
              <a:rPr lang="en-US" altLang="en-US" sz="2400"/>
              <a:t>buffer in commit unit</a:t>
            </a:r>
            <a:r>
              <a:rPr lang="en-US" altLang="en-US"/>
              <a:t>) effectively provide register renaming</a:t>
            </a:r>
          </a:p>
          <a:p>
            <a:pPr eaLnBrk="1" hangingPunct="1">
              <a:lnSpc>
                <a:spcPct val="90000"/>
              </a:lnSpc>
            </a:pPr>
            <a:r>
              <a:rPr lang="en-US" altLang="en-US"/>
              <a:t>On instruction issue to reservation station</a:t>
            </a:r>
          </a:p>
          <a:p>
            <a:pPr lvl="1" eaLnBrk="1" hangingPunct="1">
              <a:lnSpc>
                <a:spcPct val="90000"/>
              </a:lnSpc>
            </a:pPr>
            <a:r>
              <a:rPr lang="en-US" altLang="en-US"/>
              <a:t>If operand is available in register file or reorder buffer</a:t>
            </a:r>
          </a:p>
          <a:p>
            <a:pPr lvl="2" eaLnBrk="1" hangingPunct="1">
              <a:lnSpc>
                <a:spcPct val="90000"/>
              </a:lnSpc>
            </a:pPr>
            <a:r>
              <a:rPr lang="en-US" altLang="en-US"/>
              <a:t>Copied to reservation station</a:t>
            </a:r>
          </a:p>
          <a:p>
            <a:pPr lvl="2" eaLnBrk="1" hangingPunct="1">
              <a:lnSpc>
                <a:spcPct val="90000"/>
              </a:lnSpc>
            </a:pPr>
            <a:r>
              <a:rPr lang="en-US" altLang="en-US"/>
              <a:t>No longer required in the register; can be overwritten</a:t>
            </a:r>
          </a:p>
          <a:p>
            <a:pPr lvl="1" eaLnBrk="1" hangingPunct="1">
              <a:lnSpc>
                <a:spcPct val="90000"/>
              </a:lnSpc>
            </a:pPr>
            <a:r>
              <a:rPr lang="en-US" altLang="en-US"/>
              <a:t>If operand is not yet available</a:t>
            </a:r>
          </a:p>
          <a:p>
            <a:pPr lvl="2" eaLnBrk="1" hangingPunct="1">
              <a:lnSpc>
                <a:spcPct val="90000"/>
              </a:lnSpc>
            </a:pPr>
            <a:r>
              <a:rPr lang="en-US" altLang="en-US"/>
              <a:t>It will be provided to the reservation station by a function unit</a:t>
            </a:r>
          </a:p>
          <a:p>
            <a:pPr lvl="2" eaLnBrk="1" hangingPunct="1">
              <a:lnSpc>
                <a:spcPct val="90000"/>
              </a:lnSpc>
            </a:pPr>
            <a:r>
              <a:rPr lang="en-US" altLang="en-US"/>
              <a:t>Register update may not be required</a:t>
            </a:r>
            <a:endParaRPr lang="en-AU" altLang="en-US"/>
          </a:p>
        </p:txBody>
      </p:sp>
      <p:sp>
        <p:nvSpPr>
          <p:cNvPr id="5" name="TextBox 1">
            <a:extLst>
              <a:ext uri="{FF2B5EF4-FFF2-40B4-BE49-F238E27FC236}">
                <a16:creationId xmlns:a16="http://schemas.microsoft.com/office/drawing/2014/main" id="{198448A1-1A18-44B3-8A4C-780839342EF7}"/>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Footer Placeholder 3">
            <a:extLst>
              <a:ext uri="{FF2B5EF4-FFF2-40B4-BE49-F238E27FC236}">
                <a16:creationId xmlns:a16="http://schemas.microsoft.com/office/drawing/2014/main" id="{A5560484-2CCD-4712-8EF1-27E4E536339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EAE5E628-649F-4D13-8BC3-0379B94C298D}" type="slidenum">
              <a:rPr lang="en-AU" altLang="en-US" sz="1400" smtClean="0"/>
              <a:pPr>
                <a:spcBef>
                  <a:spcPct val="0"/>
                </a:spcBef>
                <a:buClrTx/>
                <a:buSzTx/>
                <a:buFontTx/>
                <a:buNone/>
              </a:pPr>
              <a:t>142</a:t>
            </a:fld>
            <a:endParaRPr lang="en-AU" altLang="en-US" sz="1400"/>
          </a:p>
        </p:txBody>
      </p:sp>
      <p:sp>
        <p:nvSpPr>
          <p:cNvPr id="325635" name="Rectangle 4">
            <a:extLst>
              <a:ext uri="{FF2B5EF4-FFF2-40B4-BE49-F238E27FC236}">
                <a16:creationId xmlns:a16="http://schemas.microsoft.com/office/drawing/2014/main" id="{8BFF9B59-0824-454A-8858-2BFF8E59F366}"/>
              </a:ext>
            </a:extLst>
          </p:cNvPr>
          <p:cNvSpPr>
            <a:spLocks noGrp="1" noChangeArrowheads="1"/>
          </p:cNvSpPr>
          <p:nvPr>
            <p:ph type="title"/>
          </p:nvPr>
        </p:nvSpPr>
        <p:spPr/>
        <p:txBody>
          <a:bodyPr/>
          <a:lstStyle/>
          <a:p>
            <a:pPr eaLnBrk="1" hangingPunct="1"/>
            <a:r>
              <a:rPr lang="en-US" altLang="en-US"/>
              <a:t>Speculation</a:t>
            </a:r>
            <a:endParaRPr lang="en-AU" altLang="en-US"/>
          </a:p>
        </p:txBody>
      </p:sp>
      <p:sp>
        <p:nvSpPr>
          <p:cNvPr id="325636" name="Rectangle 5">
            <a:extLst>
              <a:ext uri="{FF2B5EF4-FFF2-40B4-BE49-F238E27FC236}">
                <a16:creationId xmlns:a16="http://schemas.microsoft.com/office/drawing/2014/main" id="{AB141589-B900-496F-B1FB-951664683AA2}"/>
              </a:ext>
            </a:extLst>
          </p:cNvPr>
          <p:cNvSpPr>
            <a:spLocks noGrp="1" noChangeArrowheads="1"/>
          </p:cNvSpPr>
          <p:nvPr>
            <p:ph type="body" idx="1"/>
          </p:nvPr>
        </p:nvSpPr>
        <p:spPr/>
        <p:txBody>
          <a:bodyPr/>
          <a:lstStyle/>
          <a:p>
            <a:pPr eaLnBrk="1" hangingPunct="1"/>
            <a:r>
              <a:rPr lang="en-US" altLang="en-US"/>
              <a:t>Predict branch and continue issuing</a:t>
            </a:r>
          </a:p>
          <a:p>
            <a:pPr lvl="1" eaLnBrk="1" hangingPunct="1"/>
            <a:r>
              <a:rPr lang="en-US" altLang="en-US"/>
              <a:t>Don’t commit until branch outcome determined</a:t>
            </a:r>
          </a:p>
          <a:p>
            <a:pPr eaLnBrk="1" hangingPunct="1"/>
            <a:r>
              <a:rPr lang="en-US" altLang="en-US"/>
              <a:t>Load speculation</a:t>
            </a:r>
          </a:p>
          <a:p>
            <a:pPr lvl="1" eaLnBrk="1" hangingPunct="1"/>
            <a:r>
              <a:rPr lang="en-US" altLang="en-US"/>
              <a:t>Avoid load and cache miss delay</a:t>
            </a:r>
          </a:p>
          <a:p>
            <a:pPr lvl="2" eaLnBrk="1" hangingPunct="1"/>
            <a:r>
              <a:rPr lang="en-US" altLang="en-US"/>
              <a:t>Predict the effective address</a:t>
            </a:r>
          </a:p>
          <a:p>
            <a:pPr lvl="2" eaLnBrk="1" hangingPunct="1"/>
            <a:r>
              <a:rPr lang="en-US" altLang="en-US"/>
              <a:t>Predict loaded value</a:t>
            </a:r>
          </a:p>
          <a:p>
            <a:pPr lvl="2" eaLnBrk="1" hangingPunct="1"/>
            <a:r>
              <a:rPr lang="en-US" altLang="en-US"/>
              <a:t>Load before completing outstanding stores</a:t>
            </a:r>
          </a:p>
          <a:p>
            <a:pPr lvl="2" eaLnBrk="1" hangingPunct="1"/>
            <a:r>
              <a:rPr lang="en-US" altLang="en-US"/>
              <a:t>Bypass stored values to load unit</a:t>
            </a:r>
          </a:p>
          <a:p>
            <a:pPr lvl="1" eaLnBrk="1" hangingPunct="1"/>
            <a:r>
              <a:rPr lang="en-US" altLang="en-US"/>
              <a:t>Don’t commit load until speculation cleared</a:t>
            </a:r>
            <a:endParaRPr lang="en-AU" altLang="en-US"/>
          </a:p>
        </p:txBody>
      </p:sp>
      <p:sp>
        <p:nvSpPr>
          <p:cNvPr id="5" name="TextBox 1">
            <a:extLst>
              <a:ext uri="{FF2B5EF4-FFF2-40B4-BE49-F238E27FC236}">
                <a16:creationId xmlns:a16="http://schemas.microsoft.com/office/drawing/2014/main" id="{A6043915-B847-4581-AFBC-9534AC196F6B}"/>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Footer Placeholder 3">
            <a:extLst>
              <a:ext uri="{FF2B5EF4-FFF2-40B4-BE49-F238E27FC236}">
                <a16:creationId xmlns:a16="http://schemas.microsoft.com/office/drawing/2014/main" id="{66EDF1C9-B289-409B-8A76-1859898151C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3E95DBD-3EFC-4226-9CDC-6445AF910EA3}" type="slidenum">
              <a:rPr lang="en-AU" altLang="en-US" sz="1400" smtClean="0"/>
              <a:pPr>
                <a:spcBef>
                  <a:spcPct val="0"/>
                </a:spcBef>
                <a:buClrTx/>
                <a:buSzTx/>
                <a:buFontTx/>
                <a:buNone/>
              </a:pPr>
              <a:t>143</a:t>
            </a:fld>
            <a:endParaRPr lang="en-AU" altLang="en-US" sz="1400"/>
          </a:p>
        </p:txBody>
      </p:sp>
      <p:sp>
        <p:nvSpPr>
          <p:cNvPr id="327683" name="Rectangle 2">
            <a:extLst>
              <a:ext uri="{FF2B5EF4-FFF2-40B4-BE49-F238E27FC236}">
                <a16:creationId xmlns:a16="http://schemas.microsoft.com/office/drawing/2014/main" id="{E31A9FC4-1000-4A16-BB18-DE2418C7B580}"/>
              </a:ext>
            </a:extLst>
          </p:cNvPr>
          <p:cNvSpPr>
            <a:spLocks noGrp="1" noChangeArrowheads="1"/>
          </p:cNvSpPr>
          <p:nvPr>
            <p:ph type="title"/>
          </p:nvPr>
        </p:nvSpPr>
        <p:spPr>
          <a:xfrm>
            <a:off x="684213" y="261719"/>
            <a:ext cx="8259762" cy="646331"/>
          </a:xfrm>
        </p:spPr>
        <p:txBody>
          <a:bodyPr/>
          <a:lstStyle/>
          <a:p>
            <a:pPr eaLnBrk="1" hangingPunct="1"/>
            <a:r>
              <a:rPr lang="en-US" altLang="en-US" sz="3600" dirty="0"/>
              <a:t>Why Do Dynamic Scheduling?</a:t>
            </a:r>
            <a:endParaRPr lang="en-AU" altLang="en-US" sz="3600" dirty="0"/>
          </a:p>
        </p:txBody>
      </p:sp>
      <p:sp>
        <p:nvSpPr>
          <p:cNvPr id="327684" name="Rectangle 3">
            <a:extLst>
              <a:ext uri="{FF2B5EF4-FFF2-40B4-BE49-F238E27FC236}">
                <a16:creationId xmlns:a16="http://schemas.microsoft.com/office/drawing/2014/main" id="{4890784F-ECC6-4373-8EBA-216DC543CAF4}"/>
              </a:ext>
            </a:extLst>
          </p:cNvPr>
          <p:cNvSpPr>
            <a:spLocks noGrp="1" noChangeArrowheads="1"/>
          </p:cNvSpPr>
          <p:nvPr>
            <p:ph type="body" idx="1"/>
          </p:nvPr>
        </p:nvSpPr>
        <p:spPr/>
        <p:txBody>
          <a:bodyPr/>
          <a:lstStyle/>
          <a:p>
            <a:pPr eaLnBrk="1" hangingPunct="1"/>
            <a:r>
              <a:rPr lang="en-US" altLang="en-US"/>
              <a:t>Why not just let the compiler schedule code?</a:t>
            </a:r>
          </a:p>
          <a:p>
            <a:pPr eaLnBrk="1" hangingPunct="1"/>
            <a:r>
              <a:rPr lang="en-US" altLang="en-US"/>
              <a:t>Not all stalls are predicable</a:t>
            </a:r>
          </a:p>
          <a:p>
            <a:pPr lvl="1" eaLnBrk="1" hangingPunct="1"/>
            <a:r>
              <a:rPr lang="en-US" altLang="en-US"/>
              <a:t>e.g., cache misses</a:t>
            </a:r>
          </a:p>
          <a:p>
            <a:pPr eaLnBrk="1" hangingPunct="1"/>
            <a:r>
              <a:rPr lang="en-US" altLang="en-US"/>
              <a:t>Can’t always schedule around branches</a:t>
            </a:r>
          </a:p>
          <a:p>
            <a:pPr lvl="1" eaLnBrk="1" hangingPunct="1"/>
            <a:r>
              <a:rPr lang="en-US" altLang="en-US"/>
              <a:t>Branch outcome is dynamically determined</a:t>
            </a:r>
          </a:p>
          <a:p>
            <a:pPr eaLnBrk="1" hangingPunct="1"/>
            <a:r>
              <a:rPr lang="en-US" altLang="en-US"/>
              <a:t>Different implementations of an ISA have different latencies and hazards</a:t>
            </a:r>
          </a:p>
        </p:txBody>
      </p:sp>
      <p:sp>
        <p:nvSpPr>
          <p:cNvPr id="5" name="TextBox 1">
            <a:extLst>
              <a:ext uri="{FF2B5EF4-FFF2-40B4-BE49-F238E27FC236}">
                <a16:creationId xmlns:a16="http://schemas.microsoft.com/office/drawing/2014/main" id="{58BF83A9-96D0-4E5B-A040-E6CC9233A8E1}"/>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Footer Placeholder 3">
            <a:extLst>
              <a:ext uri="{FF2B5EF4-FFF2-40B4-BE49-F238E27FC236}">
                <a16:creationId xmlns:a16="http://schemas.microsoft.com/office/drawing/2014/main" id="{7BADEF9C-BE50-40E7-9493-5ED500819AC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661C401F-DAC5-4C8C-BDBA-221F4D209F47}" type="slidenum">
              <a:rPr lang="en-AU" altLang="en-US" sz="1400" smtClean="0"/>
              <a:pPr>
                <a:spcBef>
                  <a:spcPct val="0"/>
                </a:spcBef>
                <a:buClrTx/>
                <a:buSzTx/>
                <a:buFontTx/>
                <a:buNone/>
              </a:pPr>
              <a:t>144</a:t>
            </a:fld>
            <a:endParaRPr lang="en-AU" altLang="en-US" sz="1400"/>
          </a:p>
        </p:txBody>
      </p:sp>
      <p:sp>
        <p:nvSpPr>
          <p:cNvPr id="329731" name="Rectangle 2">
            <a:extLst>
              <a:ext uri="{FF2B5EF4-FFF2-40B4-BE49-F238E27FC236}">
                <a16:creationId xmlns:a16="http://schemas.microsoft.com/office/drawing/2014/main" id="{5DDE40C6-CE59-41C3-8ACC-9C51255F420E}"/>
              </a:ext>
            </a:extLst>
          </p:cNvPr>
          <p:cNvSpPr>
            <a:spLocks noGrp="1" noChangeArrowheads="1"/>
          </p:cNvSpPr>
          <p:nvPr>
            <p:ph type="title"/>
          </p:nvPr>
        </p:nvSpPr>
        <p:spPr>
          <a:xfrm>
            <a:off x="684213" y="261719"/>
            <a:ext cx="8259762" cy="646331"/>
          </a:xfrm>
        </p:spPr>
        <p:txBody>
          <a:bodyPr/>
          <a:lstStyle/>
          <a:p>
            <a:pPr eaLnBrk="1" hangingPunct="1"/>
            <a:r>
              <a:rPr lang="en-US" altLang="en-US" sz="3600" dirty="0"/>
              <a:t>Does Multiple Issue Work?</a:t>
            </a:r>
            <a:endParaRPr lang="en-AU" altLang="en-US" sz="3600" dirty="0"/>
          </a:p>
        </p:txBody>
      </p:sp>
      <p:sp>
        <p:nvSpPr>
          <p:cNvPr id="329732" name="Rectangle 3">
            <a:extLst>
              <a:ext uri="{FF2B5EF4-FFF2-40B4-BE49-F238E27FC236}">
                <a16:creationId xmlns:a16="http://schemas.microsoft.com/office/drawing/2014/main" id="{9FC54B6D-11B0-4B91-A536-0554231D5D85}"/>
              </a:ext>
            </a:extLst>
          </p:cNvPr>
          <p:cNvSpPr>
            <a:spLocks noGrp="1" noChangeArrowheads="1"/>
          </p:cNvSpPr>
          <p:nvPr>
            <p:ph type="body" idx="1"/>
          </p:nvPr>
        </p:nvSpPr>
        <p:spPr>
          <a:xfrm>
            <a:off x="684213" y="1844675"/>
            <a:ext cx="8270875" cy="4392613"/>
          </a:xfrm>
        </p:spPr>
        <p:txBody>
          <a:bodyPr/>
          <a:lstStyle/>
          <a:p>
            <a:pPr eaLnBrk="1" hangingPunct="1"/>
            <a:r>
              <a:rPr lang="en-US" altLang="en-US" sz="2800"/>
              <a:t>Yes, but not as much as we’d like</a:t>
            </a:r>
          </a:p>
          <a:p>
            <a:pPr eaLnBrk="1" hangingPunct="1"/>
            <a:r>
              <a:rPr lang="en-US" altLang="en-US" sz="2800"/>
              <a:t>Programs have real dependencies that limit ILP</a:t>
            </a:r>
          </a:p>
          <a:p>
            <a:pPr eaLnBrk="1" hangingPunct="1"/>
            <a:r>
              <a:rPr lang="en-US" altLang="en-US" sz="2800"/>
              <a:t>Some dependencies are hard to eliminate</a:t>
            </a:r>
          </a:p>
          <a:p>
            <a:pPr lvl="1" eaLnBrk="1" hangingPunct="1"/>
            <a:r>
              <a:rPr lang="en-US" altLang="en-US" sz="2400"/>
              <a:t>e.g., pointer aliasing</a:t>
            </a:r>
          </a:p>
          <a:p>
            <a:pPr eaLnBrk="1" hangingPunct="1"/>
            <a:r>
              <a:rPr lang="en-US" altLang="en-US" sz="2800"/>
              <a:t>Some parallelism is hard to expose</a:t>
            </a:r>
          </a:p>
          <a:p>
            <a:pPr lvl="1" eaLnBrk="1" hangingPunct="1"/>
            <a:r>
              <a:rPr lang="en-US" altLang="en-US" sz="2400"/>
              <a:t>Limited window size during instruction issue</a:t>
            </a:r>
          </a:p>
          <a:p>
            <a:pPr eaLnBrk="1" hangingPunct="1"/>
            <a:r>
              <a:rPr lang="en-US" altLang="en-US" sz="2800"/>
              <a:t>Memory delays and limited bandwidth</a:t>
            </a:r>
          </a:p>
          <a:p>
            <a:pPr lvl="1" eaLnBrk="1" hangingPunct="1"/>
            <a:r>
              <a:rPr lang="en-US" altLang="en-US" sz="2400"/>
              <a:t>Hard to keep pipelines full</a:t>
            </a:r>
          </a:p>
          <a:p>
            <a:pPr eaLnBrk="1" hangingPunct="1"/>
            <a:r>
              <a:rPr lang="en-AU" altLang="en-US" sz="2800"/>
              <a:t>Speculation can help if done well</a:t>
            </a:r>
          </a:p>
        </p:txBody>
      </p:sp>
      <p:sp>
        <p:nvSpPr>
          <p:cNvPr id="329733" name="Text Box 4">
            <a:extLst>
              <a:ext uri="{FF2B5EF4-FFF2-40B4-BE49-F238E27FC236}">
                <a16:creationId xmlns:a16="http://schemas.microsoft.com/office/drawing/2014/main" id="{43CE0E10-819B-4E6E-BADF-3F1DEC9994E0}"/>
              </a:ext>
            </a:extLst>
          </p:cNvPr>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sp>
        <p:nvSpPr>
          <p:cNvPr id="6" name="TextBox 1">
            <a:extLst>
              <a:ext uri="{FF2B5EF4-FFF2-40B4-BE49-F238E27FC236}">
                <a16:creationId xmlns:a16="http://schemas.microsoft.com/office/drawing/2014/main" id="{A5A9171E-635F-4156-92C9-5EED57C54B05}"/>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Footer Placeholder 3">
            <a:extLst>
              <a:ext uri="{FF2B5EF4-FFF2-40B4-BE49-F238E27FC236}">
                <a16:creationId xmlns:a16="http://schemas.microsoft.com/office/drawing/2014/main" id="{C3F5952D-5464-4B9B-BF82-65D354FBD10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5ED9E77F-310B-4C95-8B08-15B5E9633F02}" type="slidenum">
              <a:rPr lang="en-AU" altLang="en-US" sz="1400" smtClean="0"/>
              <a:pPr>
                <a:spcBef>
                  <a:spcPct val="0"/>
                </a:spcBef>
                <a:buClrTx/>
                <a:buSzTx/>
                <a:buFontTx/>
                <a:buNone/>
              </a:pPr>
              <a:t>145</a:t>
            </a:fld>
            <a:endParaRPr lang="en-AU" altLang="en-US" sz="1400"/>
          </a:p>
        </p:txBody>
      </p:sp>
      <p:sp>
        <p:nvSpPr>
          <p:cNvPr id="331779" name="Rectangle 2">
            <a:extLst>
              <a:ext uri="{FF2B5EF4-FFF2-40B4-BE49-F238E27FC236}">
                <a16:creationId xmlns:a16="http://schemas.microsoft.com/office/drawing/2014/main" id="{78901BD9-36D5-47B9-A0D7-66166DDD6C2A}"/>
              </a:ext>
            </a:extLst>
          </p:cNvPr>
          <p:cNvSpPr>
            <a:spLocks noGrp="1" noChangeArrowheads="1"/>
          </p:cNvSpPr>
          <p:nvPr>
            <p:ph type="title"/>
          </p:nvPr>
        </p:nvSpPr>
        <p:spPr/>
        <p:txBody>
          <a:bodyPr/>
          <a:lstStyle/>
          <a:p>
            <a:pPr eaLnBrk="1" hangingPunct="1"/>
            <a:r>
              <a:rPr lang="en-AU" altLang="en-US"/>
              <a:t>Power Efficiency</a:t>
            </a:r>
          </a:p>
        </p:txBody>
      </p:sp>
      <p:sp>
        <p:nvSpPr>
          <p:cNvPr id="331780" name="Rectangle 3">
            <a:extLst>
              <a:ext uri="{FF2B5EF4-FFF2-40B4-BE49-F238E27FC236}">
                <a16:creationId xmlns:a16="http://schemas.microsoft.com/office/drawing/2014/main" id="{EEAE6A94-B751-4857-B3F2-5737DACE81ED}"/>
              </a:ext>
            </a:extLst>
          </p:cNvPr>
          <p:cNvSpPr>
            <a:spLocks noGrp="1" noChangeArrowheads="1"/>
          </p:cNvSpPr>
          <p:nvPr>
            <p:ph type="body" idx="1"/>
          </p:nvPr>
        </p:nvSpPr>
        <p:spPr>
          <a:xfrm>
            <a:off x="684213" y="1125538"/>
            <a:ext cx="8270875" cy="1727200"/>
          </a:xfrm>
        </p:spPr>
        <p:txBody>
          <a:bodyPr/>
          <a:lstStyle/>
          <a:p>
            <a:pPr eaLnBrk="1" hangingPunct="1"/>
            <a:r>
              <a:rPr lang="en-AU" altLang="en-US"/>
              <a:t>Complexity of dynamic scheduling and speculations requires power</a:t>
            </a:r>
          </a:p>
          <a:p>
            <a:pPr eaLnBrk="1" hangingPunct="1"/>
            <a:r>
              <a:rPr lang="en-AU" altLang="en-US"/>
              <a:t>Multiple simpler cores may be better</a:t>
            </a:r>
          </a:p>
        </p:txBody>
      </p:sp>
      <p:graphicFrame>
        <p:nvGraphicFramePr>
          <p:cNvPr id="522391" name="Group 151">
            <a:extLst>
              <a:ext uri="{FF2B5EF4-FFF2-40B4-BE49-F238E27FC236}">
                <a16:creationId xmlns:a16="http://schemas.microsoft.com/office/drawing/2014/main" id="{6240322F-BC4B-48CB-84D5-36DC940A9AA4}"/>
              </a:ext>
            </a:extLst>
          </p:cNvPr>
          <p:cNvGraphicFramePr>
            <a:graphicFrameLocks noGrp="1"/>
          </p:cNvGraphicFramePr>
          <p:nvPr/>
        </p:nvGraphicFramePr>
        <p:xfrm>
          <a:off x="684213" y="2924175"/>
          <a:ext cx="8208962" cy="3109911"/>
        </p:xfrm>
        <a:graphic>
          <a:graphicData uri="http://schemas.openxmlformats.org/drawingml/2006/table">
            <a:tbl>
              <a:tblPr/>
              <a:tblGrid>
                <a:gridCol w="1422400">
                  <a:extLst>
                    <a:ext uri="{9D8B030D-6E8A-4147-A177-3AD203B41FA5}">
                      <a16:colId xmlns:a16="http://schemas.microsoft.com/office/drawing/2014/main" val="20000"/>
                    </a:ext>
                  </a:extLst>
                </a:gridCol>
                <a:gridCol w="881062">
                  <a:extLst>
                    <a:ext uri="{9D8B030D-6E8A-4147-A177-3AD203B41FA5}">
                      <a16:colId xmlns:a16="http://schemas.microsoft.com/office/drawing/2014/main" val="20001"/>
                    </a:ext>
                  </a:extLst>
                </a:gridCol>
                <a:gridCol w="1058863">
                  <a:extLst>
                    <a:ext uri="{9D8B030D-6E8A-4147-A177-3AD203B41FA5}">
                      <a16:colId xmlns:a16="http://schemas.microsoft.com/office/drawing/2014/main" val="20002"/>
                    </a:ext>
                  </a:extLst>
                </a:gridCol>
                <a:gridCol w="968375">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209675">
                  <a:extLst>
                    <a:ext uri="{9D8B030D-6E8A-4147-A177-3AD203B41FA5}">
                      <a16:colId xmlns:a16="http://schemas.microsoft.com/office/drawing/2014/main" val="20005"/>
                    </a:ext>
                  </a:extLst>
                </a:gridCol>
                <a:gridCol w="835025">
                  <a:extLst>
                    <a:ext uri="{9D8B030D-6E8A-4147-A177-3AD203B41FA5}">
                      <a16:colId xmlns:a16="http://schemas.microsoft.com/office/drawing/2014/main" val="20006"/>
                    </a:ext>
                  </a:extLst>
                </a:gridCol>
                <a:gridCol w="969962">
                  <a:extLst>
                    <a:ext uri="{9D8B030D-6E8A-4147-A177-3AD203B41FA5}">
                      <a16:colId xmlns:a16="http://schemas.microsoft.com/office/drawing/2014/main" val="20007"/>
                    </a:ext>
                  </a:extLst>
                </a:gridCol>
              </a:tblGrid>
              <a:tr h="51814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Microprocessor</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Year</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Clock Rate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Pipeline Stages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Issue width</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Out-of-order/ Speculation</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Cores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Power</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i486</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1989</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25MHz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66MHz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 Pro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1997</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29W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218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Willamette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Prescott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3600MHz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103W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2930MHz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III</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1950MHz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90W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T1</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8</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TextBox 1">
            <a:extLst>
              <a:ext uri="{FF2B5EF4-FFF2-40B4-BE49-F238E27FC236}">
                <a16:creationId xmlns:a16="http://schemas.microsoft.com/office/drawing/2014/main" id="{2621B064-4251-4792-9C23-283A6EC5B7D7}"/>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itle 1">
            <a:extLst>
              <a:ext uri="{FF2B5EF4-FFF2-40B4-BE49-F238E27FC236}">
                <a16:creationId xmlns:a16="http://schemas.microsoft.com/office/drawing/2014/main" id="{4155AA95-5ECA-479F-86B1-E4878A21FEBD}"/>
              </a:ext>
            </a:extLst>
          </p:cNvPr>
          <p:cNvSpPr>
            <a:spLocks noGrp="1" noChangeArrowheads="1"/>
          </p:cNvSpPr>
          <p:nvPr>
            <p:ph type="title"/>
          </p:nvPr>
        </p:nvSpPr>
        <p:spPr>
          <a:xfrm>
            <a:off x="684213" y="446385"/>
            <a:ext cx="8259762" cy="461665"/>
          </a:xfrm>
        </p:spPr>
        <p:txBody>
          <a:bodyPr/>
          <a:lstStyle/>
          <a:p>
            <a:r>
              <a:rPr lang="en-US" altLang="en-US" sz="2400" dirty="0"/>
              <a:t>‘ARM Cortex A8’ and ‘Intel Core i7’ Pipelines</a:t>
            </a:r>
          </a:p>
        </p:txBody>
      </p:sp>
      <p:graphicFrame>
        <p:nvGraphicFramePr>
          <p:cNvPr id="6" name="Content Placeholder 5">
            <a:extLst>
              <a:ext uri="{FF2B5EF4-FFF2-40B4-BE49-F238E27FC236}">
                <a16:creationId xmlns:a16="http://schemas.microsoft.com/office/drawing/2014/main" id="{A3FE9C18-11CD-4B94-9018-2FBA210E9CA2}"/>
              </a:ext>
            </a:extLst>
          </p:cNvPr>
          <p:cNvGraphicFramePr>
            <a:graphicFrameLocks noGrp="1"/>
          </p:cNvGraphicFramePr>
          <p:nvPr>
            <p:ph idx="1"/>
          </p:nvPr>
        </p:nvGraphicFramePr>
        <p:xfrm>
          <a:off x="684213" y="1125538"/>
          <a:ext cx="7527926" cy="4973639"/>
        </p:xfrm>
        <a:graphic>
          <a:graphicData uri="http://schemas.openxmlformats.org/drawingml/2006/table">
            <a:tbl>
              <a:tblPr firstRow="1" bandRow="1">
                <a:tableStyleId>{073A0DAA-6AF3-43AB-8588-CEC1D06C72B9}</a:tableStyleId>
              </a:tblPr>
              <a:tblGrid>
                <a:gridCol w="2824076">
                  <a:extLst>
                    <a:ext uri="{9D8B030D-6E8A-4147-A177-3AD203B41FA5}">
                      <a16:colId xmlns:a16="http://schemas.microsoft.com/office/drawing/2014/main" val="20000"/>
                    </a:ext>
                  </a:extLst>
                </a:gridCol>
                <a:gridCol w="2351925">
                  <a:extLst>
                    <a:ext uri="{9D8B030D-6E8A-4147-A177-3AD203B41FA5}">
                      <a16:colId xmlns:a16="http://schemas.microsoft.com/office/drawing/2014/main" val="20001"/>
                    </a:ext>
                  </a:extLst>
                </a:gridCol>
                <a:gridCol w="2351925">
                  <a:extLst>
                    <a:ext uri="{9D8B030D-6E8A-4147-A177-3AD203B41FA5}">
                      <a16:colId xmlns:a16="http://schemas.microsoft.com/office/drawing/2014/main" val="20002"/>
                    </a:ext>
                  </a:extLst>
                </a:gridCol>
              </a:tblGrid>
              <a:tr h="370799">
                <a:tc>
                  <a:txBody>
                    <a:bodyPr/>
                    <a:lstStyle/>
                    <a:p>
                      <a:pPr algn="ctr"/>
                      <a:r>
                        <a:rPr lang="en-US" sz="1600" dirty="0"/>
                        <a:t>Processor</a:t>
                      </a:r>
                    </a:p>
                  </a:txBody>
                  <a:tcPr marL="91427" marR="91427" marT="45715" marB="45715"/>
                </a:tc>
                <a:tc>
                  <a:txBody>
                    <a:bodyPr/>
                    <a:lstStyle/>
                    <a:p>
                      <a:pPr algn="ctr"/>
                      <a:r>
                        <a:rPr lang="en-US" sz="1600" dirty="0"/>
                        <a:t>ARM A8</a:t>
                      </a:r>
                    </a:p>
                  </a:txBody>
                  <a:tcPr marL="91427" marR="91427" marT="45715" marB="45715"/>
                </a:tc>
                <a:tc>
                  <a:txBody>
                    <a:bodyPr/>
                    <a:lstStyle/>
                    <a:p>
                      <a:pPr algn="ctr"/>
                      <a:r>
                        <a:rPr lang="en-US" sz="1600" dirty="0"/>
                        <a:t>Intel Core i7 920</a:t>
                      </a:r>
                    </a:p>
                  </a:txBody>
                  <a:tcPr marL="91427" marR="91427" marT="45715" marB="45715"/>
                </a:tc>
                <a:extLst>
                  <a:ext uri="{0D108BD9-81ED-4DB2-BD59-A6C34878D82A}">
                    <a16:rowId xmlns:a16="http://schemas.microsoft.com/office/drawing/2014/main" val="10000"/>
                  </a:ext>
                </a:extLst>
              </a:tr>
              <a:tr h="335305">
                <a:tc>
                  <a:txBody>
                    <a:bodyPr/>
                    <a:lstStyle/>
                    <a:p>
                      <a:r>
                        <a:rPr lang="en-US" sz="1600" dirty="0"/>
                        <a:t>Market</a:t>
                      </a:r>
                    </a:p>
                  </a:txBody>
                  <a:tcPr marL="91427" marR="91427" marT="45715" marB="45715"/>
                </a:tc>
                <a:tc>
                  <a:txBody>
                    <a:bodyPr/>
                    <a:lstStyle/>
                    <a:p>
                      <a:r>
                        <a:rPr lang="en-US" sz="1600" dirty="0"/>
                        <a:t>Personal</a:t>
                      </a:r>
                      <a:r>
                        <a:rPr lang="en-US" sz="1600" baseline="0" dirty="0"/>
                        <a:t> Mobile Device</a:t>
                      </a:r>
                      <a:endParaRPr lang="en-US" sz="1600" dirty="0"/>
                    </a:p>
                  </a:txBody>
                  <a:tcPr marL="91427" marR="91427" marT="45715" marB="45715"/>
                </a:tc>
                <a:tc>
                  <a:txBody>
                    <a:bodyPr/>
                    <a:lstStyle/>
                    <a:p>
                      <a:r>
                        <a:rPr lang="en-US" sz="1600" dirty="0"/>
                        <a:t>Server, cloud</a:t>
                      </a:r>
                    </a:p>
                  </a:txBody>
                  <a:tcPr marL="91427" marR="91427" marT="45715" marB="45715"/>
                </a:tc>
                <a:extLst>
                  <a:ext uri="{0D108BD9-81ED-4DB2-BD59-A6C34878D82A}">
                    <a16:rowId xmlns:a16="http://schemas.microsoft.com/office/drawing/2014/main" val="10001"/>
                  </a:ext>
                </a:extLst>
              </a:tr>
              <a:tr h="335305">
                <a:tc>
                  <a:txBody>
                    <a:bodyPr/>
                    <a:lstStyle/>
                    <a:p>
                      <a:r>
                        <a:rPr lang="en-US" sz="1600" dirty="0"/>
                        <a:t>Thermal design</a:t>
                      </a:r>
                      <a:r>
                        <a:rPr lang="en-US" sz="1600" baseline="0" dirty="0"/>
                        <a:t> power</a:t>
                      </a:r>
                      <a:endParaRPr lang="en-US" sz="1600" dirty="0"/>
                    </a:p>
                  </a:txBody>
                  <a:tcPr marL="91427" marR="91427" marT="45715" marB="45715"/>
                </a:tc>
                <a:tc>
                  <a:txBody>
                    <a:bodyPr/>
                    <a:lstStyle/>
                    <a:p>
                      <a:r>
                        <a:rPr lang="en-US" sz="1600" dirty="0"/>
                        <a:t>2 Watts</a:t>
                      </a:r>
                    </a:p>
                  </a:txBody>
                  <a:tcPr marL="91427" marR="91427" marT="45715" marB="45715"/>
                </a:tc>
                <a:tc>
                  <a:txBody>
                    <a:bodyPr/>
                    <a:lstStyle/>
                    <a:p>
                      <a:r>
                        <a:rPr lang="en-US" sz="1600" dirty="0"/>
                        <a:t>130 Watts</a:t>
                      </a:r>
                    </a:p>
                  </a:txBody>
                  <a:tcPr marL="91427" marR="91427" marT="45715" marB="45715"/>
                </a:tc>
                <a:extLst>
                  <a:ext uri="{0D108BD9-81ED-4DB2-BD59-A6C34878D82A}">
                    <a16:rowId xmlns:a16="http://schemas.microsoft.com/office/drawing/2014/main" val="10002"/>
                  </a:ext>
                </a:extLst>
              </a:tr>
              <a:tr h="335305">
                <a:tc>
                  <a:txBody>
                    <a:bodyPr/>
                    <a:lstStyle/>
                    <a:p>
                      <a:r>
                        <a:rPr lang="en-US" sz="1600" dirty="0"/>
                        <a:t>Clock rate</a:t>
                      </a:r>
                    </a:p>
                  </a:txBody>
                  <a:tcPr marL="91427" marR="91427" marT="45715" marB="45715"/>
                </a:tc>
                <a:tc>
                  <a:txBody>
                    <a:bodyPr/>
                    <a:lstStyle/>
                    <a:p>
                      <a:r>
                        <a:rPr lang="en-US" sz="1600" dirty="0"/>
                        <a:t>1 GHz</a:t>
                      </a:r>
                    </a:p>
                  </a:txBody>
                  <a:tcPr marL="91427" marR="91427" marT="45715" marB="45715"/>
                </a:tc>
                <a:tc>
                  <a:txBody>
                    <a:bodyPr/>
                    <a:lstStyle/>
                    <a:p>
                      <a:r>
                        <a:rPr lang="en-US" sz="1600" dirty="0"/>
                        <a:t>2.66 GHz</a:t>
                      </a:r>
                    </a:p>
                  </a:txBody>
                  <a:tcPr marL="91427" marR="91427" marT="45715" marB="45715"/>
                </a:tc>
                <a:extLst>
                  <a:ext uri="{0D108BD9-81ED-4DB2-BD59-A6C34878D82A}">
                    <a16:rowId xmlns:a16="http://schemas.microsoft.com/office/drawing/2014/main" val="10003"/>
                  </a:ext>
                </a:extLst>
              </a:tr>
              <a:tr h="335305">
                <a:tc>
                  <a:txBody>
                    <a:bodyPr/>
                    <a:lstStyle/>
                    <a:p>
                      <a:r>
                        <a:rPr lang="en-US" sz="1600" dirty="0"/>
                        <a:t>Cores/Chip</a:t>
                      </a:r>
                    </a:p>
                  </a:txBody>
                  <a:tcPr marL="91427" marR="91427" marT="45715" marB="45715"/>
                </a:tc>
                <a:tc>
                  <a:txBody>
                    <a:bodyPr/>
                    <a:lstStyle/>
                    <a:p>
                      <a:r>
                        <a:rPr lang="en-US" sz="1600" dirty="0"/>
                        <a:t>1</a:t>
                      </a:r>
                    </a:p>
                  </a:txBody>
                  <a:tcPr marL="91427" marR="91427" marT="45715" marB="45715"/>
                </a:tc>
                <a:tc>
                  <a:txBody>
                    <a:bodyPr/>
                    <a:lstStyle/>
                    <a:p>
                      <a:r>
                        <a:rPr lang="en-US" sz="1600" dirty="0"/>
                        <a:t>4</a:t>
                      </a:r>
                    </a:p>
                  </a:txBody>
                  <a:tcPr marL="91427" marR="91427" marT="45715" marB="45715"/>
                </a:tc>
                <a:extLst>
                  <a:ext uri="{0D108BD9-81ED-4DB2-BD59-A6C34878D82A}">
                    <a16:rowId xmlns:a16="http://schemas.microsoft.com/office/drawing/2014/main" val="10004"/>
                  </a:ext>
                </a:extLst>
              </a:tr>
              <a:tr h="335305">
                <a:tc>
                  <a:txBody>
                    <a:bodyPr/>
                    <a:lstStyle/>
                    <a:p>
                      <a:r>
                        <a:rPr lang="en-US" sz="1600" dirty="0"/>
                        <a:t>Floating point?</a:t>
                      </a:r>
                    </a:p>
                  </a:txBody>
                  <a:tcPr marL="91427" marR="91427" marT="45715" marB="45715"/>
                </a:tc>
                <a:tc>
                  <a:txBody>
                    <a:bodyPr/>
                    <a:lstStyle/>
                    <a:p>
                      <a:r>
                        <a:rPr lang="en-US" sz="1600" dirty="0"/>
                        <a:t>No</a:t>
                      </a:r>
                    </a:p>
                  </a:txBody>
                  <a:tcPr marL="91427" marR="91427" marT="45715" marB="45715"/>
                </a:tc>
                <a:tc>
                  <a:txBody>
                    <a:bodyPr/>
                    <a:lstStyle/>
                    <a:p>
                      <a:r>
                        <a:rPr lang="en-US" sz="1600" dirty="0"/>
                        <a:t>Yes</a:t>
                      </a:r>
                    </a:p>
                  </a:txBody>
                  <a:tcPr marL="91427" marR="91427" marT="45715" marB="45715"/>
                </a:tc>
                <a:extLst>
                  <a:ext uri="{0D108BD9-81ED-4DB2-BD59-A6C34878D82A}">
                    <a16:rowId xmlns:a16="http://schemas.microsoft.com/office/drawing/2014/main" val="10005"/>
                  </a:ext>
                </a:extLst>
              </a:tr>
              <a:tr h="335305">
                <a:tc>
                  <a:txBody>
                    <a:bodyPr/>
                    <a:lstStyle/>
                    <a:p>
                      <a:r>
                        <a:rPr lang="en-US" sz="1600" dirty="0"/>
                        <a:t>Multiple issue?</a:t>
                      </a:r>
                    </a:p>
                  </a:txBody>
                  <a:tcPr marL="91427" marR="91427" marT="45715" marB="45715"/>
                </a:tc>
                <a:tc>
                  <a:txBody>
                    <a:bodyPr/>
                    <a:lstStyle/>
                    <a:p>
                      <a:r>
                        <a:rPr lang="en-US" sz="1600" dirty="0"/>
                        <a:t>Dynamic</a:t>
                      </a:r>
                    </a:p>
                  </a:txBody>
                  <a:tcPr marL="91427" marR="91427" marT="45715" marB="45715"/>
                </a:tc>
                <a:tc>
                  <a:txBody>
                    <a:bodyPr/>
                    <a:lstStyle/>
                    <a:p>
                      <a:r>
                        <a:rPr lang="en-US" sz="1600" dirty="0"/>
                        <a:t>Dynamic</a:t>
                      </a:r>
                    </a:p>
                  </a:txBody>
                  <a:tcPr marL="91427" marR="91427" marT="45715" marB="45715"/>
                </a:tc>
                <a:extLst>
                  <a:ext uri="{0D108BD9-81ED-4DB2-BD59-A6C34878D82A}">
                    <a16:rowId xmlns:a16="http://schemas.microsoft.com/office/drawing/2014/main" val="10006"/>
                  </a:ext>
                </a:extLst>
              </a:tr>
              <a:tr h="335305">
                <a:tc>
                  <a:txBody>
                    <a:bodyPr/>
                    <a:lstStyle/>
                    <a:p>
                      <a:r>
                        <a:rPr lang="en-US" sz="1600" dirty="0"/>
                        <a:t>Peak</a:t>
                      </a:r>
                      <a:r>
                        <a:rPr lang="en-US" sz="1600" baseline="0" dirty="0"/>
                        <a:t> instructions/clock cycle</a:t>
                      </a:r>
                      <a:endParaRPr lang="en-US" sz="1600" dirty="0"/>
                    </a:p>
                  </a:txBody>
                  <a:tcPr marL="91427" marR="91427" marT="45715" marB="45715"/>
                </a:tc>
                <a:tc>
                  <a:txBody>
                    <a:bodyPr/>
                    <a:lstStyle/>
                    <a:p>
                      <a:r>
                        <a:rPr lang="en-US" sz="1600" dirty="0"/>
                        <a:t>2</a:t>
                      </a:r>
                    </a:p>
                  </a:txBody>
                  <a:tcPr marL="91427" marR="91427" marT="45715" marB="45715"/>
                </a:tc>
                <a:tc>
                  <a:txBody>
                    <a:bodyPr/>
                    <a:lstStyle/>
                    <a:p>
                      <a:r>
                        <a:rPr lang="en-US" sz="1600" dirty="0"/>
                        <a:t>4</a:t>
                      </a:r>
                    </a:p>
                  </a:txBody>
                  <a:tcPr marL="91427" marR="91427" marT="45715" marB="45715"/>
                </a:tc>
                <a:extLst>
                  <a:ext uri="{0D108BD9-81ED-4DB2-BD59-A6C34878D82A}">
                    <a16:rowId xmlns:a16="http://schemas.microsoft.com/office/drawing/2014/main" val="10007"/>
                  </a:ext>
                </a:extLst>
              </a:tr>
              <a:tr h="335305">
                <a:tc>
                  <a:txBody>
                    <a:bodyPr/>
                    <a:lstStyle/>
                    <a:p>
                      <a:r>
                        <a:rPr lang="en-US" sz="1600" dirty="0"/>
                        <a:t>Pipeline</a:t>
                      </a:r>
                      <a:r>
                        <a:rPr lang="en-US" sz="1600" baseline="0" dirty="0"/>
                        <a:t> stages</a:t>
                      </a:r>
                      <a:endParaRPr lang="en-US" sz="1600" dirty="0"/>
                    </a:p>
                  </a:txBody>
                  <a:tcPr marL="91427" marR="91427" marT="45715" marB="45715"/>
                </a:tc>
                <a:tc>
                  <a:txBody>
                    <a:bodyPr/>
                    <a:lstStyle/>
                    <a:p>
                      <a:r>
                        <a:rPr lang="en-US" sz="1600" dirty="0"/>
                        <a:t>14</a:t>
                      </a:r>
                    </a:p>
                  </a:txBody>
                  <a:tcPr marL="91427" marR="91427" marT="45715" marB="45715"/>
                </a:tc>
                <a:tc>
                  <a:txBody>
                    <a:bodyPr/>
                    <a:lstStyle/>
                    <a:p>
                      <a:r>
                        <a:rPr lang="en-US" sz="1600" dirty="0"/>
                        <a:t>14</a:t>
                      </a:r>
                    </a:p>
                  </a:txBody>
                  <a:tcPr marL="91427" marR="91427" marT="45715" marB="45715"/>
                </a:tc>
                <a:extLst>
                  <a:ext uri="{0D108BD9-81ED-4DB2-BD59-A6C34878D82A}">
                    <a16:rowId xmlns:a16="http://schemas.microsoft.com/office/drawing/2014/main" val="10008"/>
                  </a:ext>
                </a:extLst>
              </a:tr>
              <a:tr h="579180">
                <a:tc>
                  <a:txBody>
                    <a:bodyPr/>
                    <a:lstStyle/>
                    <a:p>
                      <a:r>
                        <a:rPr lang="en-US" sz="1600" dirty="0"/>
                        <a:t>Pipeline schedule</a:t>
                      </a:r>
                    </a:p>
                  </a:txBody>
                  <a:tcPr marL="91427" marR="91427" marT="45715" marB="45715"/>
                </a:tc>
                <a:tc>
                  <a:txBody>
                    <a:bodyPr/>
                    <a:lstStyle/>
                    <a:p>
                      <a:r>
                        <a:rPr lang="en-US" sz="1600" dirty="0"/>
                        <a:t>Static in-order</a:t>
                      </a:r>
                    </a:p>
                  </a:txBody>
                  <a:tcPr marL="91427" marR="91427" marT="45715" marB="45715"/>
                </a:tc>
                <a:tc>
                  <a:txBody>
                    <a:bodyPr/>
                    <a:lstStyle/>
                    <a:p>
                      <a:r>
                        <a:rPr lang="en-US" sz="1600" dirty="0"/>
                        <a:t>Dynamic</a:t>
                      </a:r>
                      <a:r>
                        <a:rPr lang="en-US" sz="1600" baseline="0" dirty="0"/>
                        <a:t> out-of-order with speculation</a:t>
                      </a:r>
                      <a:endParaRPr lang="en-US" sz="1600" dirty="0"/>
                    </a:p>
                  </a:txBody>
                  <a:tcPr marL="91427" marR="91427" marT="45715" marB="45715"/>
                </a:tc>
                <a:extLst>
                  <a:ext uri="{0D108BD9-81ED-4DB2-BD59-A6C34878D82A}">
                    <a16:rowId xmlns:a16="http://schemas.microsoft.com/office/drawing/2014/main" val="10009"/>
                  </a:ext>
                </a:extLst>
              </a:tr>
              <a:tr h="335305">
                <a:tc>
                  <a:txBody>
                    <a:bodyPr/>
                    <a:lstStyle/>
                    <a:p>
                      <a:r>
                        <a:rPr lang="en-US" sz="1600" dirty="0"/>
                        <a:t>Branch</a:t>
                      </a:r>
                      <a:r>
                        <a:rPr lang="en-US" sz="1600" baseline="0" dirty="0"/>
                        <a:t> prediction</a:t>
                      </a:r>
                      <a:endParaRPr lang="en-US" sz="1600" dirty="0"/>
                    </a:p>
                  </a:txBody>
                  <a:tcPr marL="91427" marR="91427" marT="45715" marB="45715"/>
                </a:tc>
                <a:tc>
                  <a:txBody>
                    <a:bodyPr/>
                    <a:lstStyle/>
                    <a:p>
                      <a:r>
                        <a:rPr lang="en-US" sz="1600" dirty="0"/>
                        <a:t>2-level</a:t>
                      </a:r>
                    </a:p>
                  </a:txBody>
                  <a:tcPr marL="91427" marR="91427" marT="45715" marB="45715"/>
                </a:tc>
                <a:tc>
                  <a:txBody>
                    <a:bodyPr/>
                    <a:lstStyle/>
                    <a:p>
                      <a:r>
                        <a:rPr lang="en-US" sz="1600" dirty="0"/>
                        <a:t>2-level</a:t>
                      </a:r>
                    </a:p>
                  </a:txBody>
                  <a:tcPr marL="91427" marR="91427" marT="45715" marB="45715"/>
                </a:tc>
                <a:extLst>
                  <a:ext uri="{0D108BD9-81ED-4DB2-BD59-A6C34878D82A}">
                    <a16:rowId xmlns:a16="http://schemas.microsoft.com/office/drawing/2014/main" val="10010"/>
                  </a:ext>
                </a:extLst>
              </a:tr>
              <a:tr h="335305">
                <a:tc>
                  <a:txBody>
                    <a:bodyPr/>
                    <a:lstStyle/>
                    <a:p>
                      <a:r>
                        <a:rPr lang="en-US" sz="1600" dirty="0"/>
                        <a:t>1</a:t>
                      </a:r>
                      <a:r>
                        <a:rPr lang="en-US" sz="1600" baseline="30000" dirty="0"/>
                        <a:t>st</a:t>
                      </a:r>
                      <a:r>
                        <a:rPr lang="en-US" sz="1600" dirty="0"/>
                        <a:t> level caches/core</a:t>
                      </a:r>
                    </a:p>
                  </a:txBody>
                  <a:tcPr marL="91427" marR="91427" marT="45715" marB="45715"/>
                </a:tc>
                <a:tc>
                  <a:txBody>
                    <a:bodyPr/>
                    <a:lstStyle/>
                    <a:p>
                      <a:r>
                        <a:rPr lang="en-US" sz="1600" dirty="0"/>
                        <a:t>32 </a:t>
                      </a:r>
                      <a:r>
                        <a:rPr lang="en-US" sz="1600" dirty="0" err="1"/>
                        <a:t>KiB</a:t>
                      </a:r>
                      <a:r>
                        <a:rPr lang="en-US" sz="1600" dirty="0"/>
                        <a:t> I, 32 </a:t>
                      </a:r>
                      <a:r>
                        <a:rPr lang="en-US" sz="1600" dirty="0" err="1"/>
                        <a:t>KiB</a:t>
                      </a:r>
                      <a:r>
                        <a:rPr lang="en-US" sz="1600" dirty="0"/>
                        <a:t> D</a:t>
                      </a:r>
                    </a:p>
                  </a:txBody>
                  <a:tcPr marL="91427" marR="91427" marT="45715" marB="45715"/>
                </a:tc>
                <a:tc>
                  <a:txBody>
                    <a:bodyPr/>
                    <a:lstStyle/>
                    <a:p>
                      <a:r>
                        <a:rPr lang="en-US" sz="1600" dirty="0"/>
                        <a:t>32</a:t>
                      </a:r>
                      <a:r>
                        <a:rPr lang="en-US" sz="1600" baseline="0" dirty="0"/>
                        <a:t> </a:t>
                      </a:r>
                      <a:r>
                        <a:rPr lang="en-US" sz="1600" baseline="0" dirty="0" err="1"/>
                        <a:t>KiB</a:t>
                      </a:r>
                      <a:r>
                        <a:rPr lang="en-US" sz="1600" baseline="0" dirty="0"/>
                        <a:t> I, 32 </a:t>
                      </a:r>
                      <a:r>
                        <a:rPr lang="en-US" sz="1600" baseline="0" dirty="0" err="1"/>
                        <a:t>KiB</a:t>
                      </a:r>
                      <a:r>
                        <a:rPr lang="en-US" sz="1600" baseline="0" dirty="0"/>
                        <a:t> D</a:t>
                      </a:r>
                      <a:endParaRPr lang="en-US" sz="1600" dirty="0"/>
                    </a:p>
                  </a:txBody>
                  <a:tcPr marL="91427" marR="91427" marT="45715" marB="45715"/>
                </a:tc>
                <a:extLst>
                  <a:ext uri="{0D108BD9-81ED-4DB2-BD59-A6C34878D82A}">
                    <a16:rowId xmlns:a16="http://schemas.microsoft.com/office/drawing/2014/main" val="10011"/>
                  </a:ext>
                </a:extLst>
              </a:tr>
              <a:tr h="335305">
                <a:tc>
                  <a:txBody>
                    <a:bodyPr/>
                    <a:lstStyle/>
                    <a:p>
                      <a:r>
                        <a:rPr lang="en-US" sz="1600" dirty="0"/>
                        <a:t>2</a:t>
                      </a:r>
                      <a:r>
                        <a:rPr lang="en-US" sz="1600" baseline="30000" dirty="0"/>
                        <a:t>nd</a:t>
                      </a:r>
                      <a:r>
                        <a:rPr lang="en-US" sz="1600" dirty="0"/>
                        <a:t> level caches/core</a:t>
                      </a:r>
                    </a:p>
                  </a:txBody>
                  <a:tcPr marL="91427" marR="91427" marT="45715" marB="45715"/>
                </a:tc>
                <a:tc>
                  <a:txBody>
                    <a:bodyPr/>
                    <a:lstStyle/>
                    <a:p>
                      <a:r>
                        <a:rPr lang="en-US" sz="1600" dirty="0"/>
                        <a:t>128-1024 </a:t>
                      </a:r>
                      <a:r>
                        <a:rPr lang="en-US" sz="1600" dirty="0" err="1"/>
                        <a:t>KiB</a:t>
                      </a:r>
                      <a:endParaRPr lang="en-US" sz="1600" dirty="0"/>
                    </a:p>
                  </a:txBody>
                  <a:tcPr marL="91427" marR="91427" marT="45715" marB="45715"/>
                </a:tc>
                <a:tc>
                  <a:txBody>
                    <a:bodyPr/>
                    <a:lstStyle/>
                    <a:p>
                      <a:r>
                        <a:rPr lang="en-US" sz="1600" dirty="0"/>
                        <a:t>256 </a:t>
                      </a:r>
                      <a:r>
                        <a:rPr lang="en-US" sz="1600" dirty="0" err="1"/>
                        <a:t>KiB</a:t>
                      </a:r>
                      <a:endParaRPr lang="en-US" sz="1600" dirty="0"/>
                    </a:p>
                  </a:txBody>
                  <a:tcPr marL="91427" marR="91427" marT="45715" marB="45715"/>
                </a:tc>
                <a:extLst>
                  <a:ext uri="{0D108BD9-81ED-4DB2-BD59-A6C34878D82A}">
                    <a16:rowId xmlns:a16="http://schemas.microsoft.com/office/drawing/2014/main" val="10012"/>
                  </a:ext>
                </a:extLst>
              </a:tr>
              <a:tr h="335305">
                <a:tc>
                  <a:txBody>
                    <a:bodyPr/>
                    <a:lstStyle/>
                    <a:p>
                      <a:r>
                        <a:rPr lang="en-US" sz="1600" dirty="0"/>
                        <a:t>3</a:t>
                      </a:r>
                      <a:r>
                        <a:rPr lang="en-US" sz="1600" baseline="30000" dirty="0"/>
                        <a:t>rd</a:t>
                      </a:r>
                      <a:r>
                        <a:rPr lang="en-US" sz="1600" dirty="0"/>
                        <a:t> level caches</a:t>
                      </a:r>
                      <a:r>
                        <a:rPr lang="en-US" sz="1600" baseline="0" dirty="0"/>
                        <a:t> (shared)</a:t>
                      </a:r>
                      <a:endParaRPr lang="en-US" sz="1600" dirty="0"/>
                    </a:p>
                  </a:txBody>
                  <a:tcPr marL="91427" marR="91427" marT="45715" marB="45715"/>
                </a:tc>
                <a:tc>
                  <a:txBody>
                    <a:bodyPr/>
                    <a:lstStyle/>
                    <a:p>
                      <a:r>
                        <a:rPr lang="en-US" sz="1600" dirty="0"/>
                        <a:t>-</a:t>
                      </a:r>
                    </a:p>
                  </a:txBody>
                  <a:tcPr marL="91427" marR="91427" marT="45715" marB="45715"/>
                </a:tc>
                <a:tc>
                  <a:txBody>
                    <a:bodyPr/>
                    <a:lstStyle/>
                    <a:p>
                      <a:r>
                        <a:rPr lang="en-US" sz="1600" dirty="0"/>
                        <a:t>2- 8 MB</a:t>
                      </a:r>
                    </a:p>
                  </a:txBody>
                  <a:tcPr marL="91427" marR="91427" marT="45715" marB="45715"/>
                </a:tc>
                <a:extLst>
                  <a:ext uri="{0D108BD9-81ED-4DB2-BD59-A6C34878D82A}">
                    <a16:rowId xmlns:a16="http://schemas.microsoft.com/office/drawing/2014/main" val="10013"/>
                  </a:ext>
                </a:extLst>
              </a:tr>
            </a:tbl>
          </a:graphicData>
        </a:graphic>
      </p:graphicFrame>
      <p:sp>
        <p:nvSpPr>
          <p:cNvPr id="333889" name="Footer Placeholder 3">
            <a:extLst>
              <a:ext uri="{FF2B5EF4-FFF2-40B4-BE49-F238E27FC236}">
                <a16:creationId xmlns:a16="http://schemas.microsoft.com/office/drawing/2014/main" id="{2F32E881-096E-4580-A22C-427446E57E4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A6ABFF3B-C0E9-4F6C-BBA8-D0FC01724F39}" type="slidenum">
              <a:rPr lang="en-AU" altLang="en-US" sz="1400" smtClean="0"/>
              <a:pPr>
                <a:spcBef>
                  <a:spcPct val="0"/>
                </a:spcBef>
                <a:buClrTx/>
                <a:buSzTx/>
                <a:buFontTx/>
                <a:buNone/>
              </a:pPr>
              <a:t>146</a:t>
            </a:fld>
            <a:endParaRPr lang="en-AU" altLang="en-US" sz="1400"/>
          </a:p>
        </p:txBody>
      </p:sp>
      <p:sp>
        <p:nvSpPr>
          <p:cNvPr id="333890" name="Text Box 3">
            <a:extLst>
              <a:ext uri="{FF2B5EF4-FFF2-40B4-BE49-F238E27FC236}">
                <a16:creationId xmlns:a16="http://schemas.microsoft.com/office/drawing/2014/main" id="{0F16F28E-D43A-43C4-945E-4DD0DAE4C41A}"/>
              </a:ext>
            </a:extLst>
          </p:cNvPr>
          <p:cNvSpPr txBox="1">
            <a:spLocks noChangeArrowheads="1"/>
          </p:cNvSpPr>
          <p:nvPr/>
        </p:nvSpPr>
        <p:spPr bwMode="auto">
          <a:xfrm rot="5400000">
            <a:off x="5579269" y="3193256"/>
            <a:ext cx="67627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§4.11 Real Stuff: The ARM Cortex-A8 and Intel Core i7 Pipelines</a:t>
            </a:r>
          </a:p>
        </p:txBody>
      </p:sp>
      <p:sp>
        <p:nvSpPr>
          <p:cNvPr id="7" name="TextBox 1">
            <a:extLst>
              <a:ext uri="{FF2B5EF4-FFF2-40B4-BE49-F238E27FC236}">
                <a16:creationId xmlns:a16="http://schemas.microsoft.com/office/drawing/2014/main" id="{61A30F11-3F0F-4F41-8F86-3611DB61307B}"/>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1">
            <a:extLst>
              <a:ext uri="{FF2B5EF4-FFF2-40B4-BE49-F238E27FC236}">
                <a16:creationId xmlns:a16="http://schemas.microsoft.com/office/drawing/2014/main" id="{86C5244B-06D3-42A2-8F8A-8A08C70106A5}"/>
              </a:ext>
            </a:extLst>
          </p:cNvPr>
          <p:cNvSpPr>
            <a:spLocks noGrp="1" noChangeArrowheads="1"/>
          </p:cNvSpPr>
          <p:nvPr>
            <p:ph type="title"/>
          </p:nvPr>
        </p:nvSpPr>
        <p:spPr/>
        <p:txBody>
          <a:bodyPr/>
          <a:lstStyle/>
          <a:p>
            <a:r>
              <a:rPr lang="en-US" altLang="en-US"/>
              <a:t>ARM Cortex-A8 Pipeline</a:t>
            </a:r>
          </a:p>
        </p:txBody>
      </p:sp>
      <p:sp>
        <p:nvSpPr>
          <p:cNvPr id="335875" name="Footer Placeholder 3">
            <a:extLst>
              <a:ext uri="{FF2B5EF4-FFF2-40B4-BE49-F238E27FC236}">
                <a16:creationId xmlns:a16="http://schemas.microsoft.com/office/drawing/2014/main" id="{6450960D-72A2-4A85-8AD2-12BD325973D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7837A752-4994-487E-94D2-2B7AE9BB1B0A}" type="slidenum">
              <a:rPr lang="en-AU" altLang="en-US" sz="1400" smtClean="0"/>
              <a:pPr>
                <a:spcBef>
                  <a:spcPct val="0"/>
                </a:spcBef>
                <a:buClrTx/>
                <a:buSzTx/>
                <a:buFontTx/>
                <a:buNone/>
              </a:pPr>
              <a:t>147</a:t>
            </a:fld>
            <a:endParaRPr lang="en-AU" altLang="en-US" sz="1400"/>
          </a:p>
        </p:txBody>
      </p:sp>
      <p:pic>
        <p:nvPicPr>
          <p:cNvPr id="335876" name="Picture 5">
            <a:extLst>
              <a:ext uri="{FF2B5EF4-FFF2-40B4-BE49-F238E27FC236}">
                <a16:creationId xmlns:a16="http://schemas.microsoft.com/office/drawing/2014/main" id="{EDA760A2-1560-4499-9576-BE267000E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60475"/>
            <a:ext cx="8404225"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35877" name="TextBox 1">
            <a:extLst>
              <a:ext uri="{FF2B5EF4-FFF2-40B4-BE49-F238E27FC236}">
                <a16:creationId xmlns:a16="http://schemas.microsoft.com/office/drawing/2014/main" id="{FA5E393E-D69C-48B3-AC0A-40D6C0EFED30}"/>
              </a:ext>
            </a:extLst>
          </p:cNvPr>
          <p:cNvSpPr txBox="1">
            <a:spLocks noChangeArrowheads="1"/>
          </p:cNvSpPr>
          <p:nvPr/>
        </p:nvSpPr>
        <p:spPr bwMode="auto">
          <a:xfrm>
            <a:off x="150813" y="5221288"/>
            <a:ext cx="8836025" cy="1570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 typeface="Arial" panose="020B0604020202020204" pitchFamily="34" charset="0"/>
              <a:buChar char="•"/>
            </a:pPr>
            <a:r>
              <a:rPr lang="en-US" altLang="en-US" sz="1600"/>
              <a:t>The 1</a:t>
            </a:r>
            <a:r>
              <a:rPr lang="en-US" altLang="en-US" sz="1600" baseline="30000"/>
              <a:t>st</a:t>
            </a:r>
            <a:r>
              <a:rPr lang="en-US" altLang="en-US" sz="1600"/>
              <a:t> 3 stages fetch instructions into 12-entry instruction fetch buffer.</a:t>
            </a:r>
          </a:p>
          <a:p>
            <a:pPr>
              <a:spcBef>
                <a:spcPct val="0"/>
              </a:spcBef>
              <a:buClrTx/>
              <a:buSzTx/>
              <a:buFont typeface="Arial" panose="020B0604020202020204" pitchFamily="34" charset="0"/>
              <a:buChar char="•"/>
            </a:pPr>
            <a:endParaRPr lang="en-US" altLang="en-US" sz="1600"/>
          </a:p>
          <a:p>
            <a:pPr>
              <a:spcBef>
                <a:spcPct val="0"/>
              </a:spcBef>
              <a:buClrTx/>
              <a:buSzTx/>
              <a:buFont typeface="Arial" panose="020B0604020202020204" pitchFamily="34" charset="0"/>
              <a:buChar char="•"/>
            </a:pPr>
            <a:r>
              <a:rPr lang="en-US" altLang="en-US" sz="1600"/>
              <a:t>The </a:t>
            </a:r>
            <a:r>
              <a:rPr lang="en-US" altLang="en-US" sz="1600" i="1"/>
              <a:t>Address Generation Unit </a:t>
            </a:r>
            <a:r>
              <a:rPr lang="en-US" altLang="en-US" sz="1600"/>
              <a:t>(AGU) uses </a:t>
            </a:r>
            <a:r>
              <a:rPr lang="en-US" altLang="en-US" sz="1600" i="1"/>
              <a:t>Branch Target Buffer </a:t>
            </a:r>
            <a:r>
              <a:rPr lang="en-US" altLang="en-US" sz="1600"/>
              <a:t>(BTB), </a:t>
            </a:r>
            <a:r>
              <a:rPr lang="en-US" altLang="en-US" sz="1600" i="1"/>
              <a:t>Global History Buffer </a:t>
            </a:r>
            <a:r>
              <a:rPr lang="en-US" altLang="en-US" sz="1600"/>
              <a:t>(GHB), and a </a:t>
            </a:r>
            <a:r>
              <a:rPr lang="en-US" altLang="en-US" sz="1600" i="1"/>
              <a:t>Return Stack </a:t>
            </a:r>
            <a:r>
              <a:rPr lang="en-US" altLang="en-US" sz="1600"/>
              <a:t>(RS) to predict branches to try keep the fetch queue full. </a:t>
            </a:r>
          </a:p>
          <a:p>
            <a:pPr>
              <a:spcBef>
                <a:spcPct val="0"/>
              </a:spcBef>
              <a:buClrTx/>
              <a:buSzTx/>
              <a:buFont typeface="Arial" panose="020B0604020202020204" pitchFamily="34" charset="0"/>
              <a:buChar char="•"/>
            </a:pPr>
            <a:endParaRPr lang="en-US" altLang="en-US" sz="1600"/>
          </a:p>
          <a:p>
            <a:pPr>
              <a:spcBef>
                <a:spcPct val="0"/>
              </a:spcBef>
              <a:buClrTx/>
              <a:buSzTx/>
              <a:buFont typeface="Arial" panose="020B0604020202020204" pitchFamily="34" charset="0"/>
              <a:buChar char="•"/>
            </a:pPr>
            <a:r>
              <a:rPr lang="en-US" altLang="en-US" sz="1600"/>
              <a:t>Instruction decode is of 5 stages and instruction execution is of 6 stages. </a:t>
            </a:r>
          </a:p>
        </p:txBody>
      </p:sp>
      <p:sp>
        <p:nvSpPr>
          <p:cNvPr id="6" name="TextBox 1">
            <a:extLst>
              <a:ext uri="{FF2B5EF4-FFF2-40B4-BE49-F238E27FC236}">
                <a16:creationId xmlns:a16="http://schemas.microsoft.com/office/drawing/2014/main" id="{8F5E09E2-82DE-41B3-B09E-4886D19946C5}"/>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Title 1">
            <a:extLst>
              <a:ext uri="{FF2B5EF4-FFF2-40B4-BE49-F238E27FC236}">
                <a16:creationId xmlns:a16="http://schemas.microsoft.com/office/drawing/2014/main" id="{7442CD7F-09C0-4C9A-AD35-EB7F1054B545}"/>
              </a:ext>
            </a:extLst>
          </p:cNvPr>
          <p:cNvSpPr>
            <a:spLocks noGrp="1" noChangeArrowheads="1"/>
          </p:cNvSpPr>
          <p:nvPr>
            <p:ph type="title"/>
          </p:nvPr>
        </p:nvSpPr>
        <p:spPr/>
        <p:txBody>
          <a:bodyPr/>
          <a:lstStyle/>
          <a:p>
            <a:r>
              <a:rPr lang="en-US" altLang="en-US"/>
              <a:t>ARM Cortex-A8 Performance</a:t>
            </a:r>
          </a:p>
        </p:txBody>
      </p:sp>
      <p:sp>
        <p:nvSpPr>
          <p:cNvPr id="337923" name="Footer Placeholder 3">
            <a:extLst>
              <a:ext uri="{FF2B5EF4-FFF2-40B4-BE49-F238E27FC236}">
                <a16:creationId xmlns:a16="http://schemas.microsoft.com/office/drawing/2014/main" id="{BA8EF3BB-3B5E-4855-825F-3D481657AA9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5F09FE1B-A42B-4DA4-B0BB-9A2C2990F89D}" type="slidenum">
              <a:rPr lang="en-AU" altLang="en-US" sz="1400" smtClean="0"/>
              <a:pPr>
                <a:spcBef>
                  <a:spcPct val="0"/>
                </a:spcBef>
                <a:buClrTx/>
                <a:buSzTx/>
                <a:buFontTx/>
                <a:buNone/>
              </a:pPr>
              <a:t>148</a:t>
            </a:fld>
            <a:endParaRPr lang="en-AU" altLang="en-US" sz="1400"/>
          </a:p>
        </p:txBody>
      </p:sp>
      <p:pic>
        <p:nvPicPr>
          <p:cNvPr id="337924" name="Picture 5">
            <a:extLst>
              <a:ext uri="{FF2B5EF4-FFF2-40B4-BE49-F238E27FC236}">
                <a16:creationId xmlns:a16="http://schemas.microsoft.com/office/drawing/2014/main" id="{FD64F599-48B2-4EE4-9D39-E3CFD749A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8" y="1320800"/>
            <a:ext cx="843438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extBox 1">
            <a:extLst>
              <a:ext uri="{FF2B5EF4-FFF2-40B4-BE49-F238E27FC236}">
                <a16:creationId xmlns:a16="http://schemas.microsoft.com/office/drawing/2014/main" id="{8D463474-AB7D-4D7B-9991-994FED377BD4}"/>
              </a:ext>
            </a:extLst>
          </p:cNvPr>
          <p:cNvSpPr txBox="1"/>
          <p:nvPr/>
        </p:nvSpPr>
        <p:spPr>
          <a:xfrm>
            <a:off x="7938" y="5119688"/>
            <a:ext cx="9037637" cy="1738312"/>
          </a:xfrm>
          <a:prstGeom prst="rect">
            <a:avLst/>
          </a:prstGeom>
          <a:solidFill>
            <a:schemeClr val="bg1"/>
          </a:solidFill>
        </p:spPr>
        <p:txBody>
          <a:bodyPr>
            <a:spAutoFit/>
          </a:bodyPr>
          <a:lstStyle/>
          <a:p>
            <a:pPr>
              <a:defRPr/>
            </a:pPr>
            <a:r>
              <a:rPr lang="en-US" b="1" dirty="0"/>
              <a:t>Figure</a:t>
            </a:r>
            <a:r>
              <a:rPr lang="en-US" dirty="0"/>
              <a:t>: CPI on ARM Cortex A8 for the </a:t>
            </a:r>
            <a:r>
              <a:rPr lang="en-US" dirty="0" err="1"/>
              <a:t>Minnespec</a:t>
            </a:r>
            <a:r>
              <a:rPr lang="en-US" dirty="0"/>
              <a:t> benchmarks, which are small versions of SPEC2000 benchmarks.</a:t>
            </a:r>
          </a:p>
          <a:p>
            <a:pPr>
              <a:defRPr/>
            </a:pPr>
            <a:endParaRPr lang="en-US" sz="700" dirty="0"/>
          </a:p>
          <a:p>
            <a:pPr marL="285750" indent="-285750">
              <a:buFont typeface="Arial" panose="020B0604020202020204" pitchFamily="34" charset="0"/>
              <a:buChar char="•"/>
              <a:defRPr/>
            </a:pPr>
            <a:r>
              <a:rPr lang="en-US" dirty="0"/>
              <a:t>These benchmarks use the much smaller inputs to reduce running time by several orders of magnitude. </a:t>
            </a:r>
          </a:p>
          <a:p>
            <a:pPr marL="285750" indent="-285750">
              <a:buFont typeface="Arial" panose="020B0604020202020204" pitchFamily="34" charset="0"/>
              <a:buChar char="•"/>
              <a:defRPr/>
            </a:pPr>
            <a:r>
              <a:rPr lang="en-US" dirty="0"/>
              <a:t>The smaller size significantly underestimates the CPI impact of the memory hierarchy (</a:t>
            </a:r>
            <a:r>
              <a:rPr lang="en-US" dirty="0" err="1"/>
              <a:t>Ch</a:t>
            </a:r>
            <a:r>
              <a:rPr lang="en-US" dirty="0"/>
              <a:t> 5).</a:t>
            </a:r>
          </a:p>
          <a:p>
            <a:pPr>
              <a:defRPr/>
            </a:pPr>
            <a:endParaRPr lang="en-US" dirty="0"/>
          </a:p>
        </p:txBody>
      </p:sp>
      <p:sp>
        <p:nvSpPr>
          <p:cNvPr id="337926" name="TextBox 1">
            <a:extLst>
              <a:ext uri="{FF2B5EF4-FFF2-40B4-BE49-F238E27FC236}">
                <a16:creationId xmlns:a16="http://schemas.microsoft.com/office/drawing/2014/main" id="{7ABB8C68-26B8-46F6-9B31-531E6EFEFB1E}"/>
              </a:ext>
            </a:extLst>
          </p:cNvPr>
          <p:cNvSpPr txBox="1">
            <a:spLocks noChangeArrowheads="1"/>
          </p:cNvSpPr>
          <p:nvPr/>
        </p:nvSpPr>
        <p:spPr bwMode="auto">
          <a:xfrm>
            <a:off x="7504113" y="946150"/>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Title 1">
            <a:extLst>
              <a:ext uri="{FF2B5EF4-FFF2-40B4-BE49-F238E27FC236}">
                <a16:creationId xmlns:a16="http://schemas.microsoft.com/office/drawing/2014/main" id="{B3E23511-2890-47BD-B1D9-608A334A44C7}"/>
              </a:ext>
            </a:extLst>
          </p:cNvPr>
          <p:cNvSpPr>
            <a:spLocks noGrp="1" noChangeArrowheads="1"/>
          </p:cNvSpPr>
          <p:nvPr>
            <p:ph type="title"/>
          </p:nvPr>
        </p:nvSpPr>
        <p:spPr/>
        <p:txBody>
          <a:bodyPr/>
          <a:lstStyle/>
          <a:p>
            <a:r>
              <a:rPr lang="en-US" altLang="en-US"/>
              <a:t>Core i7 Pipeline</a:t>
            </a:r>
          </a:p>
        </p:txBody>
      </p:sp>
      <p:sp>
        <p:nvSpPr>
          <p:cNvPr id="339971" name="Footer Placeholder 3">
            <a:extLst>
              <a:ext uri="{FF2B5EF4-FFF2-40B4-BE49-F238E27FC236}">
                <a16:creationId xmlns:a16="http://schemas.microsoft.com/office/drawing/2014/main" id="{0FCCE40B-385C-49FE-A503-B1746B1612D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ED9F56F5-E35A-4F6C-8C43-C5915C729103}" type="slidenum">
              <a:rPr lang="en-AU" altLang="en-US" sz="1400" smtClean="0"/>
              <a:pPr>
                <a:spcBef>
                  <a:spcPct val="0"/>
                </a:spcBef>
                <a:buClrTx/>
                <a:buSzTx/>
                <a:buFontTx/>
                <a:buNone/>
              </a:pPr>
              <a:t>149</a:t>
            </a:fld>
            <a:endParaRPr lang="en-AU" altLang="en-US" sz="1400"/>
          </a:p>
        </p:txBody>
      </p:sp>
      <p:pic>
        <p:nvPicPr>
          <p:cNvPr id="339972" name="Picture 5">
            <a:extLst>
              <a:ext uri="{FF2B5EF4-FFF2-40B4-BE49-F238E27FC236}">
                <a16:creationId xmlns:a16="http://schemas.microsoft.com/office/drawing/2014/main" id="{DAE4DC0D-814B-4A53-9342-9796FCED0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812800"/>
            <a:ext cx="5667375" cy="6105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39973" name="TextBox 1">
            <a:extLst>
              <a:ext uri="{FF2B5EF4-FFF2-40B4-BE49-F238E27FC236}">
                <a16:creationId xmlns:a16="http://schemas.microsoft.com/office/drawing/2014/main" id="{0AF68A8B-A1CC-4E1A-B998-53EA560D5CBE}"/>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
        <p:nvSpPr>
          <p:cNvPr id="2" name="TextBox 1">
            <a:extLst>
              <a:ext uri="{FF2B5EF4-FFF2-40B4-BE49-F238E27FC236}">
                <a16:creationId xmlns:a16="http://schemas.microsoft.com/office/drawing/2014/main" id="{13D46F5B-7907-457E-8156-62B55FA804E9}"/>
              </a:ext>
            </a:extLst>
          </p:cNvPr>
          <p:cNvSpPr txBox="1"/>
          <p:nvPr/>
        </p:nvSpPr>
        <p:spPr>
          <a:xfrm>
            <a:off x="5076825" y="1341438"/>
            <a:ext cx="4067175" cy="3538537"/>
          </a:xfrm>
          <a:prstGeom prst="rect">
            <a:avLst/>
          </a:prstGeom>
          <a:solidFill>
            <a:schemeClr val="bg1"/>
          </a:solidFill>
        </p:spPr>
        <p:txBody>
          <a:bodyPr>
            <a:spAutoFit/>
          </a:bodyPr>
          <a:lstStyle/>
          <a:p>
            <a:pPr>
              <a:defRPr/>
            </a:pPr>
            <a:r>
              <a:rPr lang="en-US" b="1" dirty="0"/>
              <a:t>Figure</a:t>
            </a:r>
            <a:r>
              <a:rPr lang="en-US" dirty="0"/>
              <a:t>: The Core i7 pipeline with memory component.</a:t>
            </a:r>
          </a:p>
          <a:p>
            <a:pPr>
              <a:defRPr/>
            </a:pPr>
            <a:endParaRPr lang="en-US" dirty="0"/>
          </a:p>
          <a:p>
            <a:pPr marL="285750" indent="-285750">
              <a:buFont typeface="Arial" panose="020B0604020202020204" pitchFamily="34" charset="0"/>
              <a:buChar char="•"/>
              <a:defRPr/>
            </a:pPr>
            <a:r>
              <a:rPr lang="en-US" dirty="0"/>
              <a:t>The total pipeline depth is 14 stages, with branch </a:t>
            </a:r>
            <a:r>
              <a:rPr lang="en-US" dirty="0" err="1"/>
              <a:t>mispredictions</a:t>
            </a:r>
            <a:r>
              <a:rPr lang="en-US" dirty="0"/>
              <a:t> costing 17 clock cycles.</a:t>
            </a:r>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dirty="0"/>
              <a:t>This design buffers 48 loads and 32 stores. </a:t>
            </a:r>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dirty="0"/>
              <a:t>The 6 independent units can begin execution of a ready RISC operation each clock cycle. </a:t>
            </a:r>
          </a:p>
          <a:p>
            <a:pPr marL="285750" indent="-285750">
              <a:buFont typeface="Arial" panose="020B0604020202020204" pitchFamily="34" charset="0"/>
              <a:buChar char="•"/>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a:extLst>
              <a:ext uri="{FF2B5EF4-FFF2-40B4-BE49-F238E27FC236}">
                <a16:creationId xmlns:a16="http://schemas.microsoft.com/office/drawing/2014/main" id="{29FE333B-9D27-45DB-8FA1-281732791A4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77FE3F2-1790-484C-A388-9EAD786A2CEF}" type="slidenum">
              <a:rPr lang="en-AU" altLang="en-US" sz="1400" smtClean="0"/>
              <a:pPr>
                <a:spcBef>
                  <a:spcPct val="0"/>
                </a:spcBef>
                <a:buClrTx/>
                <a:buSzTx/>
                <a:buFontTx/>
                <a:buNone/>
              </a:pPr>
              <a:t>15</a:t>
            </a:fld>
            <a:endParaRPr lang="en-AU" altLang="en-US" sz="1400"/>
          </a:p>
        </p:txBody>
      </p:sp>
      <p:sp>
        <p:nvSpPr>
          <p:cNvPr id="34819" name="Rectangle 2">
            <a:extLst>
              <a:ext uri="{FF2B5EF4-FFF2-40B4-BE49-F238E27FC236}">
                <a16:creationId xmlns:a16="http://schemas.microsoft.com/office/drawing/2014/main" id="{374316DA-A0AD-4762-899E-F7E343E53BC8}"/>
              </a:ext>
            </a:extLst>
          </p:cNvPr>
          <p:cNvSpPr>
            <a:spLocks noGrp="1" noChangeArrowheads="1"/>
          </p:cNvSpPr>
          <p:nvPr>
            <p:ph type="title"/>
          </p:nvPr>
        </p:nvSpPr>
        <p:spPr/>
        <p:txBody>
          <a:bodyPr/>
          <a:lstStyle/>
          <a:p>
            <a:pPr eaLnBrk="1" hangingPunct="1"/>
            <a:r>
              <a:rPr lang="en-US" altLang="en-US"/>
              <a:t>Combinational Elements</a:t>
            </a:r>
            <a:endParaRPr lang="en-AU" altLang="en-US"/>
          </a:p>
        </p:txBody>
      </p:sp>
      <p:sp>
        <p:nvSpPr>
          <p:cNvPr id="34820" name="Rectangle 3">
            <a:extLst>
              <a:ext uri="{FF2B5EF4-FFF2-40B4-BE49-F238E27FC236}">
                <a16:creationId xmlns:a16="http://schemas.microsoft.com/office/drawing/2014/main" id="{D9DFC810-0A1B-49FF-93C5-7CA99DE9A9DE}"/>
              </a:ext>
            </a:extLst>
          </p:cNvPr>
          <p:cNvSpPr>
            <a:spLocks noGrp="1" noChangeArrowheads="1"/>
          </p:cNvSpPr>
          <p:nvPr>
            <p:ph type="body" idx="1"/>
          </p:nvPr>
        </p:nvSpPr>
        <p:spPr>
          <a:xfrm>
            <a:off x="684213" y="1412875"/>
            <a:ext cx="3101975" cy="1295400"/>
          </a:xfrm>
        </p:spPr>
        <p:txBody>
          <a:bodyPr/>
          <a:lstStyle/>
          <a:p>
            <a:pPr eaLnBrk="1" hangingPunct="1"/>
            <a:r>
              <a:rPr lang="en-US" altLang="en-US"/>
              <a:t>AND-gate</a:t>
            </a:r>
          </a:p>
          <a:p>
            <a:pPr lvl="1" eaLnBrk="1" hangingPunct="1"/>
            <a:r>
              <a:rPr lang="en-US" altLang="en-US"/>
              <a:t>Y = A &amp; B</a:t>
            </a:r>
          </a:p>
        </p:txBody>
      </p:sp>
      <p:grpSp>
        <p:nvGrpSpPr>
          <p:cNvPr id="34821" name="Group 4">
            <a:extLst>
              <a:ext uri="{FF2B5EF4-FFF2-40B4-BE49-F238E27FC236}">
                <a16:creationId xmlns:a16="http://schemas.microsoft.com/office/drawing/2014/main" id="{45C919DF-84AB-43B1-AD60-ECAEED3D77A5}"/>
              </a:ext>
            </a:extLst>
          </p:cNvPr>
          <p:cNvGrpSpPr>
            <a:grpSpLocks/>
          </p:cNvGrpSpPr>
          <p:nvPr/>
        </p:nvGrpSpPr>
        <p:grpSpPr bwMode="auto">
          <a:xfrm>
            <a:off x="1258888" y="2641600"/>
            <a:ext cx="1560512" cy="655638"/>
            <a:chOff x="249" y="2299"/>
            <a:chExt cx="983" cy="413"/>
          </a:xfrm>
        </p:grpSpPr>
        <p:grpSp>
          <p:nvGrpSpPr>
            <p:cNvPr id="34873" name="Group 5">
              <a:extLst>
                <a:ext uri="{FF2B5EF4-FFF2-40B4-BE49-F238E27FC236}">
                  <a16:creationId xmlns:a16="http://schemas.microsoft.com/office/drawing/2014/main" id="{4DA23E8F-1F50-4065-B8C2-BD7162D94792}"/>
                </a:ext>
              </a:extLst>
            </p:cNvPr>
            <p:cNvGrpSpPr>
              <a:grpSpLocks/>
            </p:cNvGrpSpPr>
            <p:nvPr/>
          </p:nvGrpSpPr>
          <p:grpSpPr bwMode="auto">
            <a:xfrm>
              <a:off x="476" y="2387"/>
              <a:ext cx="544" cy="273"/>
              <a:chOff x="431" y="1888"/>
              <a:chExt cx="544" cy="273"/>
            </a:xfrm>
          </p:grpSpPr>
          <p:sp>
            <p:nvSpPr>
              <p:cNvPr id="34877" name="Arc 6">
                <a:extLst>
                  <a:ext uri="{FF2B5EF4-FFF2-40B4-BE49-F238E27FC236}">
                    <a16:creationId xmlns:a16="http://schemas.microsoft.com/office/drawing/2014/main" id="{BD012402-5B8C-4F42-AC4C-7FFEFAE810CB}"/>
                  </a:ext>
                </a:extLst>
              </p:cNvPr>
              <p:cNvSpPr>
                <a:spLocks/>
              </p:cNvSpPr>
              <p:nvPr/>
            </p:nvSpPr>
            <p:spPr bwMode="auto">
              <a:xfrm>
                <a:off x="701" y="1889"/>
                <a:ext cx="139" cy="272"/>
              </a:xfrm>
              <a:custGeom>
                <a:avLst/>
                <a:gdLst>
                  <a:gd name="T0" fmla="*/ 0 w 22080"/>
                  <a:gd name="T1" fmla="*/ 0 h 43200"/>
                  <a:gd name="T2" fmla="*/ 0 w 22080"/>
                  <a:gd name="T3" fmla="*/ 0 h 43200"/>
                  <a:gd name="T4" fmla="*/ 0 w 22080"/>
                  <a:gd name="T5" fmla="*/ 0 h 43200"/>
                  <a:gd name="T6" fmla="*/ 0 60000 65536"/>
                  <a:gd name="T7" fmla="*/ 0 60000 65536"/>
                  <a:gd name="T8" fmla="*/ 0 60000 65536"/>
                  <a:gd name="T9" fmla="*/ 0 w 22080"/>
                  <a:gd name="T10" fmla="*/ 0 h 43200"/>
                  <a:gd name="T11" fmla="*/ 22080 w 22080"/>
                  <a:gd name="T12" fmla="*/ 43200 h 43200"/>
                </a:gdLst>
                <a:ahLst/>
                <a:cxnLst>
                  <a:cxn ang="T6">
                    <a:pos x="T0" y="T1"/>
                  </a:cxn>
                  <a:cxn ang="T7">
                    <a:pos x="T2" y="T3"/>
                  </a:cxn>
                  <a:cxn ang="T8">
                    <a:pos x="T4" y="T5"/>
                  </a:cxn>
                </a:cxnLst>
                <a:rect l="T9" t="T10" r="T11" b="T12"/>
                <a:pathLst>
                  <a:path w="22080" h="43200" fill="none" extrusionOk="0">
                    <a:moveTo>
                      <a:pt x="479" y="0"/>
                    </a:moveTo>
                    <a:cubicBezTo>
                      <a:pt x="12409" y="0"/>
                      <a:pt x="22080" y="9670"/>
                      <a:pt x="22080" y="21600"/>
                    </a:cubicBezTo>
                    <a:cubicBezTo>
                      <a:pt x="22080" y="33529"/>
                      <a:pt x="12409" y="43200"/>
                      <a:pt x="480" y="43200"/>
                    </a:cubicBezTo>
                    <a:cubicBezTo>
                      <a:pt x="319" y="43200"/>
                      <a:pt x="159" y="43198"/>
                      <a:pt x="0" y="43194"/>
                    </a:cubicBezTo>
                  </a:path>
                  <a:path w="22080" h="43200" stroke="0" extrusionOk="0">
                    <a:moveTo>
                      <a:pt x="479" y="0"/>
                    </a:moveTo>
                    <a:cubicBezTo>
                      <a:pt x="12409" y="0"/>
                      <a:pt x="22080" y="9670"/>
                      <a:pt x="22080" y="21600"/>
                    </a:cubicBezTo>
                    <a:cubicBezTo>
                      <a:pt x="22080" y="33529"/>
                      <a:pt x="12409" y="43200"/>
                      <a:pt x="480" y="43200"/>
                    </a:cubicBezTo>
                    <a:cubicBezTo>
                      <a:pt x="319" y="43200"/>
                      <a:pt x="159" y="43198"/>
                      <a:pt x="0" y="43194"/>
                    </a:cubicBezTo>
                    <a:lnTo>
                      <a:pt x="480" y="21600"/>
                    </a:lnTo>
                    <a:lnTo>
                      <a:pt x="479"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78" name="Line 7">
                <a:extLst>
                  <a:ext uri="{FF2B5EF4-FFF2-40B4-BE49-F238E27FC236}">
                    <a16:creationId xmlns:a16="http://schemas.microsoft.com/office/drawing/2014/main" id="{0F4A1CBF-FFC5-48E7-A57A-291DA0797E7F}"/>
                  </a:ext>
                </a:extLst>
              </p:cNvPr>
              <p:cNvSpPr>
                <a:spLocks noChangeShapeType="1"/>
              </p:cNvSpPr>
              <p:nvPr/>
            </p:nvSpPr>
            <p:spPr bwMode="auto">
              <a:xfrm>
                <a:off x="567" y="1888"/>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9" name="Line 8">
                <a:extLst>
                  <a:ext uri="{FF2B5EF4-FFF2-40B4-BE49-F238E27FC236}">
                    <a16:creationId xmlns:a16="http://schemas.microsoft.com/office/drawing/2014/main" id="{20EC589B-43CB-4E5C-B46A-7FC601870BFF}"/>
                  </a:ext>
                </a:extLst>
              </p:cNvPr>
              <p:cNvSpPr>
                <a:spLocks noChangeShapeType="1"/>
              </p:cNvSpPr>
              <p:nvPr/>
            </p:nvSpPr>
            <p:spPr bwMode="auto">
              <a:xfrm>
                <a:off x="567" y="1888"/>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0" name="Line 9">
                <a:extLst>
                  <a:ext uri="{FF2B5EF4-FFF2-40B4-BE49-F238E27FC236}">
                    <a16:creationId xmlns:a16="http://schemas.microsoft.com/office/drawing/2014/main" id="{EBA0411F-55FA-4171-BE4C-05D2BB3F27F8}"/>
                  </a:ext>
                </a:extLst>
              </p:cNvPr>
              <p:cNvSpPr>
                <a:spLocks noChangeShapeType="1"/>
              </p:cNvSpPr>
              <p:nvPr/>
            </p:nvSpPr>
            <p:spPr bwMode="auto">
              <a:xfrm>
                <a:off x="567" y="2160"/>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1" name="Line 10">
                <a:extLst>
                  <a:ext uri="{FF2B5EF4-FFF2-40B4-BE49-F238E27FC236}">
                    <a16:creationId xmlns:a16="http://schemas.microsoft.com/office/drawing/2014/main" id="{D5313189-9728-42F8-971D-6CF2D09E14E9}"/>
                  </a:ext>
                </a:extLst>
              </p:cNvPr>
              <p:cNvSpPr>
                <a:spLocks noChangeShapeType="1"/>
              </p:cNvSpPr>
              <p:nvPr/>
            </p:nvSpPr>
            <p:spPr bwMode="auto">
              <a:xfrm>
                <a:off x="431" y="1933"/>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2" name="Line 11">
                <a:extLst>
                  <a:ext uri="{FF2B5EF4-FFF2-40B4-BE49-F238E27FC236}">
                    <a16:creationId xmlns:a16="http://schemas.microsoft.com/office/drawing/2014/main" id="{0E9EDA28-84A5-4945-AD26-9F1730BB7FAD}"/>
                  </a:ext>
                </a:extLst>
              </p:cNvPr>
              <p:cNvSpPr>
                <a:spLocks noChangeShapeType="1"/>
              </p:cNvSpPr>
              <p:nvPr/>
            </p:nvSpPr>
            <p:spPr bwMode="auto">
              <a:xfrm>
                <a:off x="431" y="2115"/>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3" name="Line 12">
                <a:extLst>
                  <a:ext uri="{FF2B5EF4-FFF2-40B4-BE49-F238E27FC236}">
                    <a16:creationId xmlns:a16="http://schemas.microsoft.com/office/drawing/2014/main" id="{65D5C640-48C3-444A-A429-77B6957BD0E6}"/>
                  </a:ext>
                </a:extLst>
              </p:cNvPr>
              <p:cNvSpPr>
                <a:spLocks noChangeShapeType="1"/>
              </p:cNvSpPr>
              <p:nvPr/>
            </p:nvSpPr>
            <p:spPr bwMode="auto">
              <a:xfrm>
                <a:off x="839" y="2024"/>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4874" name="Text Box 13">
              <a:extLst>
                <a:ext uri="{FF2B5EF4-FFF2-40B4-BE49-F238E27FC236}">
                  <a16:creationId xmlns:a16="http://schemas.microsoft.com/office/drawing/2014/main" id="{548B0DD7-EC02-496E-A91B-7703E5312F7D}"/>
                </a:ext>
              </a:extLst>
            </p:cNvPr>
            <p:cNvSpPr txBox="1">
              <a:spLocks noChangeArrowheads="1"/>
            </p:cNvSpPr>
            <p:nvPr/>
          </p:nvSpPr>
          <p:spPr bwMode="auto">
            <a:xfrm>
              <a:off x="249" y="229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A</a:t>
              </a:r>
              <a:endParaRPr lang="en-AU" altLang="en-US" sz="1800"/>
            </a:p>
          </p:txBody>
        </p:sp>
        <p:sp>
          <p:nvSpPr>
            <p:cNvPr id="34875" name="Text Box 14">
              <a:extLst>
                <a:ext uri="{FF2B5EF4-FFF2-40B4-BE49-F238E27FC236}">
                  <a16:creationId xmlns:a16="http://schemas.microsoft.com/office/drawing/2014/main" id="{4EA56857-4A87-41F8-B01D-E78E7190F6D5}"/>
                </a:ext>
              </a:extLst>
            </p:cNvPr>
            <p:cNvSpPr txBox="1">
              <a:spLocks noChangeArrowheads="1"/>
            </p:cNvSpPr>
            <p:nvPr/>
          </p:nvSpPr>
          <p:spPr bwMode="auto">
            <a:xfrm>
              <a:off x="249" y="2481"/>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B</a:t>
              </a:r>
              <a:endParaRPr lang="en-AU" altLang="en-US" sz="1800"/>
            </a:p>
          </p:txBody>
        </p:sp>
        <p:sp>
          <p:nvSpPr>
            <p:cNvPr id="34876" name="Text Box 15">
              <a:extLst>
                <a:ext uri="{FF2B5EF4-FFF2-40B4-BE49-F238E27FC236}">
                  <a16:creationId xmlns:a16="http://schemas.microsoft.com/office/drawing/2014/main" id="{758869BB-0263-4F2C-AB02-C40AAE40DE42}"/>
                </a:ext>
              </a:extLst>
            </p:cNvPr>
            <p:cNvSpPr txBox="1">
              <a:spLocks noChangeArrowheads="1"/>
            </p:cNvSpPr>
            <p:nvPr/>
          </p:nvSpPr>
          <p:spPr bwMode="auto">
            <a:xfrm>
              <a:off x="1020" y="2390"/>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Y</a:t>
              </a:r>
              <a:endParaRPr lang="en-AU" altLang="en-US" sz="1800"/>
            </a:p>
          </p:txBody>
        </p:sp>
      </p:grpSp>
      <p:grpSp>
        <p:nvGrpSpPr>
          <p:cNvPr id="34822" name="Group 16">
            <a:extLst>
              <a:ext uri="{FF2B5EF4-FFF2-40B4-BE49-F238E27FC236}">
                <a16:creationId xmlns:a16="http://schemas.microsoft.com/office/drawing/2014/main" id="{0D7E4E30-C57C-4E6F-A019-CB9A1390DB9B}"/>
              </a:ext>
            </a:extLst>
          </p:cNvPr>
          <p:cNvGrpSpPr>
            <a:grpSpLocks/>
          </p:cNvGrpSpPr>
          <p:nvPr/>
        </p:nvGrpSpPr>
        <p:grpSpPr bwMode="auto">
          <a:xfrm>
            <a:off x="1547813" y="4868863"/>
            <a:ext cx="1416050" cy="1308100"/>
            <a:chOff x="113" y="2840"/>
            <a:chExt cx="892" cy="824"/>
          </a:xfrm>
        </p:grpSpPr>
        <p:sp>
          <p:nvSpPr>
            <p:cNvPr id="34858" name="Line 17">
              <a:extLst>
                <a:ext uri="{FF2B5EF4-FFF2-40B4-BE49-F238E27FC236}">
                  <a16:creationId xmlns:a16="http://schemas.microsoft.com/office/drawing/2014/main" id="{8F33478C-830E-455C-AD29-E15B520F1CD0}"/>
                </a:ext>
              </a:extLst>
            </p:cNvPr>
            <p:cNvSpPr>
              <a:spLocks noChangeShapeType="1"/>
            </p:cNvSpPr>
            <p:nvPr/>
          </p:nvSpPr>
          <p:spPr bwMode="auto">
            <a:xfrm>
              <a:off x="340"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59" name="Line 18">
              <a:extLst>
                <a:ext uri="{FF2B5EF4-FFF2-40B4-BE49-F238E27FC236}">
                  <a16:creationId xmlns:a16="http://schemas.microsoft.com/office/drawing/2014/main" id="{132A2A57-CC52-4E65-A347-A54AD86C5FDC}"/>
                </a:ext>
              </a:extLst>
            </p:cNvPr>
            <p:cNvSpPr>
              <a:spLocks noChangeShapeType="1"/>
            </p:cNvSpPr>
            <p:nvPr/>
          </p:nvSpPr>
          <p:spPr bwMode="auto">
            <a:xfrm>
              <a:off x="340"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60" name="Line 19">
              <a:extLst>
                <a:ext uri="{FF2B5EF4-FFF2-40B4-BE49-F238E27FC236}">
                  <a16:creationId xmlns:a16="http://schemas.microsoft.com/office/drawing/2014/main" id="{4187F3F3-DDF4-4F87-B879-537B3978F6CD}"/>
                </a:ext>
              </a:extLst>
            </p:cNvPr>
            <p:cNvSpPr>
              <a:spLocks noChangeShapeType="1"/>
            </p:cNvSpPr>
            <p:nvPr/>
          </p:nvSpPr>
          <p:spPr bwMode="auto">
            <a:xfrm>
              <a:off x="657" y="3067"/>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61" name="Text Box 20">
              <a:extLst>
                <a:ext uri="{FF2B5EF4-FFF2-40B4-BE49-F238E27FC236}">
                  <a16:creationId xmlns:a16="http://schemas.microsoft.com/office/drawing/2014/main" id="{8654C0E3-5F74-4F25-93F8-9E34EF82AD0C}"/>
                </a:ext>
              </a:extLst>
            </p:cNvPr>
            <p:cNvSpPr txBox="1">
              <a:spLocks noChangeArrowheads="1"/>
            </p:cNvSpPr>
            <p:nvPr/>
          </p:nvSpPr>
          <p:spPr bwMode="auto">
            <a:xfrm>
              <a:off x="113" y="284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I0</a:t>
              </a:r>
              <a:endParaRPr lang="en-AU" altLang="en-US" sz="1800"/>
            </a:p>
          </p:txBody>
        </p:sp>
        <p:sp>
          <p:nvSpPr>
            <p:cNvPr id="34862" name="Text Box 21">
              <a:extLst>
                <a:ext uri="{FF2B5EF4-FFF2-40B4-BE49-F238E27FC236}">
                  <a16:creationId xmlns:a16="http://schemas.microsoft.com/office/drawing/2014/main" id="{C6121F1F-7F23-49B8-B02A-F0A0262B463E}"/>
                </a:ext>
              </a:extLst>
            </p:cNvPr>
            <p:cNvSpPr txBox="1">
              <a:spLocks noChangeArrowheads="1"/>
            </p:cNvSpPr>
            <p:nvPr/>
          </p:nvSpPr>
          <p:spPr bwMode="auto">
            <a:xfrm>
              <a:off x="113" y="302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I1</a:t>
              </a:r>
              <a:endParaRPr lang="en-AU" altLang="en-US" sz="1800"/>
            </a:p>
          </p:txBody>
        </p:sp>
        <p:sp>
          <p:nvSpPr>
            <p:cNvPr id="34863" name="Text Box 22">
              <a:extLst>
                <a:ext uri="{FF2B5EF4-FFF2-40B4-BE49-F238E27FC236}">
                  <a16:creationId xmlns:a16="http://schemas.microsoft.com/office/drawing/2014/main" id="{3911E85F-415D-40E4-AF12-D8FB02109B23}"/>
                </a:ext>
              </a:extLst>
            </p:cNvPr>
            <p:cNvSpPr txBox="1">
              <a:spLocks noChangeArrowheads="1"/>
            </p:cNvSpPr>
            <p:nvPr/>
          </p:nvSpPr>
          <p:spPr bwMode="auto">
            <a:xfrm>
              <a:off x="793" y="293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Y</a:t>
              </a:r>
              <a:endParaRPr lang="en-AU" altLang="en-US" sz="1800"/>
            </a:p>
          </p:txBody>
        </p:sp>
        <p:sp>
          <p:nvSpPr>
            <p:cNvPr id="34864" name="Line 23">
              <a:extLst>
                <a:ext uri="{FF2B5EF4-FFF2-40B4-BE49-F238E27FC236}">
                  <a16:creationId xmlns:a16="http://schemas.microsoft.com/office/drawing/2014/main" id="{E0301528-B8C5-4B0C-967D-CB2EEF20D81F}"/>
                </a:ext>
              </a:extLst>
            </p:cNvPr>
            <p:cNvSpPr>
              <a:spLocks noChangeShapeType="1"/>
            </p:cNvSpPr>
            <p:nvPr/>
          </p:nvSpPr>
          <p:spPr bwMode="auto">
            <a:xfrm>
              <a:off x="476"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5" name="Arc 24">
              <a:extLst>
                <a:ext uri="{FF2B5EF4-FFF2-40B4-BE49-F238E27FC236}">
                  <a16:creationId xmlns:a16="http://schemas.microsoft.com/office/drawing/2014/main" id="{E9E97643-FA62-42CD-AEBF-1733B060519E}"/>
                </a:ext>
              </a:extLst>
            </p:cNvPr>
            <p:cNvSpPr>
              <a:spLocks/>
            </p:cNvSpPr>
            <p:nvPr/>
          </p:nvSpPr>
          <p:spPr bwMode="auto">
            <a:xfrm>
              <a:off x="567"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66" name="Arc 25">
              <a:extLst>
                <a:ext uri="{FF2B5EF4-FFF2-40B4-BE49-F238E27FC236}">
                  <a16:creationId xmlns:a16="http://schemas.microsoft.com/office/drawing/2014/main" id="{232ADE1C-067B-4373-8D8D-71104C8AF5C5}"/>
                </a:ext>
              </a:extLst>
            </p:cNvPr>
            <p:cNvSpPr>
              <a:spLocks/>
            </p:cNvSpPr>
            <p:nvPr/>
          </p:nvSpPr>
          <p:spPr bwMode="auto">
            <a:xfrm flipH="1">
              <a:off x="476"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67" name="Arc 26">
              <a:extLst>
                <a:ext uri="{FF2B5EF4-FFF2-40B4-BE49-F238E27FC236}">
                  <a16:creationId xmlns:a16="http://schemas.microsoft.com/office/drawing/2014/main" id="{17EDA23D-B570-467A-A9E4-7547B700ED5A}"/>
                </a:ext>
              </a:extLst>
            </p:cNvPr>
            <p:cNvSpPr>
              <a:spLocks/>
            </p:cNvSpPr>
            <p:nvPr/>
          </p:nvSpPr>
          <p:spPr bwMode="auto">
            <a:xfrm flipV="1">
              <a:off x="567"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68" name="Arc 27">
              <a:extLst>
                <a:ext uri="{FF2B5EF4-FFF2-40B4-BE49-F238E27FC236}">
                  <a16:creationId xmlns:a16="http://schemas.microsoft.com/office/drawing/2014/main" id="{B6647E0E-C34A-4D40-B5B6-6059EC54F9D9}"/>
                </a:ext>
              </a:extLst>
            </p:cNvPr>
            <p:cNvSpPr>
              <a:spLocks/>
            </p:cNvSpPr>
            <p:nvPr/>
          </p:nvSpPr>
          <p:spPr bwMode="auto">
            <a:xfrm flipH="1" flipV="1">
              <a:off x="476"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69" name="Line 28">
              <a:extLst>
                <a:ext uri="{FF2B5EF4-FFF2-40B4-BE49-F238E27FC236}">
                  <a16:creationId xmlns:a16="http://schemas.microsoft.com/office/drawing/2014/main" id="{6CCC452D-6A7C-4D98-A4E0-8D4FE0F78A2E}"/>
                </a:ext>
              </a:extLst>
            </p:cNvPr>
            <p:cNvSpPr>
              <a:spLocks noChangeShapeType="1"/>
            </p:cNvSpPr>
            <p:nvPr/>
          </p:nvSpPr>
          <p:spPr bwMode="auto">
            <a:xfrm>
              <a:off x="657"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0" name="Text Box 29">
              <a:extLst>
                <a:ext uri="{FF2B5EF4-FFF2-40B4-BE49-F238E27FC236}">
                  <a16:creationId xmlns:a16="http://schemas.microsoft.com/office/drawing/2014/main" id="{13B17516-8ABE-475D-8F8F-98ECB72F3294}"/>
                </a:ext>
              </a:extLst>
            </p:cNvPr>
            <p:cNvSpPr txBox="1">
              <a:spLocks noChangeArrowheads="1"/>
            </p:cNvSpPr>
            <p:nvPr/>
          </p:nvSpPr>
          <p:spPr bwMode="auto">
            <a:xfrm>
              <a:off x="476" y="2840"/>
              <a:ext cx="181"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a:t>
              </a:r>
              <a:br>
                <a:rPr lang="en-US" altLang="en-US" sz="1400"/>
              </a:br>
              <a:r>
                <a:rPr lang="en-US" altLang="en-US" sz="1400"/>
                <a:t>u</a:t>
              </a:r>
              <a:br>
                <a:rPr lang="en-US" altLang="en-US" sz="1400"/>
              </a:br>
              <a:r>
                <a:rPr lang="en-US" altLang="en-US" sz="1400"/>
                <a:t>x</a:t>
              </a:r>
              <a:endParaRPr lang="en-AU" altLang="en-US" sz="1400"/>
            </a:p>
          </p:txBody>
        </p:sp>
        <p:sp>
          <p:nvSpPr>
            <p:cNvPr id="34871" name="Line 30">
              <a:extLst>
                <a:ext uri="{FF2B5EF4-FFF2-40B4-BE49-F238E27FC236}">
                  <a16:creationId xmlns:a16="http://schemas.microsoft.com/office/drawing/2014/main" id="{A60A0CC7-30CB-4981-BB0C-A108A350129F}"/>
                </a:ext>
              </a:extLst>
            </p:cNvPr>
            <p:cNvSpPr>
              <a:spLocks noChangeShapeType="1"/>
            </p:cNvSpPr>
            <p:nvPr/>
          </p:nvSpPr>
          <p:spPr bwMode="auto">
            <a:xfrm flipV="1">
              <a:off x="567" y="3294"/>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2" name="Text Box 31">
              <a:extLst>
                <a:ext uri="{FF2B5EF4-FFF2-40B4-BE49-F238E27FC236}">
                  <a16:creationId xmlns:a16="http://schemas.microsoft.com/office/drawing/2014/main" id="{995265A1-6481-4FE2-875F-6287A0993380}"/>
                </a:ext>
              </a:extLst>
            </p:cNvPr>
            <p:cNvSpPr txBox="1">
              <a:spLocks noChangeArrowheads="1"/>
            </p:cNvSpPr>
            <p:nvPr/>
          </p:nvSpPr>
          <p:spPr bwMode="auto">
            <a:xfrm>
              <a:off x="461" y="343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S</a:t>
              </a:r>
              <a:endParaRPr lang="en-AU" altLang="en-US" sz="1800"/>
            </a:p>
          </p:txBody>
        </p:sp>
      </p:grpSp>
      <p:sp>
        <p:nvSpPr>
          <p:cNvPr id="34823" name="Rectangle 32">
            <a:extLst>
              <a:ext uri="{FF2B5EF4-FFF2-40B4-BE49-F238E27FC236}">
                <a16:creationId xmlns:a16="http://schemas.microsoft.com/office/drawing/2014/main" id="{A553EA25-E7C1-4F0F-9864-658703A0AB6B}"/>
              </a:ext>
            </a:extLst>
          </p:cNvPr>
          <p:cNvSpPr>
            <a:spLocks noChangeArrowheads="1"/>
          </p:cNvSpPr>
          <p:nvPr/>
        </p:nvSpPr>
        <p:spPr bwMode="auto">
          <a:xfrm>
            <a:off x="684213" y="3644900"/>
            <a:ext cx="32400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a:t>Multiplexer</a:t>
            </a:r>
          </a:p>
          <a:p>
            <a:pPr lvl="1" eaLnBrk="1" hangingPunct="1"/>
            <a:r>
              <a:rPr lang="en-US" altLang="en-US"/>
              <a:t>Y = S ? I1 : I0</a:t>
            </a:r>
            <a:endParaRPr lang="en-AU" altLang="en-US"/>
          </a:p>
        </p:txBody>
      </p:sp>
      <p:grpSp>
        <p:nvGrpSpPr>
          <p:cNvPr id="34824" name="Group 33">
            <a:extLst>
              <a:ext uri="{FF2B5EF4-FFF2-40B4-BE49-F238E27FC236}">
                <a16:creationId xmlns:a16="http://schemas.microsoft.com/office/drawing/2014/main" id="{303C85A0-0F6E-4AF6-B4F8-340E64A297EE}"/>
              </a:ext>
            </a:extLst>
          </p:cNvPr>
          <p:cNvGrpSpPr>
            <a:grpSpLocks/>
          </p:cNvGrpSpPr>
          <p:nvPr/>
        </p:nvGrpSpPr>
        <p:grpSpPr bwMode="auto">
          <a:xfrm>
            <a:off x="7092950" y="1484313"/>
            <a:ext cx="1604963" cy="1012825"/>
            <a:chOff x="1111" y="2659"/>
            <a:chExt cx="1011" cy="638"/>
          </a:xfrm>
        </p:grpSpPr>
        <p:sp>
          <p:nvSpPr>
            <p:cNvPr id="34844" name="Line 34">
              <a:extLst>
                <a:ext uri="{FF2B5EF4-FFF2-40B4-BE49-F238E27FC236}">
                  <a16:creationId xmlns:a16="http://schemas.microsoft.com/office/drawing/2014/main" id="{D00F3145-10B8-4BF4-884C-64AF1016B2C8}"/>
                </a:ext>
              </a:extLst>
            </p:cNvPr>
            <p:cNvSpPr>
              <a:spLocks noChangeShapeType="1"/>
            </p:cNvSpPr>
            <p:nvPr/>
          </p:nvSpPr>
          <p:spPr bwMode="auto">
            <a:xfrm>
              <a:off x="1338" y="2795"/>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45" name="Line 35">
              <a:extLst>
                <a:ext uri="{FF2B5EF4-FFF2-40B4-BE49-F238E27FC236}">
                  <a16:creationId xmlns:a16="http://schemas.microsoft.com/office/drawing/2014/main" id="{B173BB81-455F-4540-BE98-DAD3A52933B7}"/>
                </a:ext>
              </a:extLst>
            </p:cNvPr>
            <p:cNvSpPr>
              <a:spLocks noChangeShapeType="1"/>
            </p:cNvSpPr>
            <p:nvPr/>
          </p:nvSpPr>
          <p:spPr bwMode="auto">
            <a:xfrm>
              <a:off x="1338"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46" name="Line 36">
              <a:extLst>
                <a:ext uri="{FF2B5EF4-FFF2-40B4-BE49-F238E27FC236}">
                  <a16:creationId xmlns:a16="http://schemas.microsoft.com/office/drawing/2014/main" id="{FF485534-71C9-431F-AA7D-D8E5991D7FD4}"/>
                </a:ext>
              </a:extLst>
            </p:cNvPr>
            <p:cNvSpPr>
              <a:spLocks noChangeShapeType="1"/>
            </p:cNvSpPr>
            <p:nvPr/>
          </p:nvSpPr>
          <p:spPr bwMode="auto">
            <a:xfrm>
              <a:off x="1791"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47" name="Text Box 37">
              <a:extLst>
                <a:ext uri="{FF2B5EF4-FFF2-40B4-BE49-F238E27FC236}">
                  <a16:creationId xmlns:a16="http://schemas.microsoft.com/office/drawing/2014/main" id="{4FDBEAA4-6787-4C64-BAE8-60FEC25B576C}"/>
                </a:ext>
              </a:extLst>
            </p:cNvPr>
            <p:cNvSpPr txBox="1">
              <a:spLocks noChangeArrowheads="1"/>
            </p:cNvSpPr>
            <p:nvPr/>
          </p:nvSpPr>
          <p:spPr bwMode="auto">
            <a:xfrm>
              <a:off x="1111" y="26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A</a:t>
              </a:r>
              <a:endParaRPr lang="en-AU" altLang="en-US" sz="1800"/>
            </a:p>
          </p:txBody>
        </p:sp>
        <p:sp>
          <p:nvSpPr>
            <p:cNvPr id="34848" name="Text Box 38">
              <a:extLst>
                <a:ext uri="{FF2B5EF4-FFF2-40B4-BE49-F238E27FC236}">
                  <a16:creationId xmlns:a16="http://schemas.microsoft.com/office/drawing/2014/main" id="{417D3BFF-1022-4EBE-839D-537FCED36FBE}"/>
                </a:ext>
              </a:extLst>
            </p:cNvPr>
            <p:cNvSpPr txBox="1">
              <a:spLocks noChangeArrowheads="1"/>
            </p:cNvSpPr>
            <p:nvPr/>
          </p:nvSpPr>
          <p:spPr bwMode="auto">
            <a:xfrm>
              <a:off x="1111" y="306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B</a:t>
              </a:r>
              <a:endParaRPr lang="en-AU" altLang="en-US" sz="1800"/>
            </a:p>
          </p:txBody>
        </p:sp>
        <p:sp>
          <p:nvSpPr>
            <p:cNvPr id="34849" name="Text Box 39">
              <a:extLst>
                <a:ext uri="{FF2B5EF4-FFF2-40B4-BE49-F238E27FC236}">
                  <a16:creationId xmlns:a16="http://schemas.microsoft.com/office/drawing/2014/main" id="{3B0DAD2D-51DA-4D52-A7C1-C37572139C02}"/>
                </a:ext>
              </a:extLst>
            </p:cNvPr>
            <p:cNvSpPr txBox="1">
              <a:spLocks noChangeArrowheads="1"/>
            </p:cNvSpPr>
            <p:nvPr/>
          </p:nvSpPr>
          <p:spPr bwMode="auto">
            <a:xfrm>
              <a:off x="1910" y="284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Y</a:t>
              </a:r>
              <a:endParaRPr lang="en-AU" altLang="en-US" sz="1800"/>
            </a:p>
          </p:txBody>
        </p:sp>
        <p:sp>
          <p:nvSpPr>
            <p:cNvPr id="34850" name="Line 40">
              <a:extLst>
                <a:ext uri="{FF2B5EF4-FFF2-40B4-BE49-F238E27FC236}">
                  <a16:creationId xmlns:a16="http://schemas.microsoft.com/office/drawing/2014/main" id="{A400CBC8-F756-4412-A35D-6C95F823E608}"/>
                </a:ext>
              </a:extLst>
            </p:cNvPr>
            <p:cNvSpPr>
              <a:spLocks noChangeShapeType="1"/>
            </p:cNvSpPr>
            <p:nvPr/>
          </p:nvSpPr>
          <p:spPr bwMode="auto">
            <a:xfrm>
              <a:off x="1474" y="2659"/>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1" name="Line 41">
              <a:extLst>
                <a:ext uri="{FF2B5EF4-FFF2-40B4-BE49-F238E27FC236}">
                  <a16:creationId xmlns:a16="http://schemas.microsoft.com/office/drawing/2014/main" id="{A79BF701-1342-4A6B-AF12-B722C749CE5F}"/>
                </a:ext>
              </a:extLst>
            </p:cNvPr>
            <p:cNvSpPr>
              <a:spLocks noChangeShapeType="1"/>
            </p:cNvSpPr>
            <p:nvPr/>
          </p:nvSpPr>
          <p:spPr bwMode="auto">
            <a:xfrm>
              <a:off x="1474" y="3067"/>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2" name="Line 42">
              <a:extLst>
                <a:ext uri="{FF2B5EF4-FFF2-40B4-BE49-F238E27FC236}">
                  <a16:creationId xmlns:a16="http://schemas.microsoft.com/office/drawing/2014/main" id="{5BDE4E0D-031F-4398-AE7B-F455DA26E094}"/>
                </a:ext>
              </a:extLst>
            </p:cNvPr>
            <p:cNvSpPr>
              <a:spLocks noChangeShapeType="1"/>
            </p:cNvSpPr>
            <p:nvPr/>
          </p:nvSpPr>
          <p:spPr bwMode="auto">
            <a:xfrm>
              <a:off x="1474" y="2886"/>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3" name="Line 43">
              <a:extLst>
                <a:ext uri="{FF2B5EF4-FFF2-40B4-BE49-F238E27FC236}">
                  <a16:creationId xmlns:a16="http://schemas.microsoft.com/office/drawing/2014/main" id="{1A4B25C1-50D1-4442-9158-D69F20C621CB}"/>
                </a:ext>
              </a:extLst>
            </p:cNvPr>
            <p:cNvSpPr>
              <a:spLocks noChangeShapeType="1"/>
            </p:cNvSpPr>
            <p:nvPr/>
          </p:nvSpPr>
          <p:spPr bwMode="auto">
            <a:xfrm flipH="1">
              <a:off x="1474" y="2976"/>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4" name="Line 44">
              <a:extLst>
                <a:ext uri="{FF2B5EF4-FFF2-40B4-BE49-F238E27FC236}">
                  <a16:creationId xmlns:a16="http://schemas.microsoft.com/office/drawing/2014/main" id="{27E0F52C-C0BB-4A31-AAA8-5F1D5AECE4A9}"/>
                </a:ext>
              </a:extLst>
            </p:cNvPr>
            <p:cNvSpPr>
              <a:spLocks noChangeShapeType="1"/>
            </p:cNvSpPr>
            <p:nvPr/>
          </p:nvSpPr>
          <p:spPr bwMode="auto">
            <a:xfrm>
              <a:off x="1474" y="2659"/>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5" name="Line 45">
              <a:extLst>
                <a:ext uri="{FF2B5EF4-FFF2-40B4-BE49-F238E27FC236}">
                  <a16:creationId xmlns:a16="http://schemas.microsoft.com/office/drawing/2014/main" id="{FC2ADFD4-CD78-4716-8802-6C50BC349B46}"/>
                </a:ext>
              </a:extLst>
            </p:cNvPr>
            <p:cNvSpPr>
              <a:spLocks noChangeShapeType="1"/>
            </p:cNvSpPr>
            <p:nvPr/>
          </p:nvSpPr>
          <p:spPr bwMode="auto">
            <a:xfrm flipV="1">
              <a:off x="1474" y="3113"/>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6" name="Line 46">
              <a:extLst>
                <a:ext uri="{FF2B5EF4-FFF2-40B4-BE49-F238E27FC236}">
                  <a16:creationId xmlns:a16="http://schemas.microsoft.com/office/drawing/2014/main" id="{E62E1158-A649-40DD-8606-6502399884DE}"/>
                </a:ext>
              </a:extLst>
            </p:cNvPr>
            <p:cNvSpPr>
              <a:spLocks noChangeShapeType="1"/>
            </p:cNvSpPr>
            <p:nvPr/>
          </p:nvSpPr>
          <p:spPr bwMode="auto">
            <a:xfrm>
              <a:off x="1791" y="2840"/>
              <a:ext cx="0" cy="2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7" name="Text Box 47">
              <a:extLst>
                <a:ext uri="{FF2B5EF4-FFF2-40B4-BE49-F238E27FC236}">
                  <a16:creationId xmlns:a16="http://schemas.microsoft.com/office/drawing/2014/main" id="{976E6250-3606-4943-8B13-645DD5F0A3EC}"/>
                </a:ext>
              </a:extLst>
            </p:cNvPr>
            <p:cNvSpPr txBox="1">
              <a:spLocks noChangeArrowheads="1"/>
            </p:cNvSpPr>
            <p:nvPr/>
          </p:nvSpPr>
          <p:spPr bwMode="auto">
            <a:xfrm>
              <a:off x="1620" y="2889"/>
              <a:ext cx="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a:t>
              </a:r>
              <a:endParaRPr lang="en-AU" altLang="en-US" sz="1800"/>
            </a:p>
          </p:txBody>
        </p:sp>
      </p:grpSp>
      <p:grpSp>
        <p:nvGrpSpPr>
          <p:cNvPr id="34825" name="Group 48">
            <a:extLst>
              <a:ext uri="{FF2B5EF4-FFF2-40B4-BE49-F238E27FC236}">
                <a16:creationId xmlns:a16="http://schemas.microsoft.com/office/drawing/2014/main" id="{3BBEB63E-8277-4FA4-899C-A78339671888}"/>
              </a:ext>
            </a:extLst>
          </p:cNvPr>
          <p:cNvGrpSpPr>
            <a:grpSpLocks/>
          </p:cNvGrpSpPr>
          <p:nvPr/>
        </p:nvGrpSpPr>
        <p:grpSpPr bwMode="auto">
          <a:xfrm>
            <a:off x="5580063" y="4575175"/>
            <a:ext cx="1676400" cy="1595438"/>
            <a:chOff x="2699" y="2750"/>
            <a:chExt cx="1056" cy="1005"/>
          </a:xfrm>
        </p:grpSpPr>
        <p:sp>
          <p:nvSpPr>
            <p:cNvPr id="34828" name="Line 49">
              <a:extLst>
                <a:ext uri="{FF2B5EF4-FFF2-40B4-BE49-F238E27FC236}">
                  <a16:creationId xmlns:a16="http://schemas.microsoft.com/office/drawing/2014/main" id="{8F6E4F88-70B2-4F7C-9E6F-7741E5A9AAF4}"/>
                </a:ext>
              </a:extLst>
            </p:cNvPr>
            <p:cNvSpPr>
              <a:spLocks noChangeShapeType="1"/>
            </p:cNvSpPr>
            <p:nvPr/>
          </p:nvSpPr>
          <p:spPr bwMode="auto">
            <a:xfrm>
              <a:off x="2926" y="288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9" name="Line 50">
              <a:extLst>
                <a:ext uri="{FF2B5EF4-FFF2-40B4-BE49-F238E27FC236}">
                  <a16:creationId xmlns:a16="http://schemas.microsoft.com/office/drawing/2014/main" id="{66D45B0F-E4AE-47E0-84CA-EADD15A7CA18}"/>
                </a:ext>
              </a:extLst>
            </p:cNvPr>
            <p:cNvSpPr>
              <a:spLocks noChangeShapeType="1"/>
            </p:cNvSpPr>
            <p:nvPr/>
          </p:nvSpPr>
          <p:spPr bwMode="auto">
            <a:xfrm>
              <a:off x="2926" y="3339"/>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30" name="Line 51">
              <a:extLst>
                <a:ext uri="{FF2B5EF4-FFF2-40B4-BE49-F238E27FC236}">
                  <a16:creationId xmlns:a16="http://schemas.microsoft.com/office/drawing/2014/main" id="{303E11C6-1108-403A-9BEC-F22DA61B3E9E}"/>
                </a:ext>
              </a:extLst>
            </p:cNvPr>
            <p:cNvSpPr>
              <a:spLocks noChangeShapeType="1"/>
            </p:cNvSpPr>
            <p:nvPr/>
          </p:nvSpPr>
          <p:spPr bwMode="auto">
            <a:xfrm>
              <a:off x="3424" y="3113"/>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31" name="Text Box 52">
              <a:extLst>
                <a:ext uri="{FF2B5EF4-FFF2-40B4-BE49-F238E27FC236}">
                  <a16:creationId xmlns:a16="http://schemas.microsoft.com/office/drawing/2014/main" id="{9A53192E-41E5-4C03-A728-6D11C5419192}"/>
                </a:ext>
              </a:extLst>
            </p:cNvPr>
            <p:cNvSpPr txBox="1">
              <a:spLocks noChangeArrowheads="1"/>
            </p:cNvSpPr>
            <p:nvPr/>
          </p:nvSpPr>
          <p:spPr bwMode="auto">
            <a:xfrm>
              <a:off x="2699" y="275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A</a:t>
              </a:r>
              <a:endParaRPr lang="en-AU" altLang="en-US" sz="1800"/>
            </a:p>
          </p:txBody>
        </p:sp>
        <p:sp>
          <p:nvSpPr>
            <p:cNvPr id="34832" name="Text Box 53">
              <a:extLst>
                <a:ext uri="{FF2B5EF4-FFF2-40B4-BE49-F238E27FC236}">
                  <a16:creationId xmlns:a16="http://schemas.microsoft.com/office/drawing/2014/main" id="{854C53CC-8C03-4FB4-98A3-AEC11D385742}"/>
                </a:ext>
              </a:extLst>
            </p:cNvPr>
            <p:cNvSpPr txBox="1">
              <a:spLocks noChangeArrowheads="1"/>
            </p:cNvSpPr>
            <p:nvPr/>
          </p:nvSpPr>
          <p:spPr bwMode="auto">
            <a:xfrm>
              <a:off x="2699" y="3247"/>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B</a:t>
              </a:r>
              <a:endParaRPr lang="en-AU" altLang="en-US" sz="1800"/>
            </a:p>
          </p:txBody>
        </p:sp>
        <p:sp>
          <p:nvSpPr>
            <p:cNvPr id="34833" name="Text Box 54">
              <a:extLst>
                <a:ext uri="{FF2B5EF4-FFF2-40B4-BE49-F238E27FC236}">
                  <a16:creationId xmlns:a16="http://schemas.microsoft.com/office/drawing/2014/main" id="{19786D1B-DE5B-4BED-8484-FFBF2A98B035}"/>
                </a:ext>
              </a:extLst>
            </p:cNvPr>
            <p:cNvSpPr txBox="1">
              <a:spLocks noChangeArrowheads="1"/>
            </p:cNvSpPr>
            <p:nvPr/>
          </p:nvSpPr>
          <p:spPr bwMode="auto">
            <a:xfrm>
              <a:off x="3543" y="297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Y</a:t>
              </a:r>
              <a:endParaRPr lang="en-AU" altLang="en-US" sz="1800"/>
            </a:p>
          </p:txBody>
        </p:sp>
        <p:sp>
          <p:nvSpPr>
            <p:cNvPr id="34834" name="Line 55">
              <a:extLst>
                <a:ext uri="{FF2B5EF4-FFF2-40B4-BE49-F238E27FC236}">
                  <a16:creationId xmlns:a16="http://schemas.microsoft.com/office/drawing/2014/main" id="{712A480F-8933-4826-8C02-001206E64B87}"/>
                </a:ext>
              </a:extLst>
            </p:cNvPr>
            <p:cNvSpPr>
              <a:spLocks noChangeShapeType="1"/>
            </p:cNvSpPr>
            <p:nvPr/>
          </p:nvSpPr>
          <p:spPr bwMode="auto">
            <a:xfrm>
              <a:off x="3061" y="2750"/>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5" name="Line 56">
              <a:extLst>
                <a:ext uri="{FF2B5EF4-FFF2-40B4-BE49-F238E27FC236}">
                  <a16:creationId xmlns:a16="http://schemas.microsoft.com/office/drawing/2014/main" id="{377EE83F-360F-46A7-9F26-BDD7D2BB2086}"/>
                </a:ext>
              </a:extLst>
            </p:cNvPr>
            <p:cNvSpPr>
              <a:spLocks noChangeShapeType="1"/>
            </p:cNvSpPr>
            <p:nvPr/>
          </p:nvSpPr>
          <p:spPr bwMode="auto">
            <a:xfrm flipH="1">
              <a:off x="3061" y="3203"/>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6" name="Line 57">
              <a:extLst>
                <a:ext uri="{FF2B5EF4-FFF2-40B4-BE49-F238E27FC236}">
                  <a16:creationId xmlns:a16="http://schemas.microsoft.com/office/drawing/2014/main" id="{6CA025E9-9698-46B9-8322-F505A5E31677}"/>
                </a:ext>
              </a:extLst>
            </p:cNvPr>
            <p:cNvSpPr>
              <a:spLocks noChangeShapeType="1"/>
            </p:cNvSpPr>
            <p:nvPr/>
          </p:nvSpPr>
          <p:spPr bwMode="auto">
            <a:xfrm>
              <a:off x="3062" y="3022"/>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7" name="Line 58">
              <a:extLst>
                <a:ext uri="{FF2B5EF4-FFF2-40B4-BE49-F238E27FC236}">
                  <a16:creationId xmlns:a16="http://schemas.microsoft.com/office/drawing/2014/main" id="{D8DB0E8F-67E9-41E2-8381-8C00FC02A7DC}"/>
                </a:ext>
              </a:extLst>
            </p:cNvPr>
            <p:cNvSpPr>
              <a:spLocks noChangeShapeType="1"/>
            </p:cNvSpPr>
            <p:nvPr/>
          </p:nvSpPr>
          <p:spPr bwMode="auto">
            <a:xfrm flipH="1">
              <a:off x="3062" y="3112"/>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8" name="Line 59">
              <a:extLst>
                <a:ext uri="{FF2B5EF4-FFF2-40B4-BE49-F238E27FC236}">
                  <a16:creationId xmlns:a16="http://schemas.microsoft.com/office/drawing/2014/main" id="{A1B3BF04-D71B-41D1-8117-A884B5B04DC6}"/>
                </a:ext>
              </a:extLst>
            </p:cNvPr>
            <p:cNvSpPr>
              <a:spLocks noChangeShapeType="1"/>
            </p:cNvSpPr>
            <p:nvPr/>
          </p:nvSpPr>
          <p:spPr bwMode="auto">
            <a:xfrm>
              <a:off x="3061" y="2750"/>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9" name="Line 60">
              <a:extLst>
                <a:ext uri="{FF2B5EF4-FFF2-40B4-BE49-F238E27FC236}">
                  <a16:creationId xmlns:a16="http://schemas.microsoft.com/office/drawing/2014/main" id="{F6C12C7A-A75D-47A2-B7C1-2D088063A1D8}"/>
                </a:ext>
              </a:extLst>
            </p:cNvPr>
            <p:cNvSpPr>
              <a:spLocks noChangeShapeType="1"/>
            </p:cNvSpPr>
            <p:nvPr/>
          </p:nvSpPr>
          <p:spPr bwMode="auto">
            <a:xfrm flipV="1">
              <a:off x="3061" y="3294"/>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0" name="Line 61">
              <a:extLst>
                <a:ext uri="{FF2B5EF4-FFF2-40B4-BE49-F238E27FC236}">
                  <a16:creationId xmlns:a16="http://schemas.microsoft.com/office/drawing/2014/main" id="{744A2522-3A28-45C1-9422-BAA1BE99793A}"/>
                </a:ext>
              </a:extLst>
            </p:cNvPr>
            <p:cNvSpPr>
              <a:spLocks noChangeShapeType="1"/>
            </p:cNvSpPr>
            <p:nvPr/>
          </p:nvSpPr>
          <p:spPr bwMode="auto">
            <a:xfrm>
              <a:off x="3424" y="2931"/>
              <a:ext cx="0" cy="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1" name="Text Box 62">
              <a:extLst>
                <a:ext uri="{FF2B5EF4-FFF2-40B4-BE49-F238E27FC236}">
                  <a16:creationId xmlns:a16="http://schemas.microsoft.com/office/drawing/2014/main" id="{9AFFBE05-1155-4451-B207-6BACF30D393B}"/>
                </a:ext>
              </a:extLst>
            </p:cNvPr>
            <p:cNvSpPr txBox="1">
              <a:spLocks noChangeArrowheads="1"/>
            </p:cNvSpPr>
            <p:nvPr/>
          </p:nvSpPr>
          <p:spPr bwMode="auto">
            <a:xfrm>
              <a:off x="3152" y="3025"/>
              <a:ext cx="2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ALU</a:t>
              </a:r>
              <a:endParaRPr lang="en-AU" altLang="en-US" sz="1800"/>
            </a:p>
          </p:txBody>
        </p:sp>
        <p:sp>
          <p:nvSpPr>
            <p:cNvPr id="34842" name="Line 63">
              <a:extLst>
                <a:ext uri="{FF2B5EF4-FFF2-40B4-BE49-F238E27FC236}">
                  <a16:creationId xmlns:a16="http://schemas.microsoft.com/office/drawing/2014/main" id="{779BC00C-B11B-4158-B467-268BC75E3A03}"/>
                </a:ext>
              </a:extLst>
            </p:cNvPr>
            <p:cNvSpPr>
              <a:spLocks noChangeShapeType="1"/>
            </p:cNvSpPr>
            <p:nvPr/>
          </p:nvSpPr>
          <p:spPr bwMode="auto">
            <a:xfrm>
              <a:off x="3243" y="3385"/>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Text Box 64">
              <a:extLst>
                <a:ext uri="{FF2B5EF4-FFF2-40B4-BE49-F238E27FC236}">
                  <a16:creationId xmlns:a16="http://schemas.microsoft.com/office/drawing/2014/main" id="{BE93531C-8928-4588-B2A5-268C10CD2876}"/>
                </a:ext>
              </a:extLst>
            </p:cNvPr>
            <p:cNvSpPr txBox="1">
              <a:spLocks noChangeArrowheads="1"/>
            </p:cNvSpPr>
            <p:nvPr/>
          </p:nvSpPr>
          <p:spPr bwMode="auto">
            <a:xfrm>
              <a:off x="3152" y="352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F</a:t>
              </a:r>
              <a:endParaRPr lang="en-AU" altLang="en-US" sz="1800"/>
            </a:p>
          </p:txBody>
        </p:sp>
      </p:grpSp>
      <p:sp>
        <p:nvSpPr>
          <p:cNvPr id="34826" name="Rectangle 65">
            <a:extLst>
              <a:ext uri="{FF2B5EF4-FFF2-40B4-BE49-F238E27FC236}">
                <a16:creationId xmlns:a16="http://schemas.microsoft.com/office/drawing/2014/main" id="{F7765E14-8AD9-4957-9F88-FB8B82FA5AAE}"/>
              </a:ext>
            </a:extLst>
          </p:cNvPr>
          <p:cNvSpPr>
            <a:spLocks noChangeArrowheads="1"/>
          </p:cNvSpPr>
          <p:nvPr/>
        </p:nvSpPr>
        <p:spPr bwMode="auto">
          <a:xfrm>
            <a:off x="4211638" y="1412875"/>
            <a:ext cx="31019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a:t>Adder</a:t>
            </a:r>
          </a:p>
          <a:p>
            <a:pPr lvl="1" eaLnBrk="1" hangingPunct="1"/>
            <a:r>
              <a:rPr lang="en-US" altLang="en-US"/>
              <a:t>Y = A + B</a:t>
            </a:r>
          </a:p>
        </p:txBody>
      </p:sp>
      <p:sp>
        <p:nvSpPr>
          <p:cNvPr id="34827" name="Rectangle 66">
            <a:extLst>
              <a:ext uri="{FF2B5EF4-FFF2-40B4-BE49-F238E27FC236}">
                <a16:creationId xmlns:a16="http://schemas.microsoft.com/office/drawing/2014/main" id="{54986592-DC27-460F-855D-8277CAA71634}"/>
              </a:ext>
            </a:extLst>
          </p:cNvPr>
          <p:cNvSpPr>
            <a:spLocks noChangeArrowheads="1"/>
          </p:cNvSpPr>
          <p:nvPr/>
        </p:nvSpPr>
        <p:spPr bwMode="auto">
          <a:xfrm>
            <a:off x="4211638" y="3284538"/>
            <a:ext cx="4319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a:t>Arithmetic/Logic Unit</a:t>
            </a:r>
          </a:p>
          <a:p>
            <a:pPr lvl="1" eaLnBrk="1" hangingPunct="1"/>
            <a:r>
              <a:rPr lang="en-US" altLang="en-US"/>
              <a:t>Y = F(A, B)</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1">
            <a:extLst>
              <a:ext uri="{FF2B5EF4-FFF2-40B4-BE49-F238E27FC236}">
                <a16:creationId xmlns:a16="http://schemas.microsoft.com/office/drawing/2014/main" id="{E52FFDB6-0881-4E42-AE8E-B31F503FEC84}"/>
              </a:ext>
            </a:extLst>
          </p:cNvPr>
          <p:cNvSpPr>
            <a:spLocks noGrp="1" noChangeArrowheads="1"/>
          </p:cNvSpPr>
          <p:nvPr>
            <p:ph type="title"/>
          </p:nvPr>
        </p:nvSpPr>
        <p:spPr/>
        <p:txBody>
          <a:bodyPr/>
          <a:lstStyle/>
          <a:p>
            <a:r>
              <a:rPr lang="en-US" altLang="en-US"/>
              <a:t>Core i7 Performance</a:t>
            </a:r>
          </a:p>
        </p:txBody>
      </p:sp>
      <p:sp>
        <p:nvSpPr>
          <p:cNvPr id="342019" name="Footer Placeholder 3">
            <a:extLst>
              <a:ext uri="{FF2B5EF4-FFF2-40B4-BE49-F238E27FC236}">
                <a16:creationId xmlns:a16="http://schemas.microsoft.com/office/drawing/2014/main" id="{794B4C81-6A8F-49D2-83AD-94D3121676D7}"/>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ED1BFC16-AA1C-4F0F-A40F-7147BED828FD}" type="slidenum">
              <a:rPr lang="en-AU" altLang="en-US" sz="1400" smtClean="0"/>
              <a:pPr>
                <a:spcBef>
                  <a:spcPct val="0"/>
                </a:spcBef>
                <a:buClrTx/>
                <a:buSzTx/>
                <a:buFontTx/>
                <a:buNone/>
              </a:pPr>
              <a:t>150</a:t>
            </a:fld>
            <a:endParaRPr lang="en-AU" altLang="en-US" sz="1400"/>
          </a:p>
        </p:txBody>
      </p:sp>
      <p:pic>
        <p:nvPicPr>
          <p:cNvPr id="342020" name="Picture 6">
            <a:extLst>
              <a:ext uri="{FF2B5EF4-FFF2-40B4-BE49-F238E27FC236}">
                <a16:creationId xmlns:a16="http://schemas.microsoft.com/office/drawing/2014/main" id="{18D1E382-616E-41BE-8B93-EAB7C584A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390650"/>
            <a:ext cx="3943350" cy="3635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42021" name="Picture 7">
            <a:extLst>
              <a:ext uri="{FF2B5EF4-FFF2-40B4-BE49-F238E27FC236}">
                <a16:creationId xmlns:a16="http://schemas.microsoft.com/office/drawing/2014/main" id="{BC86EEA3-F29A-4C8D-AD8E-AF0861ABD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500" y="1700213"/>
            <a:ext cx="4781550" cy="3019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42022" name="TextBox 1">
            <a:extLst>
              <a:ext uri="{FF2B5EF4-FFF2-40B4-BE49-F238E27FC236}">
                <a16:creationId xmlns:a16="http://schemas.microsoft.com/office/drawing/2014/main" id="{C3C76951-0DDA-4714-9F72-0F9210A4DB52}"/>
              </a:ext>
            </a:extLst>
          </p:cNvPr>
          <p:cNvSpPr txBox="1">
            <a:spLocks noChangeArrowheads="1"/>
          </p:cNvSpPr>
          <p:nvPr/>
        </p:nvSpPr>
        <p:spPr bwMode="auto">
          <a:xfrm>
            <a:off x="7596188" y="379413"/>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
        <p:nvSpPr>
          <p:cNvPr id="342023" name="TextBox 1">
            <a:extLst>
              <a:ext uri="{FF2B5EF4-FFF2-40B4-BE49-F238E27FC236}">
                <a16:creationId xmlns:a16="http://schemas.microsoft.com/office/drawing/2014/main" id="{8FF531D1-F1DF-4628-A8AD-F16D1A73702A}"/>
              </a:ext>
            </a:extLst>
          </p:cNvPr>
          <p:cNvSpPr txBox="1">
            <a:spLocks noChangeArrowheads="1"/>
          </p:cNvSpPr>
          <p:nvPr/>
        </p:nvSpPr>
        <p:spPr bwMode="auto">
          <a:xfrm>
            <a:off x="209550" y="5211763"/>
            <a:ext cx="39846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b="1"/>
              <a:t>Figure</a:t>
            </a:r>
            <a:r>
              <a:rPr lang="en-US" altLang="en-US" sz="1600"/>
              <a:t>: CPI of Intel Core i7 920 running SPEC2006 integer benchmarks.</a:t>
            </a:r>
          </a:p>
        </p:txBody>
      </p:sp>
      <p:sp>
        <p:nvSpPr>
          <p:cNvPr id="342024" name="TextBox 7">
            <a:extLst>
              <a:ext uri="{FF2B5EF4-FFF2-40B4-BE49-F238E27FC236}">
                <a16:creationId xmlns:a16="http://schemas.microsoft.com/office/drawing/2014/main" id="{BD2B9B6D-F43C-4068-B277-C5C7467E1B73}"/>
              </a:ext>
            </a:extLst>
          </p:cNvPr>
          <p:cNvSpPr txBox="1">
            <a:spLocks noChangeArrowheads="1"/>
          </p:cNvSpPr>
          <p:nvPr/>
        </p:nvSpPr>
        <p:spPr bwMode="auto">
          <a:xfrm>
            <a:off x="4627563" y="4813300"/>
            <a:ext cx="424973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b="1"/>
              <a:t>Figure</a:t>
            </a:r>
            <a:r>
              <a:rPr lang="en-US" altLang="en-US" sz="1600"/>
              <a:t>: Percentage of branch mispredictions and wasted work due to unfruitful speculation of intel Core i7 920 running SPEC2006 integer benchmarks.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1">
            <a:extLst>
              <a:ext uri="{FF2B5EF4-FFF2-40B4-BE49-F238E27FC236}">
                <a16:creationId xmlns:a16="http://schemas.microsoft.com/office/drawing/2014/main" id="{AEDB2E3C-631F-4501-84AA-E3CDD49C689E}"/>
              </a:ext>
            </a:extLst>
          </p:cNvPr>
          <p:cNvSpPr>
            <a:spLocks noGrp="1" noChangeArrowheads="1"/>
          </p:cNvSpPr>
          <p:nvPr>
            <p:ph type="title"/>
          </p:nvPr>
        </p:nvSpPr>
        <p:spPr/>
        <p:txBody>
          <a:bodyPr/>
          <a:lstStyle/>
          <a:p>
            <a:r>
              <a:rPr lang="en-US" altLang="en-US"/>
              <a:t>Matrix Multiply</a:t>
            </a:r>
          </a:p>
        </p:txBody>
      </p:sp>
      <p:sp>
        <p:nvSpPr>
          <p:cNvPr id="3" name="Content Placeholder 2">
            <a:extLst>
              <a:ext uri="{FF2B5EF4-FFF2-40B4-BE49-F238E27FC236}">
                <a16:creationId xmlns:a16="http://schemas.microsoft.com/office/drawing/2014/main" id="{1677B7DC-B91D-4A8D-8324-CEEB4A2DD430}"/>
              </a:ext>
            </a:extLst>
          </p:cNvPr>
          <p:cNvSpPr>
            <a:spLocks noGrp="1"/>
          </p:cNvSpPr>
          <p:nvPr>
            <p:ph idx="1"/>
          </p:nvPr>
        </p:nvSpPr>
        <p:spPr/>
        <p:txBody>
          <a:bodyPr/>
          <a:lstStyle/>
          <a:p>
            <a:pPr>
              <a:defRPr/>
            </a:pPr>
            <a:r>
              <a:rPr lang="en-US" dirty="0"/>
              <a:t>Unrolled C code</a:t>
            </a:r>
          </a:p>
          <a:p>
            <a:pPr marL="0" indent="0">
              <a:buFont typeface="Wingdings" panose="05000000000000000000" pitchFamily="2" charset="2"/>
              <a:buNone/>
              <a:defRPr/>
            </a:pPr>
            <a:r>
              <a:rPr lang="en-US" sz="1100" dirty="0">
                <a:latin typeface="Courier New" pitchFamily="49" charset="0"/>
                <a:cs typeface="Courier New" pitchFamily="49" charset="0"/>
              </a:rPr>
              <a:t>1 #include &lt;x86intrin.h&gt;</a:t>
            </a:r>
          </a:p>
          <a:p>
            <a:pPr marL="0" indent="0">
              <a:buFont typeface="Wingdings" panose="05000000000000000000" pitchFamily="2" charset="2"/>
              <a:buNone/>
              <a:defRPr/>
            </a:pPr>
            <a:r>
              <a:rPr lang="en-US" sz="1100" dirty="0">
                <a:latin typeface="Courier New" pitchFamily="49" charset="0"/>
                <a:cs typeface="Courier New" pitchFamily="49" charset="0"/>
              </a:rPr>
              <a:t>2 #define UNROLL (4)</a:t>
            </a:r>
          </a:p>
          <a:p>
            <a:pPr marL="0" indent="0">
              <a:buFont typeface="Wingdings" panose="05000000000000000000" pitchFamily="2" charset="2"/>
              <a:buNone/>
              <a:defRPr/>
            </a:pPr>
            <a:r>
              <a:rPr lang="en-US" sz="1100" dirty="0">
                <a:latin typeface="Courier New" pitchFamily="49" charset="0"/>
                <a:cs typeface="Courier New" pitchFamily="49" charset="0"/>
              </a:rPr>
              <a:t>3</a:t>
            </a:r>
          </a:p>
          <a:p>
            <a:pPr marL="0" indent="0">
              <a:buFont typeface="Wingdings" panose="05000000000000000000" pitchFamily="2" charset="2"/>
              <a:buNone/>
              <a:defRPr/>
            </a:pPr>
            <a:r>
              <a:rPr lang="fr-FR" sz="1100" dirty="0">
                <a:latin typeface="Courier New" pitchFamily="49" charset="0"/>
                <a:cs typeface="Courier New" pitchFamily="49" charset="0"/>
              </a:rPr>
              <a:t>4 </a:t>
            </a:r>
            <a:r>
              <a:rPr lang="fr-FR" sz="1100" dirty="0" err="1">
                <a:latin typeface="Courier New" pitchFamily="49" charset="0"/>
                <a:cs typeface="Courier New" pitchFamily="49" charset="0"/>
              </a:rPr>
              <a:t>void</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dgemm</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int</a:t>
            </a:r>
            <a:r>
              <a:rPr lang="fr-FR" sz="1100" dirty="0">
                <a:latin typeface="Courier New" pitchFamily="49" charset="0"/>
                <a:cs typeface="Courier New" pitchFamily="49" charset="0"/>
              </a:rPr>
              <a:t> n, double* A, double* B, double* C)</a:t>
            </a:r>
          </a:p>
          <a:p>
            <a:pPr marL="0" indent="0">
              <a:buFont typeface="Wingdings" panose="05000000000000000000" pitchFamily="2" charset="2"/>
              <a:buNone/>
              <a:defRPr/>
            </a:pPr>
            <a:r>
              <a:rPr lang="en-US" sz="1100" dirty="0">
                <a:latin typeface="Courier New" pitchFamily="49" charset="0"/>
                <a:cs typeface="Courier New" pitchFamily="49" charset="0"/>
              </a:rPr>
              <a:t>5 {</a:t>
            </a:r>
          </a:p>
          <a:p>
            <a:pPr marL="0" indent="0">
              <a:buFont typeface="Wingdings" panose="05000000000000000000" pitchFamily="2" charset="2"/>
              <a:buNone/>
              <a:defRPr/>
            </a:pPr>
            <a:r>
              <a:rPr lang="nn-NO" sz="1100" dirty="0">
                <a:latin typeface="Courier New" pitchFamily="49" charset="0"/>
                <a:cs typeface="Courier New" pitchFamily="49" charset="0"/>
              </a:rPr>
              <a:t>6  for ( int i = 0; i &lt; n; i+=UNROLL*4 )</a:t>
            </a:r>
          </a:p>
          <a:p>
            <a:pPr marL="0" indent="0">
              <a:buFont typeface="Wingdings" panose="05000000000000000000" pitchFamily="2" charset="2"/>
              <a:buNone/>
              <a:defRPr/>
            </a:pPr>
            <a:r>
              <a:rPr lang="en-US" sz="1100" dirty="0">
                <a:latin typeface="Courier New" pitchFamily="49" charset="0"/>
                <a:cs typeface="Courier New" pitchFamily="49" charset="0"/>
              </a:rPr>
              <a:t>7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j = 0; j &lt; n; j++ ) {</a:t>
            </a:r>
          </a:p>
          <a:p>
            <a:pPr marL="0" indent="0">
              <a:buFont typeface="Wingdings" panose="05000000000000000000" pitchFamily="2" charset="2"/>
              <a:buNone/>
              <a:defRPr/>
            </a:pPr>
            <a:r>
              <a:rPr lang="en-US" sz="1100" dirty="0">
                <a:latin typeface="Courier New" pitchFamily="49" charset="0"/>
                <a:cs typeface="Courier New" pitchFamily="49" charset="0"/>
              </a:rPr>
              <a:t>8    __m256d c[4];</a:t>
            </a:r>
          </a:p>
          <a:p>
            <a:pPr marL="0" indent="0">
              <a:buFont typeface="Wingdings" panose="05000000000000000000" pitchFamily="2" charset="2"/>
              <a:buNone/>
              <a:defRPr/>
            </a:pPr>
            <a:r>
              <a:rPr lang="en-US" sz="1100" dirty="0">
                <a:latin typeface="Courier New" pitchFamily="49" charset="0"/>
                <a:cs typeface="Courier New" pitchFamily="49" charset="0"/>
              </a:rPr>
              <a:t>9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10    c[x] = _mm256_load_pd(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a:t>
            </a:r>
          </a:p>
          <a:p>
            <a:pPr marL="0" indent="0">
              <a:buFont typeface="Wingdings" panose="05000000000000000000" pitchFamily="2" charset="2"/>
              <a:buNone/>
              <a:defRPr/>
            </a:pPr>
            <a:r>
              <a:rPr lang="en-US" sz="1100" dirty="0">
                <a:latin typeface="Courier New" pitchFamily="49" charset="0"/>
                <a:cs typeface="Courier New" pitchFamily="49" charset="0"/>
              </a:rPr>
              <a:t>11</a:t>
            </a:r>
          </a:p>
          <a:p>
            <a:pPr marL="0" indent="0">
              <a:buFont typeface="Wingdings" panose="05000000000000000000" pitchFamily="2" charset="2"/>
              <a:buNone/>
              <a:defRPr/>
            </a:pPr>
            <a:r>
              <a:rPr lang="en-US" sz="1100" dirty="0">
                <a:latin typeface="Courier New" pitchFamily="49" charset="0"/>
                <a:cs typeface="Courier New" pitchFamily="49" charset="0"/>
              </a:rPr>
              <a:t>12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k = 0; k &lt; n; k++ )</a:t>
            </a:r>
          </a:p>
          <a:p>
            <a:pPr marL="0" indent="0">
              <a:buFont typeface="Wingdings" panose="05000000000000000000" pitchFamily="2" charset="2"/>
              <a:buNone/>
              <a:defRPr/>
            </a:pPr>
            <a:r>
              <a:rPr lang="en-US" sz="1100" dirty="0">
                <a:latin typeface="Courier New" pitchFamily="49" charset="0"/>
                <a:cs typeface="Courier New" pitchFamily="49" charset="0"/>
              </a:rPr>
              <a:t>13   {</a:t>
            </a:r>
          </a:p>
          <a:p>
            <a:pPr marL="0" indent="0">
              <a:buFont typeface="Wingdings" panose="05000000000000000000" pitchFamily="2" charset="2"/>
              <a:buNone/>
              <a:defRPr/>
            </a:pPr>
            <a:r>
              <a:rPr lang="en-US" sz="1100" dirty="0">
                <a:latin typeface="Courier New" pitchFamily="49" charset="0"/>
                <a:cs typeface="Courier New" pitchFamily="49" charset="0"/>
              </a:rPr>
              <a:t>14    __m256d b = _mm256_broadcast_sd(</a:t>
            </a:r>
            <a:r>
              <a:rPr lang="en-US" sz="1100" dirty="0" err="1">
                <a:latin typeface="Courier New" pitchFamily="49" charset="0"/>
                <a:cs typeface="Courier New" pitchFamily="49" charset="0"/>
              </a:rPr>
              <a:t>B+k+j</a:t>
            </a:r>
            <a:r>
              <a:rPr lang="en-US" sz="1100" dirty="0">
                <a:latin typeface="Courier New" pitchFamily="49" charset="0"/>
                <a:cs typeface="Courier New" pitchFamily="49" charset="0"/>
              </a:rPr>
              <a:t>*n);</a:t>
            </a:r>
          </a:p>
          <a:p>
            <a:pPr marL="0" indent="0">
              <a:buFont typeface="Wingdings" panose="05000000000000000000" pitchFamily="2" charset="2"/>
              <a:buNone/>
              <a:defRPr/>
            </a:pPr>
            <a:r>
              <a:rPr lang="en-US" sz="1100" dirty="0">
                <a:latin typeface="Courier New" pitchFamily="49" charset="0"/>
                <a:cs typeface="Courier New" pitchFamily="49" charset="0"/>
              </a:rPr>
              <a:t>15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a:t>
            </a:r>
          </a:p>
          <a:p>
            <a:pPr marL="0" indent="0">
              <a:buFont typeface="Wingdings" panose="05000000000000000000" pitchFamily="2" charset="2"/>
              <a:buNone/>
              <a:defRPr/>
            </a:pPr>
            <a:r>
              <a:rPr lang="en-US" sz="1100" dirty="0">
                <a:latin typeface="Courier New" pitchFamily="49" charset="0"/>
                <a:cs typeface="Courier New" pitchFamily="49" charset="0"/>
              </a:rPr>
              <a:t>16    c[x] = _mm256_add_pd(c[x],</a:t>
            </a:r>
          </a:p>
          <a:p>
            <a:pPr marL="0" indent="0">
              <a:buFont typeface="Wingdings" panose="05000000000000000000" pitchFamily="2" charset="2"/>
              <a:buNone/>
              <a:defRPr/>
            </a:pPr>
            <a:r>
              <a:rPr lang="en-US" sz="1100" dirty="0">
                <a:latin typeface="Courier New" pitchFamily="49" charset="0"/>
                <a:cs typeface="Courier New" pitchFamily="49" charset="0"/>
              </a:rPr>
              <a:t>17                        _mm256_mul_pd(_mm256_load_pd(</a:t>
            </a:r>
            <a:r>
              <a:rPr lang="en-US" sz="1100" dirty="0" err="1">
                <a:latin typeface="Courier New" pitchFamily="49" charset="0"/>
                <a:cs typeface="Courier New" pitchFamily="49" charset="0"/>
              </a:rPr>
              <a:t>A+n</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k+x</a:t>
            </a:r>
            <a:r>
              <a:rPr lang="en-US" sz="1100" dirty="0">
                <a:latin typeface="Courier New" pitchFamily="49" charset="0"/>
                <a:cs typeface="Courier New" pitchFamily="49" charset="0"/>
              </a:rPr>
              <a:t>*4+i), b));</a:t>
            </a:r>
          </a:p>
          <a:p>
            <a:pPr marL="0" indent="0">
              <a:buFont typeface="Wingdings" panose="05000000000000000000" pitchFamily="2" charset="2"/>
              <a:buNone/>
              <a:defRPr/>
            </a:pPr>
            <a:r>
              <a:rPr lang="en-US" sz="1100" dirty="0">
                <a:latin typeface="Courier New" pitchFamily="49" charset="0"/>
                <a:cs typeface="Courier New" pitchFamily="49" charset="0"/>
              </a:rPr>
              <a:t>18   }</a:t>
            </a:r>
          </a:p>
          <a:p>
            <a:pPr marL="0" indent="0">
              <a:buFont typeface="Wingdings" panose="05000000000000000000" pitchFamily="2" charset="2"/>
              <a:buNone/>
              <a:defRPr/>
            </a:pPr>
            <a:r>
              <a:rPr lang="en-US" sz="1100" dirty="0">
                <a:latin typeface="Courier New" pitchFamily="49" charset="0"/>
                <a:cs typeface="Courier New" pitchFamily="49" charset="0"/>
              </a:rPr>
              <a:t>19</a:t>
            </a:r>
          </a:p>
          <a:p>
            <a:pPr marL="0" indent="0">
              <a:buFont typeface="Wingdings" panose="05000000000000000000" pitchFamily="2" charset="2"/>
              <a:buNone/>
              <a:defRPr/>
            </a:pPr>
            <a:r>
              <a:rPr lang="en-US" sz="1100" dirty="0">
                <a:latin typeface="Courier New" pitchFamily="49" charset="0"/>
                <a:cs typeface="Courier New" pitchFamily="49" charset="0"/>
              </a:rPr>
              <a:t>20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21     _mm256_store_pd(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 c[x]);</a:t>
            </a:r>
          </a:p>
          <a:p>
            <a:pPr marL="0" indent="0">
              <a:buFont typeface="Wingdings" panose="05000000000000000000" pitchFamily="2" charset="2"/>
              <a:buNone/>
              <a:defRPr/>
            </a:pPr>
            <a:r>
              <a:rPr lang="en-US" sz="1100" dirty="0">
                <a:latin typeface="Courier New" pitchFamily="49" charset="0"/>
                <a:cs typeface="Courier New" pitchFamily="49" charset="0"/>
              </a:rPr>
              <a:t>22  }</a:t>
            </a:r>
          </a:p>
          <a:p>
            <a:pPr marL="0" indent="0">
              <a:buFont typeface="Wingdings" panose="05000000000000000000" pitchFamily="2" charset="2"/>
              <a:buNone/>
              <a:defRPr/>
            </a:pPr>
            <a:r>
              <a:rPr lang="en-US" sz="1100" dirty="0">
                <a:latin typeface="Courier New" pitchFamily="49" charset="0"/>
                <a:cs typeface="Courier New" pitchFamily="49" charset="0"/>
              </a:rPr>
              <a:t>23 }</a:t>
            </a:r>
          </a:p>
        </p:txBody>
      </p:sp>
      <p:sp>
        <p:nvSpPr>
          <p:cNvPr id="344068" name="Footer Placeholder 3">
            <a:extLst>
              <a:ext uri="{FF2B5EF4-FFF2-40B4-BE49-F238E27FC236}">
                <a16:creationId xmlns:a16="http://schemas.microsoft.com/office/drawing/2014/main" id="{9B398CBB-F371-461A-8244-478737D5566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497559CE-77AB-49EF-B3EF-9D95650D26C2}" type="slidenum">
              <a:rPr lang="en-AU" altLang="en-US" sz="1400" smtClean="0"/>
              <a:pPr>
                <a:spcBef>
                  <a:spcPct val="0"/>
                </a:spcBef>
                <a:buClrTx/>
                <a:buSzTx/>
                <a:buFontTx/>
                <a:buNone/>
              </a:pPr>
              <a:t>151</a:t>
            </a:fld>
            <a:endParaRPr lang="en-AU" altLang="en-US" sz="1400"/>
          </a:p>
        </p:txBody>
      </p:sp>
      <p:sp>
        <p:nvSpPr>
          <p:cNvPr id="344069" name="Text Box 4">
            <a:extLst>
              <a:ext uri="{FF2B5EF4-FFF2-40B4-BE49-F238E27FC236}">
                <a16:creationId xmlns:a16="http://schemas.microsoft.com/office/drawing/2014/main" id="{44DD13D7-F579-4690-AFE3-6315FC0A50B7}"/>
              </a:ext>
            </a:extLst>
          </p:cNvPr>
          <p:cNvSpPr txBox="1">
            <a:spLocks noChangeArrowheads="1"/>
          </p:cNvSpPr>
          <p:nvPr/>
        </p:nvSpPr>
        <p:spPr bwMode="auto">
          <a:xfrm rot="5400000">
            <a:off x="6034881" y="2753519"/>
            <a:ext cx="5878513"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§4.12 Instruction-Level Parallelism and Matrix Multiply</a:t>
            </a:r>
          </a:p>
        </p:txBody>
      </p:sp>
      <p:sp>
        <p:nvSpPr>
          <p:cNvPr id="344070" name="TextBox 1">
            <a:extLst>
              <a:ext uri="{FF2B5EF4-FFF2-40B4-BE49-F238E27FC236}">
                <a16:creationId xmlns:a16="http://schemas.microsoft.com/office/drawing/2014/main" id="{E6B0969B-8875-427D-88CD-192AB4C6D727}"/>
              </a:ext>
            </a:extLst>
          </p:cNvPr>
          <p:cNvSpPr txBox="1">
            <a:spLocks noChangeArrowheads="1"/>
          </p:cNvSpPr>
          <p:nvPr/>
        </p:nvSpPr>
        <p:spPr bwMode="auto">
          <a:xfrm>
            <a:off x="7164388" y="327025"/>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itle 1">
            <a:extLst>
              <a:ext uri="{FF2B5EF4-FFF2-40B4-BE49-F238E27FC236}">
                <a16:creationId xmlns:a16="http://schemas.microsoft.com/office/drawing/2014/main" id="{C476CDF5-9D9C-4436-9880-E5D587F71724}"/>
              </a:ext>
            </a:extLst>
          </p:cNvPr>
          <p:cNvSpPr>
            <a:spLocks noGrp="1" noChangeArrowheads="1"/>
          </p:cNvSpPr>
          <p:nvPr>
            <p:ph type="title"/>
          </p:nvPr>
        </p:nvSpPr>
        <p:spPr/>
        <p:txBody>
          <a:bodyPr/>
          <a:lstStyle/>
          <a:p>
            <a:r>
              <a:rPr lang="en-US" altLang="en-US"/>
              <a:t>Matrix Multiply</a:t>
            </a:r>
          </a:p>
        </p:txBody>
      </p:sp>
      <p:sp>
        <p:nvSpPr>
          <p:cNvPr id="3" name="Content Placeholder 2">
            <a:extLst>
              <a:ext uri="{FF2B5EF4-FFF2-40B4-BE49-F238E27FC236}">
                <a16:creationId xmlns:a16="http://schemas.microsoft.com/office/drawing/2014/main" id="{4BF0EFE0-0070-4556-A0C2-2DDC9E403DBF}"/>
              </a:ext>
            </a:extLst>
          </p:cNvPr>
          <p:cNvSpPr>
            <a:spLocks noGrp="1"/>
          </p:cNvSpPr>
          <p:nvPr>
            <p:ph idx="1"/>
          </p:nvPr>
        </p:nvSpPr>
        <p:spPr>
          <a:xfrm>
            <a:off x="684213" y="1125538"/>
            <a:ext cx="8270875" cy="5543550"/>
          </a:xfrm>
        </p:spPr>
        <p:txBody>
          <a:bodyPr/>
          <a:lstStyle/>
          <a:p>
            <a:pPr>
              <a:defRPr/>
            </a:pPr>
            <a:r>
              <a:rPr lang="en-US" dirty="0"/>
              <a:t>Assembly code:</a:t>
            </a:r>
          </a:p>
          <a:p>
            <a:pPr marL="0" indent="0">
              <a:buFont typeface="Wingdings" panose="05000000000000000000" pitchFamily="2" charset="2"/>
              <a:buNone/>
              <a:defRPr/>
            </a:pPr>
            <a:r>
              <a:rPr lang="en-US" sz="1050" dirty="0">
                <a:latin typeface="Courier New" pitchFamily="49" charset="0"/>
                <a:cs typeface="Courier New" pitchFamily="49" charset="0"/>
              </a:rPr>
              <a:t>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(%r11),%ymm4                # Load 4 elements of C into %ymm4</a:t>
            </a:r>
          </a:p>
          <a:p>
            <a:pPr marL="0" indent="0">
              <a:buFont typeface="Wingdings" panose="05000000000000000000" pitchFamily="2" charset="2"/>
              <a:buNone/>
              <a:defRPr/>
            </a:pPr>
            <a:r>
              <a:rPr lang="en-US" sz="1050" dirty="0">
                <a:latin typeface="Courier New" pitchFamily="49" charset="0"/>
                <a:cs typeface="Courier New" pitchFamily="49" charset="0"/>
              </a:rPr>
              <a:t>2 </a:t>
            </a:r>
            <a:r>
              <a:rPr lang="en-US" sz="1050" dirty="0" err="1">
                <a:latin typeface="Courier New" pitchFamily="49" charset="0"/>
                <a:cs typeface="Courier New" pitchFamily="49" charset="0"/>
              </a:rPr>
              <a:t>mov</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rbx</a:t>
            </a:r>
            <a:r>
              <a:rPr lang="en-US" sz="1050" dirty="0">
                <a:latin typeface="Courier New" pitchFamily="49" charset="0"/>
                <a:cs typeface="Courier New" pitchFamily="49" charset="0"/>
              </a:rPr>
              <a:t>,%</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register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rbx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pt-BR" sz="1050" dirty="0">
                <a:latin typeface="Courier New" pitchFamily="49" charset="0"/>
                <a:cs typeface="Courier New" pitchFamily="49" charset="0"/>
              </a:rPr>
              <a:t>3 xor %ecx,%ecx                       # register %ecx = 0</a:t>
            </a:r>
          </a:p>
          <a:p>
            <a:pPr marL="0" indent="0">
              <a:buFont typeface="Wingdings" panose="05000000000000000000" pitchFamily="2" charset="2"/>
              <a:buNone/>
              <a:defRPr/>
            </a:pPr>
            <a:r>
              <a:rPr lang="en-US" sz="1050" dirty="0">
                <a:latin typeface="Courier New" pitchFamily="49" charset="0"/>
                <a:cs typeface="Courier New" pitchFamily="49" charset="0"/>
              </a:rPr>
              <a:t>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0x20(%r11),%ymm3            # Load 4 elements of C into %ymm3</a:t>
            </a:r>
          </a:p>
          <a:p>
            <a:pPr marL="0" indent="0">
              <a:buFont typeface="Wingdings" panose="05000000000000000000" pitchFamily="2" charset="2"/>
              <a:buNone/>
              <a:defRPr/>
            </a:pPr>
            <a:r>
              <a:rPr lang="en-US" sz="1050" dirty="0">
                <a:latin typeface="Courier New" pitchFamily="49" charset="0"/>
                <a:cs typeface="Courier New" pitchFamily="49" charset="0"/>
              </a:rPr>
              <a:t>5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0x40(%r11),%ymm2            # Load 4 elements of C into %ymm2</a:t>
            </a:r>
          </a:p>
          <a:p>
            <a:pPr marL="0" indent="0">
              <a:buFont typeface="Wingdings" panose="05000000000000000000" pitchFamily="2" charset="2"/>
              <a:buNone/>
              <a:defRPr/>
            </a:pPr>
            <a:r>
              <a:rPr lang="en-US" sz="1050" dirty="0">
                <a:latin typeface="Courier New" pitchFamily="49" charset="0"/>
                <a:cs typeface="Courier New" pitchFamily="49" charset="0"/>
              </a:rPr>
              <a:t>6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0x60(%r11),%ymm1            # Load 4 elements of C into %ymm1</a:t>
            </a:r>
          </a:p>
          <a:p>
            <a:pPr marL="0" indent="0">
              <a:buFont typeface="Wingdings" panose="05000000000000000000" pitchFamily="2" charset="2"/>
              <a:buNone/>
              <a:defRPr/>
            </a:pPr>
            <a:r>
              <a:rPr lang="en-US" sz="1050" dirty="0">
                <a:latin typeface="Courier New" pitchFamily="49" charset="0"/>
                <a:cs typeface="Courier New" pitchFamily="49" charset="0"/>
              </a:rPr>
              <a:t>7 </a:t>
            </a:r>
            <a:r>
              <a:rPr lang="en-US" sz="1050" dirty="0" err="1">
                <a:latin typeface="Courier New" pitchFamily="49" charset="0"/>
                <a:cs typeface="Courier New" pitchFamily="49" charset="0"/>
              </a:rPr>
              <a:t>vbroadcastsd</a:t>
            </a:r>
            <a:r>
              <a:rPr lang="en-US" sz="1050" dirty="0">
                <a:latin typeface="Courier New" pitchFamily="49" charset="0"/>
                <a:cs typeface="Courier New" pitchFamily="49" charset="0"/>
              </a:rPr>
              <a:t> (%rcx,%r9,1),%ymm0     # Make 4 copies of B element</a:t>
            </a:r>
          </a:p>
          <a:p>
            <a:pPr marL="0" indent="0">
              <a:buFont typeface="Wingdings" panose="05000000000000000000" pitchFamily="2" charset="2"/>
              <a:buNone/>
              <a:defRPr/>
            </a:pPr>
            <a:r>
              <a:rPr lang="en-US" sz="1050" dirty="0">
                <a:latin typeface="Courier New" pitchFamily="49" charset="0"/>
                <a:cs typeface="Courier New" pitchFamily="49" charset="0"/>
              </a:rPr>
              <a:t>8 add $0x8,%rcx # register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+ 8</a:t>
            </a:r>
          </a:p>
          <a:p>
            <a:pPr marL="0" indent="0">
              <a:buFont typeface="Wingdings" panose="05000000000000000000" pitchFamily="2" charset="2"/>
              <a:buNone/>
              <a:defRPr/>
            </a:pPr>
            <a:r>
              <a:rPr lang="en-US" sz="1050" dirty="0">
                <a:latin typeface="Courier New" pitchFamily="49" charset="0"/>
                <a:cs typeface="Courier New" pitchFamily="49" charset="0"/>
              </a:rPr>
              <a:t>9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10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%ymm5,%ymm4,%ymm4           # Parallel add %ymm5, %ymm4</a:t>
            </a:r>
          </a:p>
          <a:p>
            <a:pPr marL="0" indent="0">
              <a:buFont typeface="Wingdings" panose="05000000000000000000" pitchFamily="2" charset="2"/>
              <a:buNone/>
              <a:defRPr/>
            </a:pPr>
            <a:r>
              <a:rPr lang="en-US" sz="1050" dirty="0">
                <a:latin typeface="Courier New" pitchFamily="49" charset="0"/>
                <a:cs typeface="Courier New" pitchFamily="49" charset="0"/>
              </a:rPr>
              <a:t>11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0x20(%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12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%ymm5,%ymm3,%ymm3           # Parallel add %ymm5, %ymm3</a:t>
            </a:r>
          </a:p>
          <a:p>
            <a:pPr marL="0" indent="0">
              <a:buFont typeface="Wingdings" panose="05000000000000000000" pitchFamily="2" charset="2"/>
              <a:buNone/>
              <a:defRPr/>
            </a:pPr>
            <a:r>
              <a:rPr lang="en-US" sz="1050" dirty="0">
                <a:latin typeface="Courier New" pitchFamily="49" charset="0"/>
                <a:cs typeface="Courier New" pitchFamily="49" charset="0"/>
              </a:rPr>
              <a:t>13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0x40(%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14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0x60(%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),%ymm0,%ymm0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pt-BR" sz="1050" dirty="0">
                <a:latin typeface="Courier New" pitchFamily="49" charset="0"/>
                <a:cs typeface="Courier New" pitchFamily="49" charset="0"/>
              </a:rPr>
              <a:t>15 add %r8,%rax                       # register %rax = %rax + %r8</a:t>
            </a:r>
          </a:p>
          <a:p>
            <a:pPr marL="0" indent="0">
              <a:buFont typeface="Wingdings" panose="05000000000000000000" pitchFamily="2" charset="2"/>
              <a:buNone/>
              <a:defRPr/>
            </a:pPr>
            <a:r>
              <a:rPr lang="pt-BR" sz="1050" dirty="0">
                <a:latin typeface="Courier New" pitchFamily="49" charset="0"/>
                <a:cs typeface="Courier New" pitchFamily="49" charset="0"/>
              </a:rPr>
              <a:t>16 cmp %r10,%rcx                      # compare %r8 to %rax</a:t>
            </a:r>
          </a:p>
          <a:p>
            <a:pPr marL="0" indent="0">
              <a:buFont typeface="Wingdings" panose="05000000000000000000" pitchFamily="2" charset="2"/>
              <a:buNone/>
              <a:defRPr/>
            </a:pPr>
            <a:r>
              <a:rPr lang="en-US" sz="1050" dirty="0">
                <a:latin typeface="Courier New" pitchFamily="49" charset="0"/>
                <a:cs typeface="Courier New" pitchFamily="49" charset="0"/>
              </a:rPr>
              <a:t>17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%ymm5,%ymm2,%ymm2           # Parallel add %ymm5, %ymm2</a:t>
            </a:r>
          </a:p>
          <a:p>
            <a:pPr marL="0" indent="0">
              <a:buFont typeface="Wingdings" panose="05000000000000000000" pitchFamily="2" charset="2"/>
              <a:buNone/>
              <a:defRPr/>
            </a:pPr>
            <a:r>
              <a:rPr lang="en-US" sz="1050" dirty="0">
                <a:latin typeface="Courier New" pitchFamily="49" charset="0"/>
                <a:cs typeface="Courier New" pitchFamily="49" charset="0"/>
              </a:rPr>
              <a:t>18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%ymm0,%ymm1,%ymm1           # Parallel add %ymm0, %ymm1</a:t>
            </a:r>
          </a:p>
          <a:p>
            <a:pPr marL="0" indent="0">
              <a:buFont typeface="Wingdings" panose="05000000000000000000" pitchFamily="2" charset="2"/>
              <a:buNone/>
              <a:defRPr/>
            </a:pPr>
            <a:r>
              <a:rPr lang="en-US" sz="1050" dirty="0">
                <a:latin typeface="Courier New" pitchFamily="49" charset="0"/>
                <a:cs typeface="Courier New" pitchFamily="49" charset="0"/>
              </a:rPr>
              <a:t>19 </a:t>
            </a:r>
            <a:r>
              <a:rPr lang="en-US" sz="1050" dirty="0" err="1">
                <a:latin typeface="Courier New" pitchFamily="49" charset="0"/>
                <a:cs typeface="Courier New" pitchFamily="49" charset="0"/>
              </a:rPr>
              <a:t>jne</a:t>
            </a:r>
            <a:r>
              <a:rPr lang="en-US" sz="1050" dirty="0">
                <a:latin typeface="Courier New" pitchFamily="49" charset="0"/>
                <a:cs typeface="Courier New" pitchFamily="49" charset="0"/>
              </a:rPr>
              <a:t> 68 &lt;dgemm+0x68&gt;                # jump if not %r8 != %</a:t>
            </a:r>
            <a:r>
              <a:rPr lang="en-US" sz="1050" dirty="0" err="1">
                <a:latin typeface="Courier New" pitchFamily="49" charset="0"/>
                <a:cs typeface="Courier New" pitchFamily="49" charset="0"/>
              </a:rPr>
              <a:t>rax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it-IT" sz="1050" dirty="0">
                <a:latin typeface="Courier New" pitchFamily="49" charset="0"/>
                <a:cs typeface="Courier New" pitchFamily="49" charset="0"/>
              </a:rPr>
              <a:t>20 add $0x1,%esi                      # register % esi = % esi + 1</a:t>
            </a:r>
          </a:p>
          <a:p>
            <a:pPr marL="0" indent="0">
              <a:buFont typeface="Wingdings" panose="05000000000000000000" pitchFamily="2" charset="2"/>
              <a:buNone/>
              <a:defRPr/>
            </a:pPr>
            <a:r>
              <a:rPr lang="en-US" sz="1050" dirty="0">
                <a:latin typeface="Courier New" pitchFamily="49" charset="0"/>
                <a:cs typeface="Courier New" pitchFamily="49" charset="0"/>
              </a:rPr>
              <a:t>21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%ymm4,(%r11)               # Store %ymm4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22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%ymm3,0x20(%r11)           # Store %ymm3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23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%ymm2,0x40(%r11)           # Store %ymm2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%ymm1,0x60(%r11)           # Store %ymm1 into 4 C elements</a:t>
            </a:r>
          </a:p>
        </p:txBody>
      </p:sp>
      <p:sp>
        <p:nvSpPr>
          <p:cNvPr id="346116" name="Footer Placeholder 3">
            <a:extLst>
              <a:ext uri="{FF2B5EF4-FFF2-40B4-BE49-F238E27FC236}">
                <a16:creationId xmlns:a16="http://schemas.microsoft.com/office/drawing/2014/main" id="{9C4040DC-547B-40F9-AE3E-2D6A3C8AF59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6452CCC-3A91-4070-B850-CDD474F9EF30}" type="slidenum">
              <a:rPr lang="en-AU" altLang="en-US" sz="1400" smtClean="0"/>
              <a:pPr>
                <a:spcBef>
                  <a:spcPct val="0"/>
                </a:spcBef>
                <a:buClrTx/>
                <a:buSzTx/>
                <a:buFontTx/>
                <a:buNone/>
              </a:pPr>
              <a:t>152</a:t>
            </a:fld>
            <a:endParaRPr lang="en-AU" altLang="en-US" sz="1400"/>
          </a:p>
        </p:txBody>
      </p:sp>
      <p:sp>
        <p:nvSpPr>
          <p:cNvPr id="346117" name="Text Box 4">
            <a:extLst>
              <a:ext uri="{FF2B5EF4-FFF2-40B4-BE49-F238E27FC236}">
                <a16:creationId xmlns:a16="http://schemas.microsoft.com/office/drawing/2014/main" id="{9C9246EA-85FC-41E6-AEA8-C12E4160529C}"/>
              </a:ext>
            </a:extLst>
          </p:cNvPr>
          <p:cNvSpPr txBox="1">
            <a:spLocks noChangeArrowheads="1"/>
          </p:cNvSpPr>
          <p:nvPr/>
        </p:nvSpPr>
        <p:spPr bwMode="auto">
          <a:xfrm rot="5400000">
            <a:off x="6034881" y="2753519"/>
            <a:ext cx="5878513"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§4.12 Instruction-Level Parallelism and Matrix Multiply</a:t>
            </a:r>
          </a:p>
        </p:txBody>
      </p:sp>
      <p:sp>
        <p:nvSpPr>
          <p:cNvPr id="346118" name="TextBox 1">
            <a:extLst>
              <a:ext uri="{FF2B5EF4-FFF2-40B4-BE49-F238E27FC236}">
                <a16:creationId xmlns:a16="http://schemas.microsoft.com/office/drawing/2014/main" id="{B15F33B0-BE54-4C2C-A025-0B930D9383B1}"/>
              </a:ext>
            </a:extLst>
          </p:cNvPr>
          <p:cNvSpPr txBox="1">
            <a:spLocks noChangeArrowheads="1"/>
          </p:cNvSpPr>
          <p:nvPr/>
        </p:nvSpPr>
        <p:spPr bwMode="auto">
          <a:xfrm>
            <a:off x="7135813" y="287338"/>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Title 1">
            <a:extLst>
              <a:ext uri="{FF2B5EF4-FFF2-40B4-BE49-F238E27FC236}">
                <a16:creationId xmlns:a16="http://schemas.microsoft.com/office/drawing/2014/main" id="{0DE527F5-CCEB-407B-8152-07B7ACB06444}"/>
              </a:ext>
            </a:extLst>
          </p:cNvPr>
          <p:cNvSpPr>
            <a:spLocks noGrp="1" noChangeArrowheads="1"/>
          </p:cNvSpPr>
          <p:nvPr>
            <p:ph type="title"/>
          </p:nvPr>
        </p:nvSpPr>
        <p:spPr/>
        <p:txBody>
          <a:bodyPr/>
          <a:lstStyle/>
          <a:p>
            <a:r>
              <a:rPr lang="en-US" altLang="en-US"/>
              <a:t>Performance Impact</a:t>
            </a:r>
          </a:p>
        </p:txBody>
      </p:sp>
      <p:sp>
        <p:nvSpPr>
          <p:cNvPr id="348163" name="Footer Placeholder 3">
            <a:extLst>
              <a:ext uri="{FF2B5EF4-FFF2-40B4-BE49-F238E27FC236}">
                <a16:creationId xmlns:a16="http://schemas.microsoft.com/office/drawing/2014/main" id="{FC24DAF0-4A96-4235-9358-A3C265D335A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4B49007-E843-4151-BF04-0DBCBCDE4E06}" type="slidenum">
              <a:rPr lang="en-AU" altLang="en-US" sz="1400" smtClean="0"/>
              <a:pPr>
                <a:spcBef>
                  <a:spcPct val="0"/>
                </a:spcBef>
                <a:buClrTx/>
                <a:buSzTx/>
                <a:buFontTx/>
                <a:buNone/>
              </a:pPr>
              <a:t>153</a:t>
            </a:fld>
            <a:endParaRPr lang="en-AU" altLang="en-US" sz="1400"/>
          </a:p>
        </p:txBody>
      </p:sp>
      <p:pic>
        <p:nvPicPr>
          <p:cNvPr id="348164" name="Picture 5">
            <a:extLst>
              <a:ext uri="{FF2B5EF4-FFF2-40B4-BE49-F238E27FC236}">
                <a16:creationId xmlns:a16="http://schemas.microsoft.com/office/drawing/2014/main" id="{7C7B7C00-1CA6-418D-820F-5DF9DC933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071563"/>
            <a:ext cx="6408738" cy="4110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50C93FF-CE13-424F-91FD-7E22BB781929}"/>
              </a:ext>
            </a:extLst>
          </p:cNvPr>
          <p:cNvSpPr txBox="1"/>
          <p:nvPr/>
        </p:nvSpPr>
        <p:spPr>
          <a:xfrm>
            <a:off x="103188" y="5322888"/>
            <a:ext cx="8964612" cy="1508125"/>
          </a:xfrm>
          <a:prstGeom prst="rect">
            <a:avLst/>
          </a:prstGeom>
          <a:solidFill>
            <a:schemeClr val="bg1"/>
          </a:solidFill>
        </p:spPr>
        <p:txBody>
          <a:bodyPr>
            <a:spAutoFit/>
          </a:bodyPr>
          <a:lstStyle/>
          <a:p>
            <a:pPr>
              <a:defRPr/>
            </a:pPr>
            <a:r>
              <a:rPr lang="en-US" b="1" dirty="0"/>
              <a:t>Figure</a:t>
            </a:r>
            <a:r>
              <a:rPr lang="en-US" dirty="0"/>
              <a:t>: Performance of 3 versions of DGEMM ( Double precision </a:t>
            </a:r>
            <a:r>
              <a:rPr lang="en-US" dirty="0" err="1"/>
              <a:t>GEneral</a:t>
            </a:r>
            <a:r>
              <a:rPr lang="en-US" dirty="0"/>
              <a:t> Matrix Multiply; continued from </a:t>
            </a:r>
            <a:r>
              <a:rPr lang="en-US" dirty="0" err="1"/>
              <a:t>Ch</a:t>
            </a:r>
            <a:r>
              <a:rPr lang="en-US" dirty="0"/>
              <a:t> 3) for 32 x 32 matrices.</a:t>
            </a:r>
          </a:p>
          <a:p>
            <a:pPr>
              <a:defRPr/>
            </a:pPr>
            <a:endParaRPr lang="en-US" sz="1200" dirty="0"/>
          </a:p>
          <a:p>
            <a:pPr marL="285750" indent="-285750">
              <a:buFont typeface="Arial" panose="020B0604020202020204" pitchFamily="34" charset="0"/>
              <a:buChar char="•"/>
              <a:defRPr/>
            </a:pPr>
            <a:r>
              <a:rPr lang="en-US" dirty="0"/>
              <a:t>AVX (Advanced Vector Extensions) are extensions to the x86 instruction set architecture.</a:t>
            </a:r>
          </a:p>
          <a:p>
            <a:pPr marL="285750" indent="-285750">
              <a:buFont typeface="Arial" panose="020B0604020202020204" pitchFamily="34" charset="0"/>
              <a:buChar char="•"/>
              <a:defRPr/>
            </a:pPr>
            <a:r>
              <a:rPr lang="en-US" dirty="0" err="1"/>
              <a:t>Subword</a:t>
            </a:r>
            <a:r>
              <a:rPr lang="en-US" dirty="0"/>
              <a:t> parallelism and instruction level parallelism has led to speedup of almost a factor of 9 over </a:t>
            </a:r>
            <a:r>
              <a:rPr lang="en-US" dirty="0" err="1"/>
              <a:t>unoptimized</a:t>
            </a:r>
            <a:r>
              <a:rPr lang="en-US" dirty="0"/>
              <a:t> code in chapter 3 (Figure 3.21).</a:t>
            </a:r>
          </a:p>
        </p:txBody>
      </p:sp>
      <p:sp>
        <p:nvSpPr>
          <p:cNvPr id="348166" name="TextBox 1">
            <a:extLst>
              <a:ext uri="{FF2B5EF4-FFF2-40B4-BE49-F238E27FC236}">
                <a16:creationId xmlns:a16="http://schemas.microsoft.com/office/drawing/2014/main" id="{36CDEF3D-7532-4A64-80FD-CEBEAC371E1C}"/>
              </a:ext>
            </a:extLst>
          </p:cNvPr>
          <p:cNvSpPr txBox="1">
            <a:spLocks noChangeArrowheads="1"/>
          </p:cNvSpPr>
          <p:nvPr/>
        </p:nvSpPr>
        <p:spPr bwMode="auto">
          <a:xfrm>
            <a:off x="7135813" y="287338"/>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Footer Placeholder 3">
            <a:extLst>
              <a:ext uri="{FF2B5EF4-FFF2-40B4-BE49-F238E27FC236}">
                <a16:creationId xmlns:a16="http://schemas.microsoft.com/office/drawing/2014/main" id="{5503BB5F-2E35-4B6A-A912-9C9ED3784A3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218920D-3D80-4971-BA05-9D5F1E5F338B}" type="slidenum">
              <a:rPr lang="en-AU" altLang="en-US" sz="1400" smtClean="0"/>
              <a:pPr>
                <a:spcBef>
                  <a:spcPct val="0"/>
                </a:spcBef>
                <a:buClrTx/>
                <a:buSzTx/>
                <a:buFontTx/>
                <a:buNone/>
              </a:pPr>
              <a:t>154</a:t>
            </a:fld>
            <a:endParaRPr lang="en-AU" altLang="en-US" sz="1400"/>
          </a:p>
        </p:txBody>
      </p:sp>
      <p:sp>
        <p:nvSpPr>
          <p:cNvPr id="352259" name="Rectangle 2">
            <a:extLst>
              <a:ext uri="{FF2B5EF4-FFF2-40B4-BE49-F238E27FC236}">
                <a16:creationId xmlns:a16="http://schemas.microsoft.com/office/drawing/2014/main" id="{ADB938A4-B82B-4457-A003-230B2D20DC9C}"/>
              </a:ext>
            </a:extLst>
          </p:cNvPr>
          <p:cNvSpPr>
            <a:spLocks noGrp="1" noChangeArrowheads="1"/>
          </p:cNvSpPr>
          <p:nvPr>
            <p:ph type="title"/>
          </p:nvPr>
        </p:nvSpPr>
        <p:spPr/>
        <p:txBody>
          <a:bodyPr/>
          <a:lstStyle/>
          <a:p>
            <a:pPr eaLnBrk="1" hangingPunct="1"/>
            <a:r>
              <a:rPr lang="en-US" altLang="en-US"/>
              <a:t>Pitfalls</a:t>
            </a:r>
            <a:endParaRPr lang="en-AU" altLang="en-US"/>
          </a:p>
        </p:txBody>
      </p:sp>
      <p:sp>
        <p:nvSpPr>
          <p:cNvPr id="352260" name="Rectangle 3">
            <a:extLst>
              <a:ext uri="{FF2B5EF4-FFF2-40B4-BE49-F238E27FC236}">
                <a16:creationId xmlns:a16="http://schemas.microsoft.com/office/drawing/2014/main" id="{3258FF24-BE80-4C08-A144-3E446ED7CFC9}"/>
              </a:ext>
            </a:extLst>
          </p:cNvPr>
          <p:cNvSpPr>
            <a:spLocks noGrp="1" noChangeArrowheads="1"/>
          </p:cNvSpPr>
          <p:nvPr>
            <p:ph type="body" idx="1"/>
          </p:nvPr>
        </p:nvSpPr>
        <p:spPr/>
        <p:txBody>
          <a:bodyPr/>
          <a:lstStyle/>
          <a:p>
            <a:pPr eaLnBrk="1" hangingPunct="1"/>
            <a:r>
              <a:rPr lang="en-US" altLang="en-US"/>
              <a:t>Poor ISA design can make pipelining harder</a:t>
            </a:r>
          </a:p>
          <a:p>
            <a:pPr lvl="1" eaLnBrk="1" hangingPunct="1"/>
            <a:r>
              <a:rPr lang="en-US" altLang="en-US"/>
              <a:t>e.g., complex instruction sets (VAX, IA-32)</a:t>
            </a:r>
          </a:p>
          <a:p>
            <a:pPr lvl="2" eaLnBrk="1" hangingPunct="1"/>
            <a:r>
              <a:rPr lang="en-US" altLang="en-US"/>
              <a:t>Significant overhead to make pipelining work</a:t>
            </a:r>
          </a:p>
          <a:p>
            <a:pPr lvl="2" eaLnBrk="1" hangingPunct="1"/>
            <a:r>
              <a:rPr lang="en-US" altLang="en-US"/>
              <a:t>IA-32 micro-op approach</a:t>
            </a:r>
          </a:p>
          <a:p>
            <a:pPr lvl="1" eaLnBrk="1" hangingPunct="1"/>
            <a:r>
              <a:rPr lang="en-US" altLang="en-US"/>
              <a:t>e.g., complex addressing modes</a:t>
            </a:r>
          </a:p>
          <a:p>
            <a:pPr lvl="2" eaLnBrk="1" hangingPunct="1"/>
            <a:r>
              <a:rPr lang="en-US" altLang="en-US"/>
              <a:t>Register update side effects, memory indirection</a:t>
            </a:r>
          </a:p>
          <a:p>
            <a:pPr lvl="1" eaLnBrk="1" hangingPunct="1"/>
            <a:r>
              <a:rPr lang="en-US" altLang="en-US"/>
              <a:t>e.g., delayed branches</a:t>
            </a:r>
          </a:p>
          <a:p>
            <a:pPr lvl="2" eaLnBrk="1" hangingPunct="1"/>
            <a:r>
              <a:rPr lang="en-US" altLang="en-US"/>
              <a:t>Advanced pipelines have long delay slots</a:t>
            </a:r>
            <a:endParaRPr lang="en-AU" altLang="en-US"/>
          </a:p>
        </p:txBody>
      </p:sp>
      <p:sp>
        <p:nvSpPr>
          <p:cNvPr id="352261" name="TextBox 1">
            <a:extLst>
              <a:ext uri="{FF2B5EF4-FFF2-40B4-BE49-F238E27FC236}">
                <a16:creationId xmlns:a16="http://schemas.microsoft.com/office/drawing/2014/main" id="{C7F87A66-D0C6-47FD-B7A1-43AD83DFE513}"/>
              </a:ext>
            </a:extLst>
          </p:cNvPr>
          <p:cNvSpPr txBox="1">
            <a:spLocks noChangeArrowheads="1"/>
          </p:cNvSpPr>
          <p:nvPr/>
        </p:nvSpPr>
        <p:spPr bwMode="auto">
          <a:xfrm>
            <a:off x="7135813" y="287338"/>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solidFill>
                  <a:srgbClr val="00B050"/>
                </a:solidFill>
              </a:rPr>
              <a:t>Self Study</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Footer Placeholder 3">
            <a:extLst>
              <a:ext uri="{FF2B5EF4-FFF2-40B4-BE49-F238E27FC236}">
                <a16:creationId xmlns:a16="http://schemas.microsoft.com/office/drawing/2014/main" id="{FF052487-1676-4887-892E-F1E0CFF91A4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526443C-E308-4B16-8EAB-47254B16D8AF}" type="slidenum">
              <a:rPr lang="en-AU" altLang="en-US" sz="1400" smtClean="0"/>
              <a:pPr>
                <a:spcBef>
                  <a:spcPct val="0"/>
                </a:spcBef>
                <a:buClrTx/>
                <a:buSzTx/>
                <a:buFontTx/>
                <a:buNone/>
              </a:pPr>
              <a:t>155</a:t>
            </a:fld>
            <a:endParaRPr lang="en-AU" altLang="en-US" sz="1400"/>
          </a:p>
        </p:txBody>
      </p:sp>
      <p:sp>
        <p:nvSpPr>
          <p:cNvPr id="350211" name="Rectangle 2">
            <a:extLst>
              <a:ext uri="{FF2B5EF4-FFF2-40B4-BE49-F238E27FC236}">
                <a16:creationId xmlns:a16="http://schemas.microsoft.com/office/drawing/2014/main" id="{77A282EF-F91D-4DB6-AA9A-B04783E75927}"/>
              </a:ext>
            </a:extLst>
          </p:cNvPr>
          <p:cNvSpPr>
            <a:spLocks noGrp="1" noChangeArrowheads="1"/>
          </p:cNvSpPr>
          <p:nvPr>
            <p:ph type="title"/>
          </p:nvPr>
        </p:nvSpPr>
        <p:spPr/>
        <p:txBody>
          <a:bodyPr/>
          <a:lstStyle/>
          <a:p>
            <a:pPr eaLnBrk="1" hangingPunct="1"/>
            <a:r>
              <a:rPr lang="en-US" altLang="en-US" sz="4000"/>
              <a:t>Fallacies</a:t>
            </a:r>
            <a:endParaRPr lang="en-AU" altLang="en-US" sz="4000"/>
          </a:p>
        </p:txBody>
      </p:sp>
      <p:sp>
        <p:nvSpPr>
          <p:cNvPr id="350212" name="Rectangle 3">
            <a:extLst>
              <a:ext uri="{FF2B5EF4-FFF2-40B4-BE49-F238E27FC236}">
                <a16:creationId xmlns:a16="http://schemas.microsoft.com/office/drawing/2014/main" id="{3025D7A4-7A1A-4ACC-B2E7-A0C3CC74FA76}"/>
              </a:ext>
            </a:extLst>
          </p:cNvPr>
          <p:cNvSpPr>
            <a:spLocks noGrp="1" noChangeArrowheads="1"/>
          </p:cNvSpPr>
          <p:nvPr>
            <p:ph type="body" idx="1"/>
          </p:nvPr>
        </p:nvSpPr>
        <p:spPr/>
        <p:txBody>
          <a:bodyPr/>
          <a:lstStyle/>
          <a:p>
            <a:pPr eaLnBrk="1" hangingPunct="1"/>
            <a:r>
              <a:rPr lang="en-US" altLang="en-US" sz="2800"/>
              <a:t>Pipelining is easy (!)</a:t>
            </a:r>
          </a:p>
          <a:p>
            <a:pPr lvl="1" eaLnBrk="1" hangingPunct="1"/>
            <a:r>
              <a:rPr lang="en-US" altLang="en-US" sz="2400"/>
              <a:t>The basic idea is easy</a:t>
            </a:r>
          </a:p>
          <a:p>
            <a:pPr lvl="1" eaLnBrk="1" hangingPunct="1"/>
            <a:r>
              <a:rPr lang="en-US" altLang="en-US" sz="2400"/>
              <a:t>The devil is in the details</a:t>
            </a:r>
          </a:p>
          <a:p>
            <a:pPr lvl="2" eaLnBrk="1" hangingPunct="1"/>
            <a:r>
              <a:rPr lang="en-US" altLang="en-US" sz="2000"/>
              <a:t>e.g., detecting data hazards</a:t>
            </a:r>
          </a:p>
          <a:p>
            <a:pPr eaLnBrk="1" hangingPunct="1"/>
            <a:r>
              <a:rPr lang="en-US" altLang="en-US" sz="2800"/>
              <a:t>Pipelining is independent of technology</a:t>
            </a:r>
          </a:p>
          <a:p>
            <a:pPr lvl="1" eaLnBrk="1" hangingPunct="1"/>
            <a:r>
              <a:rPr lang="en-US" altLang="en-US" sz="2400"/>
              <a:t>So why haven’t we always done pipelining?</a:t>
            </a:r>
          </a:p>
          <a:p>
            <a:pPr lvl="1" eaLnBrk="1" hangingPunct="1"/>
            <a:r>
              <a:rPr lang="en-US" altLang="en-US" sz="2400"/>
              <a:t>More transistors make more advanced techniques feasible</a:t>
            </a:r>
          </a:p>
          <a:p>
            <a:pPr lvl="1" eaLnBrk="1" hangingPunct="1"/>
            <a:r>
              <a:rPr lang="en-US" altLang="en-US" sz="2400"/>
              <a:t>Pipeline-related ISA design needs to take account of technology trends</a:t>
            </a:r>
          </a:p>
          <a:p>
            <a:pPr lvl="2" eaLnBrk="1" hangingPunct="1"/>
            <a:r>
              <a:rPr lang="en-US" altLang="en-US" sz="2000"/>
              <a:t>e.g., predicated instructions</a:t>
            </a:r>
            <a:endParaRPr lang="en-AU" altLang="en-US" sz="2000"/>
          </a:p>
        </p:txBody>
      </p:sp>
      <p:sp>
        <p:nvSpPr>
          <p:cNvPr id="350213" name="Text Box 4">
            <a:extLst>
              <a:ext uri="{FF2B5EF4-FFF2-40B4-BE49-F238E27FC236}">
                <a16:creationId xmlns:a16="http://schemas.microsoft.com/office/drawing/2014/main" id="{D639EFC7-FB5D-4ECA-9F60-B06C79F4E729}"/>
              </a:ext>
            </a:extLst>
          </p:cNvPr>
          <p:cNvSpPr txBox="1">
            <a:spLocks noChangeArrowheads="1"/>
          </p:cNvSpPr>
          <p:nvPr/>
        </p:nvSpPr>
        <p:spPr bwMode="auto">
          <a:xfrm rot="5400000">
            <a:off x="7509669" y="1267619"/>
            <a:ext cx="2901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§4.14 Fallacies and Pitfalls</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Footer Placeholder 3">
            <a:extLst>
              <a:ext uri="{FF2B5EF4-FFF2-40B4-BE49-F238E27FC236}">
                <a16:creationId xmlns:a16="http://schemas.microsoft.com/office/drawing/2014/main" id="{7CCBAB11-DE14-4A18-9734-83F2C1E7C8A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21B95D13-E0EF-46FF-A31A-F6E110BD277B}" type="slidenum">
              <a:rPr lang="en-AU" altLang="en-US" sz="1400" smtClean="0"/>
              <a:pPr>
                <a:spcBef>
                  <a:spcPct val="0"/>
                </a:spcBef>
                <a:buClrTx/>
                <a:buSzTx/>
                <a:buFontTx/>
                <a:buNone/>
              </a:pPr>
              <a:t>156</a:t>
            </a:fld>
            <a:endParaRPr lang="en-AU" altLang="en-US" sz="1400"/>
          </a:p>
        </p:txBody>
      </p:sp>
      <p:sp>
        <p:nvSpPr>
          <p:cNvPr id="354307" name="Rectangle 2">
            <a:extLst>
              <a:ext uri="{FF2B5EF4-FFF2-40B4-BE49-F238E27FC236}">
                <a16:creationId xmlns:a16="http://schemas.microsoft.com/office/drawing/2014/main" id="{FB81135A-8B06-49E6-BEE2-1DA70C6033C1}"/>
              </a:ext>
            </a:extLst>
          </p:cNvPr>
          <p:cNvSpPr>
            <a:spLocks noGrp="1" noChangeArrowheads="1"/>
          </p:cNvSpPr>
          <p:nvPr>
            <p:ph type="title"/>
          </p:nvPr>
        </p:nvSpPr>
        <p:spPr/>
        <p:txBody>
          <a:bodyPr/>
          <a:lstStyle/>
          <a:p>
            <a:pPr eaLnBrk="1" hangingPunct="1"/>
            <a:r>
              <a:rPr lang="en-US" altLang="en-US"/>
              <a:t>Concluding Remarks</a:t>
            </a:r>
            <a:endParaRPr lang="en-AU" altLang="en-US"/>
          </a:p>
        </p:txBody>
      </p:sp>
      <p:sp>
        <p:nvSpPr>
          <p:cNvPr id="354308" name="Rectangle 3">
            <a:extLst>
              <a:ext uri="{FF2B5EF4-FFF2-40B4-BE49-F238E27FC236}">
                <a16:creationId xmlns:a16="http://schemas.microsoft.com/office/drawing/2014/main" id="{A2DC05D5-C101-4BE6-8B82-1307DD8D1C71}"/>
              </a:ext>
            </a:extLst>
          </p:cNvPr>
          <p:cNvSpPr>
            <a:spLocks noGrp="1" noChangeArrowheads="1"/>
          </p:cNvSpPr>
          <p:nvPr>
            <p:ph type="body" idx="1"/>
          </p:nvPr>
        </p:nvSpPr>
        <p:spPr/>
        <p:txBody>
          <a:bodyPr/>
          <a:lstStyle/>
          <a:p>
            <a:pPr eaLnBrk="1" hangingPunct="1"/>
            <a:r>
              <a:rPr lang="en-US" altLang="en-US" sz="2800"/>
              <a:t>ISA influences design of datapath and control</a:t>
            </a:r>
          </a:p>
          <a:p>
            <a:pPr eaLnBrk="1" hangingPunct="1"/>
            <a:r>
              <a:rPr lang="en-US" altLang="en-US" sz="2800"/>
              <a:t>Datapath and control influence design of ISA</a:t>
            </a:r>
          </a:p>
          <a:p>
            <a:pPr eaLnBrk="1" hangingPunct="1"/>
            <a:r>
              <a:rPr lang="en-US" altLang="en-US" sz="2800"/>
              <a:t>Pipelining improves instruction throughput</a:t>
            </a:r>
            <a:br>
              <a:rPr lang="en-US" altLang="en-US" sz="2800"/>
            </a:br>
            <a:r>
              <a:rPr lang="en-US" altLang="en-US" sz="2800"/>
              <a:t>using parallelism</a:t>
            </a:r>
          </a:p>
          <a:p>
            <a:pPr lvl="1" eaLnBrk="1" hangingPunct="1"/>
            <a:r>
              <a:rPr lang="en-US" altLang="en-US" sz="2400"/>
              <a:t>More instructions completed per second</a:t>
            </a:r>
          </a:p>
          <a:p>
            <a:pPr lvl="1" eaLnBrk="1" hangingPunct="1"/>
            <a:r>
              <a:rPr lang="en-US" altLang="en-US" sz="2400"/>
              <a:t>Latency for each instruction not reduced</a:t>
            </a:r>
          </a:p>
          <a:p>
            <a:pPr eaLnBrk="1" hangingPunct="1"/>
            <a:r>
              <a:rPr lang="en-US" altLang="en-US" sz="2800"/>
              <a:t>Hazards: structural, data, control</a:t>
            </a:r>
          </a:p>
          <a:p>
            <a:pPr eaLnBrk="1" hangingPunct="1"/>
            <a:r>
              <a:rPr lang="en-US" altLang="en-US" sz="2800"/>
              <a:t>Multiple issue and dynamic scheduling (ILP)</a:t>
            </a:r>
          </a:p>
          <a:p>
            <a:pPr lvl="1" eaLnBrk="1" hangingPunct="1"/>
            <a:r>
              <a:rPr lang="en-US" altLang="en-US" sz="2400"/>
              <a:t>Dependencies limit achievable parallelism</a:t>
            </a:r>
          </a:p>
          <a:p>
            <a:pPr lvl="1" eaLnBrk="1" hangingPunct="1"/>
            <a:r>
              <a:rPr lang="en-US" altLang="en-US" sz="2400"/>
              <a:t>Complexity leads to the power wall</a:t>
            </a:r>
          </a:p>
        </p:txBody>
      </p:sp>
      <p:sp>
        <p:nvSpPr>
          <p:cNvPr id="354309" name="Text Box 4">
            <a:extLst>
              <a:ext uri="{FF2B5EF4-FFF2-40B4-BE49-F238E27FC236}">
                <a16:creationId xmlns:a16="http://schemas.microsoft.com/office/drawing/2014/main" id="{7095F28B-4CAA-4098-9B45-74566A31A317}"/>
              </a:ext>
            </a:extLst>
          </p:cNvPr>
          <p:cNvSpPr txBox="1">
            <a:spLocks noChangeArrowheads="1"/>
          </p:cNvSpPr>
          <p:nvPr/>
        </p:nvSpPr>
        <p:spPr bwMode="auto">
          <a:xfrm rot="5400000">
            <a:off x="7490619" y="1286669"/>
            <a:ext cx="2940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§4.14 Concluding Remarks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3">
            <a:extLst>
              <a:ext uri="{FF2B5EF4-FFF2-40B4-BE49-F238E27FC236}">
                <a16:creationId xmlns:a16="http://schemas.microsoft.com/office/drawing/2014/main" id="{4F6BB6EC-30A3-4C1C-9C85-1DE5DBF82B6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D358E2DE-9AE0-4203-AB9F-E3D8262ECC99}" type="slidenum">
              <a:rPr lang="en-AU" altLang="en-US" sz="1400" smtClean="0"/>
              <a:pPr>
                <a:spcBef>
                  <a:spcPct val="0"/>
                </a:spcBef>
                <a:buClrTx/>
                <a:buSzTx/>
                <a:buFontTx/>
                <a:buNone/>
              </a:pPr>
              <a:t>16</a:t>
            </a:fld>
            <a:endParaRPr lang="en-AU" altLang="en-US" sz="1400"/>
          </a:p>
        </p:txBody>
      </p:sp>
      <p:sp>
        <p:nvSpPr>
          <p:cNvPr id="59395" name="Rectangle 2">
            <a:extLst>
              <a:ext uri="{FF2B5EF4-FFF2-40B4-BE49-F238E27FC236}">
                <a16:creationId xmlns:a16="http://schemas.microsoft.com/office/drawing/2014/main" id="{46F1BF21-96DD-41FD-B7F4-255A0AC02BC5}"/>
              </a:ext>
            </a:extLst>
          </p:cNvPr>
          <p:cNvSpPr>
            <a:spLocks noGrp="1" noChangeArrowheads="1"/>
          </p:cNvSpPr>
          <p:nvPr>
            <p:ph type="title"/>
          </p:nvPr>
        </p:nvSpPr>
        <p:spPr/>
        <p:txBody>
          <a:bodyPr/>
          <a:lstStyle/>
          <a:p>
            <a:pPr eaLnBrk="1" hangingPunct="1"/>
            <a:r>
              <a:rPr lang="en-US" altLang="en-US"/>
              <a:t>Clocking Methodology</a:t>
            </a:r>
            <a:endParaRPr lang="en-AU" altLang="en-US"/>
          </a:p>
        </p:txBody>
      </p:sp>
      <p:sp>
        <p:nvSpPr>
          <p:cNvPr id="59396" name="Rectangle 3">
            <a:extLst>
              <a:ext uri="{FF2B5EF4-FFF2-40B4-BE49-F238E27FC236}">
                <a16:creationId xmlns:a16="http://schemas.microsoft.com/office/drawing/2014/main" id="{D4B4ADA0-1DC5-44D9-AD5E-F9B99A2A2F44}"/>
              </a:ext>
            </a:extLst>
          </p:cNvPr>
          <p:cNvSpPr>
            <a:spLocks noGrp="1" noChangeArrowheads="1"/>
          </p:cNvSpPr>
          <p:nvPr>
            <p:ph type="body" idx="1"/>
          </p:nvPr>
        </p:nvSpPr>
        <p:spPr>
          <a:xfrm>
            <a:off x="684213" y="1125538"/>
            <a:ext cx="8270875" cy="2841625"/>
          </a:xfrm>
        </p:spPr>
        <p:txBody>
          <a:bodyPr/>
          <a:lstStyle/>
          <a:p>
            <a:pPr eaLnBrk="1" hangingPunct="1">
              <a:lnSpc>
                <a:spcPct val="90000"/>
              </a:lnSpc>
            </a:pPr>
            <a:r>
              <a:rPr lang="en-US" altLang="en-US"/>
              <a:t>Combinational logic transforms data during clock cycles</a:t>
            </a:r>
          </a:p>
          <a:p>
            <a:pPr lvl="1" eaLnBrk="1" hangingPunct="1">
              <a:lnSpc>
                <a:spcPct val="90000"/>
              </a:lnSpc>
            </a:pPr>
            <a:r>
              <a:rPr lang="en-US" altLang="en-US"/>
              <a:t>Between clock edges</a:t>
            </a:r>
          </a:p>
          <a:p>
            <a:pPr lvl="1" eaLnBrk="1" hangingPunct="1">
              <a:lnSpc>
                <a:spcPct val="90000"/>
              </a:lnSpc>
            </a:pPr>
            <a:r>
              <a:rPr lang="en-US" altLang="en-US"/>
              <a:t>Input from state elements, output to state element</a:t>
            </a:r>
          </a:p>
          <a:p>
            <a:pPr lvl="1" eaLnBrk="1" hangingPunct="1">
              <a:lnSpc>
                <a:spcPct val="90000"/>
              </a:lnSpc>
            </a:pPr>
            <a:r>
              <a:rPr lang="en-US" altLang="en-US"/>
              <a:t>Longest delay determines clock period</a:t>
            </a:r>
            <a:endParaRPr lang="en-AU" altLang="en-US"/>
          </a:p>
        </p:txBody>
      </p:sp>
      <p:pic>
        <p:nvPicPr>
          <p:cNvPr id="59397" name="Picture 6" descr="f04-04-P374493">
            <a:extLst>
              <a:ext uri="{FF2B5EF4-FFF2-40B4-BE49-F238E27FC236}">
                <a16:creationId xmlns:a16="http://schemas.microsoft.com/office/drawing/2014/main" id="{3934D4BC-CD40-4BF9-A741-B1811F0A7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4581525"/>
            <a:ext cx="286543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7" descr="f04-03-P374493">
            <a:extLst>
              <a:ext uri="{FF2B5EF4-FFF2-40B4-BE49-F238E27FC236}">
                <a16:creationId xmlns:a16="http://schemas.microsoft.com/office/drawing/2014/main" id="{0C520FF7-2583-4F3B-8922-9FEB873950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437063"/>
            <a:ext cx="385127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3">
            <a:extLst>
              <a:ext uri="{FF2B5EF4-FFF2-40B4-BE49-F238E27FC236}">
                <a16:creationId xmlns:a16="http://schemas.microsoft.com/office/drawing/2014/main" id="{CBEBC857-9882-41FF-9A1B-DBD9C2FBB9D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C6E25409-D945-4545-A210-1C6BB5595F05}" type="slidenum">
              <a:rPr lang="en-AU" altLang="en-US" sz="1400" smtClean="0"/>
              <a:pPr>
                <a:spcBef>
                  <a:spcPct val="0"/>
                </a:spcBef>
                <a:buClrTx/>
                <a:buSzTx/>
                <a:buFontTx/>
                <a:buNone/>
              </a:pPr>
              <a:t>17</a:t>
            </a:fld>
            <a:endParaRPr lang="en-AU" altLang="en-US" sz="1400"/>
          </a:p>
        </p:txBody>
      </p:sp>
      <p:sp>
        <p:nvSpPr>
          <p:cNvPr id="61443" name="Rectangle 2">
            <a:extLst>
              <a:ext uri="{FF2B5EF4-FFF2-40B4-BE49-F238E27FC236}">
                <a16:creationId xmlns:a16="http://schemas.microsoft.com/office/drawing/2014/main" id="{C221322C-57FF-4948-8D63-1BA5A5BD1847}"/>
              </a:ext>
            </a:extLst>
          </p:cNvPr>
          <p:cNvSpPr>
            <a:spLocks noGrp="1" noChangeArrowheads="1"/>
          </p:cNvSpPr>
          <p:nvPr>
            <p:ph type="title"/>
          </p:nvPr>
        </p:nvSpPr>
        <p:spPr/>
        <p:txBody>
          <a:bodyPr/>
          <a:lstStyle/>
          <a:p>
            <a:pPr eaLnBrk="1" hangingPunct="1"/>
            <a:r>
              <a:rPr lang="en-US" altLang="en-US"/>
              <a:t>Building a Datapath</a:t>
            </a:r>
            <a:endParaRPr lang="en-AU" altLang="en-US"/>
          </a:p>
        </p:txBody>
      </p:sp>
      <p:sp>
        <p:nvSpPr>
          <p:cNvPr id="61444" name="Rectangle 3">
            <a:extLst>
              <a:ext uri="{FF2B5EF4-FFF2-40B4-BE49-F238E27FC236}">
                <a16:creationId xmlns:a16="http://schemas.microsoft.com/office/drawing/2014/main" id="{4193B220-FDCC-48BE-88D3-F222D9EE06A7}"/>
              </a:ext>
            </a:extLst>
          </p:cNvPr>
          <p:cNvSpPr>
            <a:spLocks noGrp="1" noChangeArrowheads="1"/>
          </p:cNvSpPr>
          <p:nvPr>
            <p:ph type="body" idx="1"/>
          </p:nvPr>
        </p:nvSpPr>
        <p:spPr/>
        <p:txBody>
          <a:bodyPr/>
          <a:lstStyle/>
          <a:p>
            <a:pPr eaLnBrk="1" hangingPunct="1"/>
            <a:r>
              <a:rPr lang="en-US" altLang="en-US"/>
              <a:t>Datapath</a:t>
            </a:r>
          </a:p>
          <a:p>
            <a:pPr lvl="1" eaLnBrk="1" hangingPunct="1"/>
            <a:r>
              <a:rPr lang="en-US" altLang="en-US"/>
              <a:t>Elements that process data and addresses</a:t>
            </a:r>
            <a:br>
              <a:rPr lang="en-US" altLang="en-US"/>
            </a:br>
            <a:r>
              <a:rPr lang="en-US" altLang="en-US"/>
              <a:t>in the CPU</a:t>
            </a:r>
          </a:p>
          <a:p>
            <a:pPr lvl="2" eaLnBrk="1" hangingPunct="1"/>
            <a:r>
              <a:rPr lang="en-US" altLang="en-US"/>
              <a:t>Registers, ALUs, mux’s, memories, …</a:t>
            </a:r>
          </a:p>
          <a:p>
            <a:pPr eaLnBrk="1" hangingPunct="1"/>
            <a:r>
              <a:rPr lang="en-US" altLang="en-US"/>
              <a:t>We will build a MIPS datapath incrementally</a:t>
            </a:r>
          </a:p>
          <a:p>
            <a:pPr lvl="1" eaLnBrk="1" hangingPunct="1"/>
            <a:r>
              <a:rPr lang="en-US" altLang="en-US"/>
              <a:t>Refining the overview design</a:t>
            </a:r>
            <a:endParaRPr lang="en-AU" altLang="en-US"/>
          </a:p>
        </p:txBody>
      </p:sp>
      <p:sp>
        <p:nvSpPr>
          <p:cNvPr id="61445" name="Text Box 4">
            <a:extLst>
              <a:ext uri="{FF2B5EF4-FFF2-40B4-BE49-F238E27FC236}">
                <a16:creationId xmlns:a16="http://schemas.microsoft.com/office/drawing/2014/main" id="{BD6A5364-3CFE-4971-BE14-99F4A2491C01}"/>
              </a:ext>
            </a:extLst>
          </p:cNvPr>
          <p:cNvSpPr txBox="1">
            <a:spLocks noChangeArrowheads="1"/>
          </p:cNvSpPr>
          <p:nvPr/>
        </p:nvSpPr>
        <p:spPr bwMode="auto">
          <a:xfrm rot="5400000">
            <a:off x="7617619" y="1159669"/>
            <a:ext cx="2686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§4.3 Building a Datapath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2">
            <a:extLst>
              <a:ext uri="{FF2B5EF4-FFF2-40B4-BE49-F238E27FC236}">
                <a16:creationId xmlns:a16="http://schemas.microsoft.com/office/drawing/2014/main" id="{EC2FD173-1C3E-4567-A088-714249D7540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EC183F4F-4BB0-4BB6-A90E-D3520FBE44B4}" type="slidenum">
              <a:rPr lang="en-AU" altLang="en-US" sz="1400" smtClean="0"/>
              <a:pPr>
                <a:spcBef>
                  <a:spcPct val="0"/>
                </a:spcBef>
                <a:buClrTx/>
                <a:buSzTx/>
                <a:buFontTx/>
                <a:buNone/>
              </a:pPr>
              <a:t>18</a:t>
            </a:fld>
            <a:endParaRPr lang="en-AU" altLang="en-US" sz="1400"/>
          </a:p>
        </p:txBody>
      </p:sp>
      <p:sp>
        <p:nvSpPr>
          <p:cNvPr id="63491" name="Rectangle 2">
            <a:extLst>
              <a:ext uri="{FF2B5EF4-FFF2-40B4-BE49-F238E27FC236}">
                <a16:creationId xmlns:a16="http://schemas.microsoft.com/office/drawing/2014/main" id="{44E5BE17-79CC-4814-893A-A5B358BF2F62}"/>
              </a:ext>
            </a:extLst>
          </p:cNvPr>
          <p:cNvSpPr>
            <a:spLocks noGrp="1" noChangeArrowheads="1"/>
          </p:cNvSpPr>
          <p:nvPr>
            <p:ph type="title"/>
          </p:nvPr>
        </p:nvSpPr>
        <p:spPr/>
        <p:txBody>
          <a:bodyPr/>
          <a:lstStyle/>
          <a:p>
            <a:pPr eaLnBrk="1" hangingPunct="1"/>
            <a:r>
              <a:rPr lang="en-US" altLang="en-US"/>
              <a:t>Instruction Fetch</a:t>
            </a:r>
            <a:endParaRPr lang="en-AU" altLang="en-US"/>
          </a:p>
        </p:txBody>
      </p:sp>
      <p:sp>
        <p:nvSpPr>
          <p:cNvPr id="63492" name="AutoShape 4">
            <a:extLst>
              <a:ext uri="{FF2B5EF4-FFF2-40B4-BE49-F238E27FC236}">
                <a16:creationId xmlns:a16="http://schemas.microsoft.com/office/drawing/2014/main" id="{0030B7DD-7CBB-48FE-86F7-0039FCEF9440}"/>
              </a:ext>
            </a:extLst>
          </p:cNvPr>
          <p:cNvSpPr>
            <a:spLocks/>
          </p:cNvSpPr>
          <p:nvPr/>
        </p:nvSpPr>
        <p:spPr bwMode="auto">
          <a:xfrm>
            <a:off x="611188" y="4437063"/>
            <a:ext cx="914400" cy="609600"/>
          </a:xfrm>
          <a:prstGeom prst="borderCallout1">
            <a:avLst>
              <a:gd name="adj1" fmla="val 18750"/>
              <a:gd name="adj2" fmla="val 108333"/>
              <a:gd name="adj3" fmla="val -16667"/>
              <a:gd name="adj4" fmla="val 171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32-bit register</a:t>
            </a:r>
            <a:endParaRPr lang="en-AU" altLang="en-US" sz="1600"/>
          </a:p>
        </p:txBody>
      </p:sp>
      <p:sp>
        <p:nvSpPr>
          <p:cNvPr id="63493" name="AutoShape 5">
            <a:extLst>
              <a:ext uri="{FF2B5EF4-FFF2-40B4-BE49-F238E27FC236}">
                <a16:creationId xmlns:a16="http://schemas.microsoft.com/office/drawing/2014/main" id="{7CF94643-00C3-4308-985A-D521CA20300C}"/>
              </a:ext>
            </a:extLst>
          </p:cNvPr>
          <p:cNvSpPr>
            <a:spLocks/>
          </p:cNvSpPr>
          <p:nvPr/>
        </p:nvSpPr>
        <p:spPr bwMode="auto">
          <a:xfrm>
            <a:off x="7308850" y="3860800"/>
            <a:ext cx="1439863" cy="863600"/>
          </a:xfrm>
          <a:prstGeom prst="borderCallout1">
            <a:avLst>
              <a:gd name="adj1" fmla="val 13236"/>
              <a:gd name="adj2" fmla="val -5292"/>
              <a:gd name="adj3" fmla="val -41912"/>
              <a:gd name="adj4" fmla="val -55458"/>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Increment by 4 for next instruction</a:t>
            </a:r>
            <a:endParaRPr lang="en-AU" altLang="en-US" sz="1600"/>
          </a:p>
        </p:txBody>
      </p:sp>
      <p:pic>
        <p:nvPicPr>
          <p:cNvPr id="63494" name="Picture 6" descr="f04-06-P374493">
            <a:extLst>
              <a:ext uri="{FF2B5EF4-FFF2-40B4-BE49-F238E27FC236}">
                <a16:creationId xmlns:a16="http://schemas.microsoft.com/office/drawing/2014/main" id="{9BC2B781-D259-4328-A7BB-C2E350BB5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628775"/>
            <a:ext cx="51435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Box 1">
            <a:extLst>
              <a:ext uri="{FF2B5EF4-FFF2-40B4-BE49-F238E27FC236}">
                <a16:creationId xmlns:a16="http://schemas.microsoft.com/office/drawing/2014/main" id="{B757291C-B004-47B9-8F0B-2D3F05937E48}"/>
              </a:ext>
            </a:extLst>
          </p:cNvPr>
          <p:cNvSpPr txBox="1">
            <a:spLocks noChangeArrowheads="1"/>
          </p:cNvSpPr>
          <p:nvPr/>
        </p:nvSpPr>
        <p:spPr bwMode="auto">
          <a:xfrm>
            <a:off x="2376488" y="5902325"/>
            <a:ext cx="59039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Program counter + Instruction memory + Adder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3">
            <a:extLst>
              <a:ext uri="{FF2B5EF4-FFF2-40B4-BE49-F238E27FC236}">
                <a16:creationId xmlns:a16="http://schemas.microsoft.com/office/drawing/2014/main" id="{FD2FC379-7AE9-4184-A78B-7CA5A0D1D2E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37BE574-D733-4666-8D8A-DA23035D483B}" type="slidenum">
              <a:rPr lang="en-AU" altLang="en-US" sz="1400" smtClean="0"/>
              <a:pPr>
                <a:spcBef>
                  <a:spcPct val="0"/>
                </a:spcBef>
                <a:buClrTx/>
                <a:buSzTx/>
                <a:buFontTx/>
                <a:buNone/>
              </a:pPr>
              <a:t>19</a:t>
            </a:fld>
            <a:endParaRPr lang="en-AU" altLang="en-US" sz="1400"/>
          </a:p>
        </p:txBody>
      </p:sp>
      <p:pic>
        <p:nvPicPr>
          <p:cNvPr id="65539" name="Picture 6" descr="f04-07-P374493">
            <a:extLst>
              <a:ext uri="{FF2B5EF4-FFF2-40B4-BE49-F238E27FC236}">
                <a16:creationId xmlns:a16="http://schemas.microsoft.com/office/drawing/2014/main" id="{6F01F2E0-BAE0-402B-AE24-EE8992385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75" y="3046413"/>
            <a:ext cx="6316663"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2">
            <a:extLst>
              <a:ext uri="{FF2B5EF4-FFF2-40B4-BE49-F238E27FC236}">
                <a16:creationId xmlns:a16="http://schemas.microsoft.com/office/drawing/2014/main" id="{D8B59956-0398-488D-A059-F060608FF832}"/>
              </a:ext>
            </a:extLst>
          </p:cNvPr>
          <p:cNvSpPr>
            <a:spLocks noGrp="1" noChangeArrowheads="1"/>
          </p:cNvSpPr>
          <p:nvPr>
            <p:ph type="title"/>
          </p:nvPr>
        </p:nvSpPr>
        <p:spPr/>
        <p:txBody>
          <a:bodyPr/>
          <a:lstStyle/>
          <a:p>
            <a:pPr eaLnBrk="1" hangingPunct="1"/>
            <a:r>
              <a:rPr lang="en-US" altLang="en-US"/>
              <a:t>R-Format Instructions</a:t>
            </a:r>
            <a:endParaRPr lang="en-AU" altLang="en-US"/>
          </a:p>
        </p:txBody>
      </p:sp>
      <p:sp>
        <p:nvSpPr>
          <p:cNvPr id="65541" name="Rectangle 3">
            <a:extLst>
              <a:ext uri="{FF2B5EF4-FFF2-40B4-BE49-F238E27FC236}">
                <a16:creationId xmlns:a16="http://schemas.microsoft.com/office/drawing/2014/main" id="{A2217065-3906-4F56-B99A-EF18B52122D9}"/>
              </a:ext>
            </a:extLst>
          </p:cNvPr>
          <p:cNvSpPr>
            <a:spLocks noGrp="1" noChangeArrowheads="1"/>
          </p:cNvSpPr>
          <p:nvPr>
            <p:ph type="body" idx="1"/>
          </p:nvPr>
        </p:nvSpPr>
        <p:spPr>
          <a:xfrm>
            <a:off x="684213" y="1125538"/>
            <a:ext cx="8270875" cy="1920875"/>
          </a:xfrm>
        </p:spPr>
        <p:txBody>
          <a:bodyPr/>
          <a:lstStyle/>
          <a:p>
            <a:pPr eaLnBrk="1" hangingPunct="1"/>
            <a:r>
              <a:rPr lang="en-US" altLang="en-US"/>
              <a:t>Read two register operands</a:t>
            </a:r>
          </a:p>
          <a:p>
            <a:pPr eaLnBrk="1" hangingPunct="1"/>
            <a:r>
              <a:rPr lang="en-US" altLang="en-US"/>
              <a:t>Perform arithmetic/logical operation</a:t>
            </a:r>
          </a:p>
          <a:p>
            <a:pPr eaLnBrk="1" hangingPunct="1"/>
            <a:r>
              <a:rPr lang="en-US" altLang="en-US"/>
              <a:t>Write register result</a:t>
            </a:r>
            <a:endParaRPr lang="en-AU" altLang="en-US"/>
          </a:p>
        </p:txBody>
      </p:sp>
      <p:sp>
        <p:nvSpPr>
          <p:cNvPr id="65542" name="TextBox 1">
            <a:extLst>
              <a:ext uri="{FF2B5EF4-FFF2-40B4-BE49-F238E27FC236}">
                <a16:creationId xmlns:a16="http://schemas.microsoft.com/office/drawing/2014/main" id="{F5165E40-A127-4ED3-8804-8F51B47A549B}"/>
              </a:ext>
            </a:extLst>
          </p:cNvPr>
          <p:cNvSpPr txBox="1">
            <a:spLocks noChangeArrowheads="1"/>
          </p:cNvSpPr>
          <p:nvPr/>
        </p:nvSpPr>
        <p:spPr bwMode="auto">
          <a:xfrm>
            <a:off x="1835150" y="5830888"/>
            <a:ext cx="6769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R instruction class includes: </a:t>
            </a:r>
            <a:r>
              <a:rPr lang="en-US" altLang="en-US" sz="1600">
                <a:latin typeface="Courier New" panose="02070309020205020404" pitchFamily="49" charset="0"/>
                <a:cs typeface="Courier New" panose="02070309020205020404" pitchFamily="49" charset="0"/>
              </a:rPr>
              <a:t>add, sub, AND, OR, slt,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1AECDBA-EFD9-4EB8-BB8E-5222B5714920}"/>
              </a:ext>
            </a:extLst>
          </p:cNvPr>
          <p:cNvSpPr>
            <a:spLocks noGrp="1" noChangeArrowheads="1"/>
          </p:cNvSpPr>
          <p:nvPr>
            <p:ph type="title"/>
          </p:nvPr>
        </p:nvSpPr>
        <p:spPr>
          <a:xfrm>
            <a:off x="684213" y="323850"/>
            <a:ext cx="8259762" cy="584200"/>
          </a:xfrm>
        </p:spPr>
        <p:txBody>
          <a:bodyPr/>
          <a:lstStyle/>
          <a:p>
            <a:r>
              <a:rPr lang="en-US" altLang="en-US" sz="3200"/>
              <a:t>Review:  MIPS (RISC) Design Principles</a:t>
            </a:r>
          </a:p>
        </p:txBody>
      </p:sp>
      <p:sp>
        <p:nvSpPr>
          <p:cNvPr id="8195" name="Rectangle 3">
            <a:extLst>
              <a:ext uri="{FF2B5EF4-FFF2-40B4-BE49-F238E27FC236}">
                <a16:creationId xmlns:a16="http://schemas.microsoft.com/office/drawing/2014/main" id="{A3D89884-D2EF-4B75-A49B-EF5F9298C1A2}"/>
              </a:ext>
            </a:extLst>
          </p:cNvPr>
          <p:cNvSpPr>
            <a:spLocks noGrp="1" noChangeArrowheads="1"/>
          </p:cNvSpPr>
          <p:nvPr>
            <p:ph type="body" idx="1"/>
          </p:nvPr>
        </p:nvSpPr>
        <p:spPr>
          <a:xfrm>
            <a:off x="1692275" y="1109663"/>
            <a:ext cx="7251700" cy="5564187"/>
          </a:xfrm>
          <a:solidFill>
            <a:schemeClr val="bg1"/>
          </a:solidFill>
        </p:spPr>
        <p:txBody>
          <a:bodyPr/>
          <a:lstStyle/>
          <a:p>
            <a:r>
              <a:rPr lang="en-US" altLang="en-US" sz="2400">
                <a:solidFill>
                  <a:srgbClr val="0070C0"/>
                </a:solidFill>
              </a:rPr>
              <a:t>Simplicity favors regularity</a:t>
            </a:r>
          </a:p>
          <a:p>
            <a:pPr lvl="1"/>
            <a:r>
              <a:rPr lang="en-US" altLang="en-US" sz="2000"/>
              <a:t>fixed size instructions</a:t>
            </a:r>
          </a:p>
          <a:p>
            <a:pPr lvl="1"/>
            <a:r>
              <a:rPr lang="en-US" altLang="en-US" sz="2000"/>
              <a:t>small number of instruction formats</a:t>
            </a:r>
          </a:p>
          <a:p>
            <a:pPr lvl="1"/>
            <a:r>
              <a:rPr lang="en-US" altLang="en-US" sz="2000"/>
              <a:t>opcode always the first 6 bits</a:t>
            </a:r>
          </a:p>
          <a:p>
            <a:r>
              <a:rPr lang="en-US" altLang="en-US" sz="2400">
                <a:solidFill>
                  <a:srgbClr val="0070C0"/>
                </a:solidFill>
              </a:rPr>
              <a:t>Smaller is faster</a:t>
            </a:r>
          </a:p>
          <a:p>
            <a:pPr lvl="1"/>
            <a:r>
              <a:rPr lang="en-US" altLang="en-US" sz="2000"/>
              <a:t>limited instruction set</a:t>
            </a:r>
          </a:p>
          <a:p>
            <a:pPr lvl="1"/>
            <a:r>
              <a:rPr lang="en-US" altLang="en-US" sz="2000"/>
              <a:t>limited number of registers in register file</a:t>
            </a:r>
          </a:p>
          <a:p>
            <a:pPr lvl="1"/>
            <a:r>
              <a:rPr lang="en-US" altLang="en-US" sz="2000"/>
              <a:t>limited number of addressing modes</a:t>
            </a:r>
          </a:p>
          <a:p>
            <a:r>
              <a:rPr lang="en-US" altLang="en-US" sz="2400">
                <a:solidFill>
                  <a:srgbClr val="0070C0"/>
                </a:solidFill>
              </a:rPr>
              <a:t>Make the common case fast</a:t>
            </a:r>
          </a:p>
          <a:p>
            <a:pPr lvl="1"/>
            <a:r>
              <a:rPr lang="en-US" altLang="en-US" sz="2000"/>
              <a:t>arithmetic operands from the register file (load-store machine)</a:t>
            </a:r>
          </a:p>
          <a:p>
            <a:pPr lvl="1"/>
            <a:r>
              <a:rPr lang="en-US" altLang="en-US" sz="2000"/>
              <a:t>allow instructions to contain immediate operands</a:t>
            </a:r>
          </a:p>
          <a:p>
            <a:r>
              <a:rPr lang="en-US" altLang="en-US" sz="2400">
                <a:solidFill>
                  <a:srgbClr val="0070C0"/>
                </a:solidFill>
              </a:rPr>
              <a:t>Good design demands good compromises</a:t>
            </a:r>
          </a:p>
          <a:p>
            <a:pPr lvl="1"/>
            <a:r>
              <a:rPr lang="en-US" altLang="en-US" sz="2000"/>
              <a:t>three instruction formats</a:t>
            </a:r>
            <a:r>
              <a:rPr lang="en-US" altLang="en-US" sz="2000">
                <a:solidFill>
                  <a:schemeClr val="accent1"/>
                </a:solidFill>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6" descr="f04-08-P374493">
            <a:extLst>
              <a:ext uri="{FF2B5EF4-FFF2-40B4-BE49-F238E27FC236}">
                <a16:creationId xmlns:a16="http://schemas.microsoft.com/office/drawing/2014/main" id="{11F43BD4-74FA-44E7-A308-7F27F4E96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4271963"/>
            <a:ext cx="4437062" cy="2468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9635" name="Rectangle 2">
            <a:extLst>
              <a:ext uri="{FF2B5EF4-FFF2-40B4-BE49-F238E27FC236}">
                <a16:creationId xmlns:a16="http://schemas.microsoft.com/office/drawing/2014/main" id="{F7C6ED17-06F1-4DB3-AAFE-3175A956D7F0}"/>
              </a:ext>
            </a:extLst>
          </p:cNvPr>
          <p:cNvSpPr>
            <a:spLocks noGrp="1" noChangeArrowheads="1"/>
          </p:cNvSpPr>
          <p:nvPr>
            <p:ph type="title"/>
          </p:nvPr>
        </p:nvSpPr>
        <p:spPr/>
        <p:txBody>
          <a:bodyPr/>
          <a:lstStyle/>
          <a:p>
            <a:pPr eaLnBrk="1" hangingPunct="1"/>
            <a:r>
              <a:rPr lang="en-US" altLang="en-US"/>
              <a:t>Load/Store Instructions</a:t>
            </a:r>
            <a:endParaRPr lang="en-AU" altLang="en-US"/>
          </a:p>
        </p:txBody>
      </p:sp>
      <p:sp>
        <p:nvSpPr>
          <p:cNvPr id="35845" name="Rectangle 3">
            <a:extLst>
              <a:ext uri="{FF2B5EF4-FFF2-40B4-BE49-F238E27FC236}">
                <a16:creationId xmlns:a16="http://schemas.microsoft.com/office/drawing/2014/main" id="{866F254B-4A74-4A08-8846-A237C385EB4D}"/>
              </a:ext>
            </a:extLst>
          </p:cNvPr>
          <p:cNvSpPr>
            <a:spLocks noGrp="1" noChangeArrowheads="1"/>
          </p:cNvSpPr>
          <p:nvPr>
            <p:ph type="body" idx="1"/>
          </p:nvPr>
        </p:nvSpPr>
        <p:spPr>
          <a:xfrm>
            <a:off x="684213" y="1125538"/>
            <a:ext cx="8204200" cy="2611437"/>
          </a:xfrm>
        </p:spPr>
        <p:txBody>
          <a:bodyPr/>
          <a:lstStyle/>
          <a:p>
            <a:pPr marL="0" indent="0" eaLnBrk="1" hangingPunct="1">
              <a:lnSpc>
                <a:spcPct val="90000"/>
              </a:lnSpc>
              <a:buFont typeface="Wingdings" panose="05000000000000000000" pitchFamily="2" charset="2"/>
              <a:buNone/>
              <a:defRPr/>
            </a:pPr>
            <a:r>
              <a:rPr lang="en-US" sz="2400" dirty="0"/>
              <a:t>General form of load/store:</a:t>
            </a:r>
          </a:p>
          <a:p>
            <a:pPr marL="0" indent="0" eaLnBrk="1" hangingPunct="1">
              <a:lnSpc>
                <a:spcPct val="90000"/>
              </a:lnSpc>
              <a:buFont typeface="Wingdings" panose="05000000000000000000" pitchFamily="2" charset="2"/>
              <a:buNone/>
              <a:defRPr/>
            </a:pPr>
            <a:r>
              <a:rPr lang="en-US" sz="2400" dirty="0"/>
              <a:t>	</a:t>
            </a:r>
            <a:r>
              <a:rPr lang="en-US" sz="2000" dirty="0" err="1">
                <a:solidFill>
                  <a:srgbClr val="009900"/>
                </a:solidFill>
                <a:latin typeface="Tahoma" panose="020B0604030504040204" pitchFamily="34" charset="0"/>
                <a:ea typeface="Tahoma" panose="020B0604030504040204" pitchFamily="34" charset="0"/>
                <a:cs typeface="Tahoma" panose="020B0604030504040204" pitchFamily="34" charset="0"/>
              </a:rPr>
              <a:t>lw</a:t>
            </a:r>
            <a:r>
              <a:rPr lang="en-US" sz="2000" dirty="0">
                <a:solidFill>
                  <a:srgbClr val="009900"/>
                </a:solidFill>
                <a:latin typeface="Tahoma" panose="020B0604030504040204" pitchFamily="34" charset="0"/>
                <a:ea typeface="Tahoma" panose="020B0604030504040204" pitchFamily="34" charset="0"/>
                <a:cs typeface="Tahoma" panose="020B0604030504040204" pitchFamily="34" charset="0"/>
              </a:rPr>
              <a:t> $t1, </a:t>
            </a:r>
            <a:r>
              <a:rPr lang="en-US" sz="2000" dirty="0" err="1">
                <a:solidFill>
                  <a:srgbClr val="009900"/>
                </a:solidFill>
                <a:latin typeface="Tahoma" panose="020B0604030504040204" pitchFamily="34" charset="0"/>
                <a:ea typeface="Tahoma" panose="020B0604030504040204" pitchFamily="34" charset="0"/>
                <a:cs typeface="Tahoma" panose="020B0604030504040204" pitchFamily="34" charset="0"/>
              </a:rPr>
              <a:t>offset_value</a:t>
            </a:r>
            <a:r>
              <a:rPr lang="en-US" sz="2000" dirty="0">
                <a:solidFill>
                  <a:srgbClr val="009900"/>
                </a:solidFill>
                <a:latin typeface="Tahoma" panose="020B0604030504040204" pitchFamily="34" charset="0"/>
                <a:ea typeface="Tahoma" panose="020B0604030504040204" pitchFamily="34" charset="0"/>
                <a:cs typeface="Tahoma" panose="020B0604030504040204" pitchFamily="34" charset="0"/>
              </a:rPr>
              <a:t>($t2)   # load word; offset is of 16 bits</a:t>
            </a:r>
          </a:p>
          <a:p>
            <a:pPr marL="0" indent="0" eaLnBrk="1" hangingPunct="1">
              <a:lnSpc>
                <a:spcPct val="90000"/>
              </a:lnSpc>
              <a:buFont typeface="Wingdings" panose="05000000000000000000" pitchFamily="2" charset="2"/>
              <a:buNone/>
              <a:defRPr/>
            </a:pPr>
            <a:r>
              <a:rPr lang="en-US" sz="2000" dirty="0">
                <a:solidFill>
                  <a:srgbClr val="00990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9900"/>
                </a:solidFill>
                <a:latin typeface="Tahoma" panose="020B0604030504040204" pitchFamily="34" charset="0"/>
                <a:ea typeface="Tahoma" panose="020B0604030504040204" pitchFamily="34" charset="0"/>
                <a:cs typeface="Tahoma" panose="020B0604030504040204" pitchFamily="34" charset="0"/>
              </a:rPr>
              <a:t>sw</a:t>
            </a:r>
            <a:r>
              <a:rPr lang="en-US" sz="2000" dirty="0">
                <a:solidFill>
                  <a:srgbClr val="009900"/>
                </a:solidFill>
                <a:latin typeface="Tahoma" panose="020B0604030504040204" pitchFamily="34" charset="0"/>
                <a:ea typeface="Tahoma" panose="020B0604030504040204" pitchFamily="34" charset="0"/>
                <a:cs typeface="Tahoma" panose="020B0604030504040204" pitchFamily="34" charset="0"/>
              </a:rPr>
              <a:t> $t1, </a:t>
            </a:r>
            <a:r>
              <a:rPr lang="en-US" sz="2000" dirty="0" err="1">
                <a:solidFill>
                  <a:srgbClr val="009900"/>
                </a:solidFill>
                <a:latin typeface="Tahoma" panose="020B0604030504040204" pitchFamily="34" charset="0"/>
                <a:ea typeface="Tahoma" panose="020B0604030504040204" pitchFamily="34" charset="0"/>
                <a:cs typeface="Tahoma" panose="020B0604030504040204" pitchFamily="34" charset="0"/>
              </a:rPr>
              <a:t>offset_value</a:t>
            </a:r>
            <a:r>
              <a:rPr lang="en-US" sz="2000" dirty="0">
                <a:solidFill>
                  <a:srgbClr val="009900"/>
                </a:solidFill>
                <a:latin typeface="Tahoma" panose="020B0604030504040204" pitchFamily="34" charset="0"/>
                <a:ea typeface="Tahoma" panose="020B0604030504040204" pitchFamily="34" charset="0"/>
                <a:cs typeface="Tahoma" panose="020B0604030504040204" pitchFamily="34" charset="0"/>
              </a:rPr>
              <a:t>($t2)   # store word; $t2 is the base reg.</a:t>
            </a:r>
          </a:p>
          <a:p>
            <a:pPr eaLnBrk="1" hangingPunct="1">
              <a:lnSpc>
                <a:spcPct val="90000"/>
              </a:lnSpc>
              <a:defRPr/>
            </a:pPr>
            <a:r>
              <a:rPr lang="en-US" sz="2400" dirty="0"/>
              <a:t>Read register operands</a:t>
            </a:r>
          </a:p>
          <a:p>
            <a:pPr eaLnBrk="1" hangingPunct="1">
              <a:lnSpc>
                <a:spcPct val="90000"/>
              </a:lnSpc>
              <a:defRPr/>
            </a:pPr>
            <a:r>
              <a:rPr lang="en-US" sz="2400" dirty="0"/>
              <a:t>Calculate address using 16-bit offset</a:t>
            </a:r>
          </a:p>
          <a:p>
            <a:pPr lvl="1" eaLnBrk="1" hangingPunct="1">
              <a:lnSpc>
                <a:spcPct val="90000"/>
              </a:lnSpc>
              <a:defRPr/>
            </a:pPr>
            <a:r>
              <a:rPr lang="en-US" sz="2000" dirty="0"/>
              <a:t>Use ALU, but sign-extend offset</a:t>
            </a:r>
          </a:p>
          <a:p>
            <a:pPr eaLnBrk="1" hangingPunct="1">
              <a:lnSpc>
                <a:spcPct val="90000"/>
              </a:lnSpc>
              <a:defRPr/>
            </a:pPr>
            <a:r>
              <a:rPr lang="en-US" sz="2400" dirty="0"/>
              <a:t>Load: Read memory and update register</a:t>
            </a:r>
          </a:p>
          <a:p>
            <a:pPr eaLnBrk="1" hangingPunct="1">
              <a:lnSpc>
                <a:spcPct val="90000"/>
              </a:lnSpc>
              <a:defRPr/>
            </a:pPr>
            <a:r>
              <a:rPr lang="en-US" sz="2400" dirty="0"/>
              <a:t>Store: Write register value to memory</a:t>
            </a:r>
            <a:endParaRPr lang="en-AU"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3">
            <a:extLst>
              <a:ext uri="{FF2B5EF4-FFF2-40B4-BE49-F238E27FC236}">
                <a16:creationId xmlns:a16="http://schemas.microsoft.com/office/drawing/2014/main" id="{AF2E2E27-E0C7-4C36-B40A-3D51B90F250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6A624E1-7D15-4191-BFCA-278A2CABF4B0}" type="slidenum">
              <a:rPr lang="en-AU" altLang="en-US" sz="1400" smtClean="0"/>
              <a:pPr>
                <a:spcBef>
                  <a:spcPct val="0"/>
                </a:spcBef>
                <a:buClrTx/>
                <a:buSzTx/>
                <a:buFontTx/>
                <a:buNone/>
              </a:pPr>
              <a:t>21</a:t>
            </a:fld>
            <a:endParaRPr lang="en-AU" altLang="en-US" sz="1400"/>
          </a:p>
        </p:txBody>
      </p:sp>
      <p:sp>
        <p:nvSpPr>
          <p:cNvPr id="71683" name="Rectangle 2">
            <a:extLst>
              <a:ext uri="{FF2B5EF4-FFF2-40B4-BE49-F238E27FC236}">
                <a16:creationId xmlns:a16="http://schemas.microsoft.com/office/drawing/2014/main" id="{C2549E4F-658F-4DB4-85F1-2C6334DCC17C}"/>
              </a:ext>
            </a:extLst>
          </p:cNvPr>
          <p:cNvSpPr>
            <a:spLocks noGrp="1" noChangeArrowheads="1"/>
          </p:cNvSpPr>
          <p:nvPr>
            <p:ph type="title"/>
          </p:nvPr>
        </p:nvSpPr>
        <p:spPr/>
        <p:txBody>
          <a:bodyPr/>
          <a:lstStyle/>
          <a:p>
            <a:pPr eaLnBrk="1" hangingPunct="1"/>
            <a:r>
              <a:rPr lang="en-US" altLang="en-US"/>
              <a:t>Branch Instructions</a:t>
            </a:r>
            <a:endParaRPr lang="en-AU" altLang="en-US"/>
          </a:p>
        </p:txBody>
      </p:sp>
      <p:sp>
        <p:nvSpPr>
          <p:cNvPr id="37892" name="Rectangle 3">
            <a:extLst>
              <a:ext uri="{FF2B5EF4-FFF2-40B4-BE49-F238E27FC236}">
                <a16:creationId xmlns:a16="http://schemas.microsoft.com/office/drawing/2014/main" id="{BAC44FED-99D9-4348-BA0A-04B31CE7617B}"/>
              </a:ext>
            </a:extLst>
          </p:cNvPr>
          <p:cNvSpPr>
            <a:spLocks noGrp="1" noChangeArrowheads="1"/>
          </p:cNvSpPr>
          <p:nvPr>
            <p:ph type="body" idx="1"/>
          </p:nvPr>
        </p:nvSpPr>
        <p:spPr/>
        <p:txBody>
          <a:bodyPr/>
          <a:lstStyle/>
          <a:p>
            <a:pPr marL="0" indent="0" eaLnBrk="1" hangingPunct="1">
              <a:buFont typeface="Wingdings" panose="05000000000000000000" pitchFamily="2" charset="2"/>
              <a:buNone/>
              <a:defRPr/>
            </a:pPr>
            <a:r>
              <a:rPr lang="en-US" dirty="0"/>
              <a:t>Example: </a:t>
            </a:r>
            <a:r>
              <a:rPr lang="en-US" sz="2800" dirty="0" err="1">
                <a:solidFill>
                  <a:srgbClr val="009900"/>
                </a:solidFill>
              </a:rPr>
              <a:t>beq</a:t>
            </a:r>
            <a:r>
              <a:rPr lang="en-US" sz="2800" dirty="0">
                <a:solidFill>
                  <a:srgbClr val="009900"/>
                </a:solidFill>
              </a:rPr>
              <a:t> $t1, $t2, offset # </a:t>
            </a:r>
            <a:r>
              <a:rPr lang="en-US" sz="2800" dirty="0">
                <a:solidFill>
                  <a:srgbClr val="0070C0"/>
                </a:solidFill>
              </a:rPr>
              <a:t>16-bits </a:t>
            </a:r>
            <a:r>
              <a:rPr lang="en-US" dirty="0">
                <a:solidFill>
                  <a:srgbClr val="0070C0"/>
                </a:solidFill>
              </a:rPr>
              <a:t>offset </a:t>
            </a:r>
          </a:p>
          <a:p>
            <a:pPr eaLnBrk="1" hangingPunct="1">
              <a:defRPr/>
            </a:pPr>
            <a:r>
              <a:rPr lang="en-US" dirty="0"/>
              <a:t>Read register operands</a:t>
            </a:r>
          </a:p>
          <a:p>
            <a:pPr eaLnBrk="1" hangingPunct="1">
              <a:defRPr/>
            </a:pPr>
            <a:r>
              <a:rPr lang="en-US" dirty="0"/>
              <a:t>Compare operands</a:t>
            </a:r>
          </a:p>
          <a:p>
            <a:pPr lvl="1" eaLnBrk="1" hangingPunct="1">
              <a:defRPr/>
            </a:pPr>
            <a:r>
              <a:rPr lang="en-US" dirty="0"/>
              <a:t>Use ALU, subtract and check Zero output</a:t>
            </a:r>
          </a:p>
          <a:p>
            <a:pPr eaLnBrk="1" hangingPunct="1">
              <a:defRPr/>
            </a:pPr>
            <a:r>
              <a:rPr lang="en-US" dirty="0"/>
              <a:t>Calculate target address</a:t>
            </a:r>
          </a:p>
          <a:p>
            <a:pPr lvl="1" eaLnBrk="1" hangingPunct="1">
              <a:defRPr/>
            </a:pPr>
            <a:r>
              <a:rPr lang="en-US" dirty="0"/>
              <a:t>Sign-extend displacement</a:t>
            </a:r>
          </a:p>
          <a:p>
            <a:pPr lvl="1" eaLnBrk="1" hangingPunct="1">
              <a:defRPr/>
            </a:pPr>
            <a:r>
              <a:rPr lang="en-US" dirty="0"/>
              <a:t>Shift left 2 places (word displacement)</a:t>
            </a:r>
          </a:p>
          <a:p>
            <a:pPr lvl="1" eaLnBrk="1" hangingPunct="1">
              <a:defRPr/>
            </a:pPr>
            <a:r>
              <a:rPr lang="en-US" dirty="0"/>
              <a:t>Add to PC + 4</a:t>
            </a:r>
          </a:p>
          <a:p>
            <a:pPr lvl="2" eaLnBrk="1" hangingPunct="1">
              <a:defRPr/>
            </a:pPr>
            <a:r>
              <a:rPr lang="en-US" dirty="0"/>
              <a:t>Already calculated by instruction fetch</a:t>
            </a:r>
            <a:endParaRPr lang="en-AU"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2">
            <a:extLst>
              <a:ext uri="{FF2B5EF4-FFF2-40B4-BE49-F238E27FC236}">
                <a16:creationId xmlns:a16="http://schemas.microsoft.com/office/drawing/2014/main" id="{01CA4AFD-A58C-4624-A814-A295516BE78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DC60D308-2DA6-489A-8AAD-2A3730ECBAA3}" type="slidenum">
              <a:rPr lang="en-AU" altLang="en-US" sz="1400" smtClean="0"/>
              <a:pPr>
                <a:spcBef>
                  <a:spcPct val="0"/>
                </a:spcBef>
                <a:buClrTx/>
                <a:buSzTx/>
                <a:buFontTx/>
                <a:buNone/>
              </a:pPr>
              <a:t>22</a:t>
            </a:fld>
            <a:endParaRPr lang="en-AU" altLang="en-US" sz="1400"/>
          </a:p>
        </p:txBody>
      </p:sp>
      <p:pic>
        <p:nvPicPr>
          <p:cNvPr id="73731" name="Picture 7" descr="f04-09-P374493">
            <a:extLst>
              <a:ext uri="{FF2B5EF4-FFF2-40B4-BE49-F238E27FC236}">
                <a16:creationId xmlns:a16="http://schemas.microsoft.com/office/drawing/2014/main" id="{70858581-AF89-4EFF-8F7B-FDBBF7929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268413"/>
            <a:ext cx="655637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Rectangle 2">
            <a:extLst>
              <a:ext uri="{FF2B5EF4-FFF2-40B4-BE49-F238E27FC236}">
                <a16:creationId xmlns:a16="http://schemas.microsoft.com/office/drawing/2014/main" id="{0FDF4D3B-4D35-4FD9-A353-6E11AA8DB963}"/>
              </a:ext>
            </a:extLst>
          </p:cNvPr>
          <p:cNvSpPr>
            <a:spLocks noGrp="1" noChangeArrowheads="1"/>
          </p:cNvSpPr>
          <p:nvPr>
            <p:ph type="title"/>
          </p:nvPr>
        </p:nvSpPr>
        <p:spPr/>
        <p:txBody>
          <a:bodyPr/>
          <a:lstStyle/>
          <a:p>
            <a:pPr eaLnBrk="1" hangingPunct="1"/>
            <a:r>
              <a:rPr lang="en-US" altLang="en-US"/>
              <a:t>Branch Instructions</a:t>
            </a:r>
            <a:endParaRPr lang="en-AU" altLang="en-US"/>
          </a:p>
        </p:txBody>
      </p:sp>
      <p:sp>
        <p:nvSpPr>
          <p:cNvPr id="73733" name="AutoShape 4">
            <a:extLst>
              <a:ext uri="{FF2B5EF4-FFF2-40B4-BE49-F238E27FC236}">
                <a16:creationId xmlns:a16="http://schemas.microsoft.com/office/drawing/2014/main" id="{B30F817E-8119-4A3C-A488-B507A4FB90C2}"/>
              </a:ext>
            </a:extLst>
          </p:cNvPr>
          <p:cNvSpPr>
            <a:spLocks/>
          </p:cNvSpPr>
          <p:nvPr/>
        </p:nvSpPr>
        <p:spPr bwMode="auto">
          <a:xfrm>
            <a:off x="1187450" y="1557338"/>
            <a:ext cx="1079500" cy="865187"/>
          </a:xfrm>
          <a:prstGeom prst="borderCallout1">
            <a:avLst>
              <a:gd name="adj1" fmla="val 13213"/>
              <a:gd name="adj2" fmla="val 107060"/>
              <a:gd name="adj3" fmla="val 66241"/>
              <a:gd name="adj4" fmla="val 35529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Just</a:t>
            </a:r>
            <a:br>
              <a:rPr lang="en-US" altLang="en-US" sz="1600"/>
            </a:br>
            <a:r>
              <a:rPr lang="en-US" altLang="en-US" sz="1600"/>
              <a:t>re-routes wires</a:t>
            </a:r>
            <a:endParaRPr lang="en-AU" altLang="en-US" sz="1600"/>
          </a:p>
        </p:txBody>
      </p:sp>
      <p:sp>
        <p:nvSpPr>
          <p:cNvPr id="73734" name="AutoShape 5">
            <a:extLst>
              <a:ext uri="{FF2B5EF4-FFF2-40B4-BE49-F238E27FC236}">
                <a16:creationId xmlns:a16="http://schemas.microsoft.com/office/drawing/2014/main" id="{589935A9-817A-4640-BCEE-5D6C5151A0DE}"/>
              </a:ext>
            </a:extLst>
          </p:cNvPr>
          <p:cNvSpPr>
            <a:spLocks/>
          </p:cNvSpPr>
          <p:nvPr/>
        </p:nvSpPr>
        <p:spPr bwMode="auto">
          <a:xfrm>
            <a:off x="5364163" y="5661025"/>
            <a:ext cx="1368425" cy="647700"/>
          </a:xfrm>
          <a:prstGeom prst="borderCallout1">
            <a:avLst>
              <a:gd name="adj1" fmla="val 17648"/>
              <a:gd name="adj2" fmla="val -5569"/>
              <a:gd name="adj3" fmla="val 8579"/>
              <a:gd name="adj4" fmla="val -59630"/>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Sign-bit wire replicated</a:t>
            </a:r>
            <a:endParaRPr lang="en-AU" altLang="en-US" sz="1600"/>
          </a:p>
        </p:txBody>
      </p:sp>
      <p:sp>
        <p:nvSpPr>
          <p:cNvPr id="2" name="TextBox 1">
            <a:extLst>
              <a:ext uri="{FF2B5EF4-FFF2-40B4-BE49-F238E27FC236}">
                <a16:creationId xmlns:a16="http://schemas.microsoft.com/office/drawing/2014/main" id="{9A11D87B-0177-4665-88A8-ED9939EC707E}"/>
              </a:ext>
            </a:extLst>
          </p:cNvPr>
          <p:cNvSpPr txBox="1"/>
          <p:nvPr/>
        </p:nvSpPr>
        <p:spPr>
          <a:xfrm>
            <a:off x="5148263" y="4508500"/>
            <a:ext cx="3795712" cy="831850"/>
          </a:xfrm>
          <a:prstGeom prst="rect">
            <a:avLst/>
          </a:prstGeom>
          <a:noFill/>
        </p:spPr>
        <p:txBody>
          <a:bodyPr>
            <a:spAutoFit/>
          </a:bodyPr>
          <a:lstStyle/>
          <a:p>
            <a:pPr>
              <a:defRPr/>
            </a:pPr>
            <a:r>
              <a:rPr lang="en-US" dirty="0"/>
              <a:t>Need to do 2 operations:</a:t>
            </a:r>
          </a:p>
          <a:p>
            <a:pPr marL="342900" indent="-342900">
              <a:buFontTx/>
              <a:buAutoNum type="arabicPeriod"/>
              <a:defRPr/>
            </a:pPr>
            <a:r>
              <a:rPr lang="en-US" dirty="0"/>
              <a:t>Compute the branch target address.</a:t>
            </a:r>
          </a:p>
          <a:p>
            <a:pPr marL="342900" indent="-342900">
              <a:buFontTx/>
              <a:buAutoNum type="arabicPeriod"/>
              <a:defRPr/>
            </a:pPr>
            <a:r>
              <a:rPr lang="en-US" dirty="0"/>
              <a:t>Compare the register contents.</a:t>
            </a:r>
          </a:p>
        </p:txBody>
      </p:sp>
      <p:sp>
        <p:nvSpPr>
          <p:cNvPr id="3" name="TextBox 2">
            <a:extLst>
              <a:ext uri="{FF2B5EF4-FFF2-40B4-BE49-F238E27FC236}">
                <a16:creationId xmlns:a16="http://schemas.microsoft.com/office/drawing/2014/main" id="{72B0119D-F594-4C4B-872E-7E6B14623302}"/>
              </a:ext>
            </a:extLst>
          </p:cNvPr>
          <p:cNvSpPr txBox="1"/>
          <p:nvPr/>
        </p:nvSpPr>
        <p:spPr>
          <a:xfrm>
            <a:off x="6750050" y="830263"/>
            <a:ext cx="1584325" cy="339725"/>
          </a:xfrm>
          <a:prstGeom prst="rect">
            <a:avLst/>
          </a:prstGeom>
          <a:solidFill>
            <a:schemeClr val="tx2">
              <a:lumMod val="40000"/>
              <a:lumOff val="60000"/>
            </a:schemeClr>
          </a:solidFill>
        </p:spPr>
        <p:txBody>
          <a:bodyPr>
            <a:spAutoFit/>
          </a:bodyPr>
          <a:lstStyle/>
          <a:p>
            <a:pPr>
              <a:defRPr/>
            </a:pPr>
            <a:r>
              <a:rPr lang="en-US" dirty="0"/>
              <a:t>Separate adder</a:t>
            </a:r>
          </a:p>
        </p:txBody>
      </p:sp>
      <p:cxnSp>
        <p:nvCxnSpPr>
          <p:cNvPr id="73737" name="Straight Arrow Connector 4">
            <a:extLst>
              <a:ext uri="{FF2B5EF4-FFF2-40B4-BE49-F238E27FC236}">
                <a16:creationId xmlns:a16="http://schemas.microsoft.com/office/drawing/2014/main" id="{F35959E7-ACEA-4CEB-8EC7-50F41864BC8B}"/>
              </a:ext>
            </a:extLst>
          </p:cNvPr>
          <p:cNvCxnSpPr>
            <a:cxnSpLocks noChangeShapeType="1"/>
          </p:cNvCxnSpPr>
          <p:nvPr/>
        </p:nvCxnSpPr>
        <p:spPr bwMode="auto">
          <a:xfrm flipH="1">
            <a:off x="7045325" y="1169988"/>
            <a:ext cx="496888" cy="31432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3">
            <a:extLst>
              <a:ext uri="{FF2B5EF4-FFF2-40B4-BE49-F238E27FC236}">
                <a16:creationId xmlns:a16="http://schemas.microsoft.com/office/drawing/2014/main" id="{D4FCBB69-A0F3-486F-92F0-D233BD673A3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59306E29-720C-45AD-8913-2B999E452164}" type="slidenum">
              <a:rPr lang="en-AU" altLang="en-US" sz="1400" smtClean="0"/>
              <a:pPr>
                <a:spcBef>
                  <a:spcPct val="0"/>
                </a:spcBef>
                <a:buClrTx/>
                <a:buSzTx/>
                <a:buFontTx/>
                <a:buNone/>
              </a:pPr>
              <a:t>23</a:t>
            </a:fld>
            <a:endParaRPr lang="en-AU" altLang="en-US" sz="1400"/>
          </a:p>
        </p:txBody>
      </p:sp>
      <p:sp>
        <p:nvSpPr>
          <p:cNvPr id="75779" name="Rectangle 2">
            <a:extLst>
              <a:ext uri="{FF2B5EF4-FFF2-40B4-BE49-F238E27FC236}">
                <a16:creationId xmlns:a16="http://schemas.microsoft.com/office/drawing/2014/main" id="{85110DCB-4212-4B0A-ADDF-12FEAD7CE6F6}"/>
              </a:ext>
            </a:extLst>
          </p:cNvPr>
          <p:cNvSpPr>
            <a:spLocks noGrp="1" noChangeArrowheads="1"/>
          </p:cNvSpPr>
          <p:nvPr>
            <p:ph type="title"/>
          </p:nvPr>
        </p:nvSpPr>
        <p:spPr/>
        <p:txBody>
          <a:bodyPr/>
          <a:lstStyle/>
          <a:p>
            <a:pPr eaLnBrk="1" hangingPunct="1"/>
            <a:r>
              <a:rPr lang="en-US" altLang="en-US"/>
              <a:t>Composing the Elements</a:t>
            </a:r>
            <a:endParaRPr lang="en-AU" altLang="en-US"/>
          </a:p>
        </p:txBody>
      </p:sp>
      <p:sp>
        <p:nvSpPr>
          <p:cNvPr id="75780" name="Rectangle 3">
            <a:extLst>
              <a:ext uri="{FF2B5EF4-FFF2-40B4-BE49-F238E27FC236}">
                <a16:creationId xmlns:a16="http://schemas.microsoft.com/office/drawing/2014/main" id="{A5D4DD2A-5FF4-4832-AE1B-A00E35FF5CA6}"/>
              </a:ext>
            </a:extLst>
          </p:cNvPr>
          <p:cNvSpPr>
            <a:spLocks noGrp="1" noChangeArrowheads="1"/>
          </p:cNvSpPr>
          <p:nvPr>
            <p:ph type="body" idx="1"/>
          </p:nvPr>
        </p:nvSpPr>
        <p:spPr/>
        <p:txBody>
          <a:bodyPr/>
          <a:lstStyle/>
          <a:p>
            <a:pPr eaLnBrk="1" hangingPunct="1"/>
            <a:r>
              <a:rPr lang="en-US" altLang="en-US"/>
              <a:t>First-cut data path does an instruction in one clock cycle</a:t>
            </a:r>
          </a:p>
          <a:p>
            <a:pPr lvl="1" eaLnBrk="1" hangingPunct="1"/>
            <a:r>
              <a:rPr lang="en-US" altLang="en-US"/>
              <a:t>Each datapath element can only do one function at a time</a:t>
            </a:r>
          </a:p>
          <a:p>
            <a:pPr lvl="1" eaLnBrk="1" hangingPunct="1"/>
            <a:r>
              <a:rPr lang="en-US" altLang="en-US"/>
              <a:t>Hence, we need </a:t>
            </a:r>
            <a:r>
              <a:rPr lang="en-US" altLang="en-US">
                <a:solidFill>
                  <a:srgbClr val="FF0000"/>
                </a:solidFill>
              </a:rPr>
              <a:t>separate </a:t>
            </a:r>
            <a:r>
              <a:rPr lang="en-US" altLang="en-US"/>
              <a:t>instruction</a:t>
            </a:r>
            <a:r>
              <a:rPr lang="en-US" altLang="en-US">
                <a:solidFill>
                  <a:srgbClr val="FF0000"/>
                </a:solidFill>
              </a:rPr>
              <a:t> </a:t>
            </a:r>
            <a:r>
              <a:rPr lang="en-US" altLang="en-US"/>
              <a:t>and data</a:t>
            </a:r>
            <a:r>
              <a:rPr lang="en-US" altLang="en-US">
                <a:solidFill>
                  <a:srgbClr val="FF0000"/>
                </a:solidFill>
              </a:rPr>
              <a:t> </a:t>
            </a:r>
            <a:r>
              <a:rPr lang="en-US" altLang="en-US"/>
              <a:t>memories</a:t>
            </a:r>
          </a:p>
          <a:p>
            <a:pPr eaLnBrk="1" hangingPunct="1"/>
            <a:r>
              <a:rPr lang="en-US" altLang="en-US"/>
              <a:t>Use multiplexers where alternate data sources are used for different instructions</a:t>
            </a:r>
            <a:endParaRPr lang="en-AU"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2">
            <a:extLst>
              <a:ext uri="{FF2B5EF4-FFF2-40B4-BE49-F238E27FC236}">
                <a16:creationId xmlns:a16="http://schemas.microsoft.com/office/drawing/2014/main" id="{872F00BC-EA7A-4852-A721-41B088D0889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5235E4C1-74BA-43A8-BF83-7E39D1611245}" type="slidenum">
              <a:rPr lang="en-AU" altLang="en-US" sz="1400" smtClean="0"/>
              <a:pPr>
                <a:spcBef>
                  <a:spcPct val="0"/>
                </a:spcBef>
                <a:buClrTx/>
                <a:buSzTx/>
                <a:buFontTx/>
                <a:buNone/>
              </a:pPr>
              <a:t>24</a:t>
            </a:fld>
            <a:endParaRPr lang="en-AU" altLang="en-US" sz="1400"/>
          </a:p>
        </p:txBody>
      </p:sp>
      <p:pic>
        <p:nvPicPr>
          <p:cNvPr id="77827" name="Picture 5" descr="f04-10-P374493">
            <a:extLst>
              <a:ext uri="{FF2B5EF4-FFF2-40B4-BE49-F238E27FC236}">
                <a16:creationId xmlns:a16="http://schemas.microsoft.com/office/drawing/2014/main" id="{EEF0059C-7605-4F8B-879B-2C2CD1FEC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196975"/>
            <a:ext cx="789305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Rectangle 2">
            <a:extLst>
              <a:ext uri="{FF2B5EF4-FFF2-40B4-BE49-F238E27FC236}">
                <a16:creationId xmlns:a16="http://schemas.microsoft.com/office/drawing/2014/main" id="{A73401BB-E928-4BA2-9FE1-76926628D855}"/>
              </a:ext>
            </a:extLst>
          </p:cNvPr>
          <p:cNvSpPr>
            <a:spLocks noGrp="1" noChangeArrowheads="1"/>
          </p:cNvSpPr>
          <p:nvPr>
            <p:ph type="title"/>
          </p:nvPr>
        </p:nvSpPr>
        <p:spPr/>
        <p:txBody>
          <a:bodyPr/>
          <a:lstStyle/>
          <a:p>
            <a:pPr eaLnBrk="1" hangingPunct="1"/>
            <a:r>
              <a:rPr lang="en-US" altLang="en-US"/>
              <a:t>R-Type/Load/Store Datapath</a:t>
            </a:r>
            <a:endParaRPr lang="en-AU" altLang="en-US"/>
          </a:p>
        </p:txBody>
      </p:sp>
      <p:sp>
        <p:nvSpPr>
          <p:cNvPr id="77829" name="TextBox 1">
            <a:extLst>
              <a:ext uri="{FF2B5EF4-FFF2-40B4-BE49-F238E27FC236}">
                <a16:creationId xmlns:a16="http://schemas.microsoft.com/office/drawing/2014/main" id="{9BE001EC-D844-476F-9419-470BEFE7BBF3}"/>
              </a:ext>
            </a:extLst>
          </p:cNvPr>
          <p:cNvSpPr txBox="1">
            <a:spLocks noChangeArrowheads="1"/>
          </p:cNvSpPr>
          <p:nvPr/>
        </p:nvSpPr>
        <p:spPr bwMode="auto">
          <a:xfrm>
            <a:off x="-4763" y="5173663"/>
            <a:ext cx="9036051"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u="sng">
                <a:solidFill>
                  <a:srgbClr val="00B050"/>
                </a:solidFill>
              </a:rPr>
              <a:t>While instruction/1 clock cycle</a:t>
            </a:r>
            <a:r>
              <a:rPr lang="en-US" altLang="en-US" sz="1600"/>
              <a:t>: no datapath resource can be used more than once per instruction,        </a:t>
            </a:r>
          </a:p>
          <a:p>
            <a:pPr>
              <a:spcBef>
                <a:spcPct val="0"/>
              </a:spcBef>
              <a:buClrTx/>
              <a:buSzTx/>
              <a:buFontTx/>
              <a:buNone/>
            </a:pPr>
            <a:r>
              <a:rPr lang="en-US" altLang="en-US" sz="1600"/>
              <a:t>                                                  so any element needed more than once must be duplicated. </a:t>
            </a:r>
          </a:p>
          <a:p>
            <a:pPr>
              <a:spcBef>
                <a:spcPct val="0"/>
              </a:spcBef>
              <a:buClrTx/>
              <a:buSzTx/>
              <a:buFontTx/>
              <a:buNone/>
            </a:pPr>
            <a:r>
              <a:rPr lang="en-US" altLang="en-US" sz="1600"/>
              <a:t>			</a:t>
            </a:r>
          </a:p>
          <a:p>
            <a:pPr>
              <a:spcBef>
                <a:spcPct val="0"/>
              </a:spcBef>
              <a:buClrTx/>
              <a:buSzTx/>
              <a:buFontTx/>
              <a:buNone/>
            </a:pPr>
            <a:r>
              <a:rPr lang="en-US" altLang="en-US" sz="1600"/>
              <a:t>		Thus, we need a memory for instructions separate from one for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2">
            <a:extLst>
              <a:ext uri="{FF2B5EF4-FFF2-40B4-BE49-F238E27FC236}">
                <a16:creationId xmlns:a16="http://schemas.microsoft.com/office/drawing/2014/main" id="{67C6D002-5A1F-4A5E-9771-352B147F8317}"/>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BD44610-93EF-4872-A51A-1E90287233C4}" type="slidenum">
              <a:rPr lang="en-AU" altLang="en-US" sz="1400" smtClean="0"/>
              <a:pPr>
                <a:spcBef>
                  <a:spcPct val="0"/>
                </a:spcBef>
                <a:buClrTx/>
                <a:buSzTx/>
                <a:buFontTx/>
                <a:buNone/>
              </a:pPr>
              <a:t>25</a:t>
            </a:fld>
            <a:endParaRPr lang="en-AU" altLang="en-US" sz="1400"/>
          </a:p>
        </p:txBody>
      </p:sp>
      <p:pic>
        <p:nvPicPr>
          <p:cNvPr id="79875" name="Picture 5" descr="f04-11-P374493">
            <a:extLst>
              <a:ext uri="{FF2B5EF4-FFF2-40B4-BE49-F238E27FC236}">
                <a16:creationId xmlns:a16="http://schemas.microsoft.com/office/drawing/2014/main" id="{B1A34036-0CA5-4FB6-AE2C-E29294CF9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41438"/>
            <a:ext cx="7504112"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Rectangle 2">
            <a:extLst>
              <a:ext uri="{FF2B5EF4-FFF2-40B4-BE49-F238E27FC236}">
                <a16:creationId xmlns:a16="http://schemas.microsoft.com/office/drawing/2014/main" id="{59440300-A08A-4035-B75C-A0B2BA1DD5E3}"/>
              </a:ext>
            </a:extLst>
          </p:cNvPr>
          <p:cNvSpPr>
            <a:spLocks noGrp="1" noChangeArrowheads="1"/>
          </p:cNvSpPr>
          <p:nvPr>
            <p:ph type="title"/>
          </p:nvPr>
        </p:nvSpPr>
        <p:spPr/>
        <p:txBody>
          <a:bodyPr/>
          <a:lstStyle/>
          <a:p>
            <a:pPr eaLnBrk="1" hangingPunct="1"/>
            <a:r>
              <a:rPr lang="en-US" altLang="en-US"/>
              <a:t>Full Datapath</a:t>
            </a:r>
            <a:endParaRPr lang="en-AU"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Footer Placeholder 2">
            <a:extLst>
              <a:ext uri="{FF2B5EF4-FFF2-40B4-BE49-F238E27FC236}">
                <a16:creationId xmlns:a16="http://schemas.microsoft.com/office/drawing/2014/main" id="{855EAFFF-670B-4039-93A9-3E9F1447117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7435051-1668-4416-93BF-5D0601BA6000}" type="slidenum">
              <a:rPr lang="en-AU" altLang="en-US" sz="1400" smtClean="0"/>
              <a:pPr>
                <a:spcBef>
                  <a:spcPct val="0"/>
                </a:spcBef>
                <a:buClrTx/>
                <a:buSzTx/>
                <a:buFontTx/>
                <a:buNone/>
              </a:pPr>
              <a:t>26</a:t>
            </a:fld>
            <a:endParaRPr lang="en-AU" altLang="en-US" sz="1400"/>
          </a:p>
        </p:txBody>
      </p:sp>
      <p:sp>
        <p:nvSpPr>
          <p:cNvPr id="30724" name="Rectangle 2">
            <a:extLst>
              <a:ext uri="{FF2B5EF4-FFF2-40B4-BE49-F238E27FC236}">
                <a16:creationId xmlns:a16="http://schemas.microsoft.com/office/drawing/2014/main" id="{DF3F0EAE-FFA1-467F-996F-4BF304EF3EC3}"/>
              </a:ext>
            </a:extLst>
          </p:cNvPr>
          <p:cNvSpPr>
            <a:spLocks noGrp="1" noChangeArrowheads="1"/>
          </p:cNvSpPr>
          <p:nvPr>
            <p:ph type="title"/>
          </p:nvPr>
        </p:nvSpPr>
        <p:spPr>
          <a:xfrm>
            <a:off x="793226" y="188640"/>
            <a:ext cx="3573276" cy="762000"/>
          </a:xfrm>
        </p:spPr>
        <p:txBody>
          <a:bodyPr/>
          <a:lstStyle/>
          <a:p>
            <a:pPr eaLnBrk="1" hangingPunct="1"/>
            <a:r>
              <a:rPr lang="en-US" altLang="en-US" dirty="0"/>
              <a:t>Control</a:t>
            </a:r>
            <a:endParaRPr lang="en-AU" altLang="en-US" dirty="0"/>
          </a:p>
        </p:txBody>
      </p:sp>
      <p:grpSp>
        <p:nvGrpSpPr>
          <p:cNvPr id="30726" name="Group 1">
            <a:extLst>
              <a:ext uri="{FF2B5EF4-FFF2-40B4-BE49-F238E27FC236}">
                <a16:creationId xmlns:a16="http://schemas.microsoft.com/office/drawing/2014/main" id="{66BE38ED-E39F-4265-AB5F-F1AE6AECA552}"/>
              </a:ext>
            </a:extLst>
          </p:cNvPr>
          <p:cNvGrpSpPr>
            <a:grpSpLocks/>
          </p:cNvGrpSpPr>
          <p:nvPr/>
        </p:nvGrpSpPr>
        <p:grpSpPr bwMode="auto">
          <a:xfrm>
            <a:off x="1259632" y="1484784"/>
            <a:ext cx="6278562" cy="4722813"/>
            <a:chOff x="2700338" y="44450"/>
            <a:chExt cx="6278562" cy="4722813"/>
          </a:xfrm>
        </p:grpSpPr>
        <p:pic>
          <p:nvPicPr>
            <p:cNvPr id="30730" name="Picture 5" descr="f04-02-P374493">
              <a:extLst>
                <a:ext uri="{FF2B5EF4-FFF2-40B4-BE49-F238E27FC236}">
                  <a16:creationId xmlns:a16="http://schemas.microsoft.com/office/drawing/2014/main" id="{3ADB8A0C-0E94-42C4-8188-ADE293AE7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44450"/>
              <a:ext cx="6278562" cy="4722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0731" name="Oval 4">
              <a:extLst>
                <a:ext uri="{FF2B5EF4-FFF2-40B4-BE49-F238E27FC236}">
                  <a16:creationId xmlns:a16="http://schemas.microsoft.com/office/drawing/2014/main" id="{A37E945B-C660-4726-AC33-7A09FF94A8DF}"/>
                </a:ext>
              </a:extLst>
            </p:cNvPr>
            <p:cNvSpPr>
              <a:spLocks noChangeArrowheads="1"/>
            </p:cNvSpPr>
            <p:nvPr/>
          </p:nvSpPr>
          <p:spPr bwMode="auto">
            <a:xfrm>
              <a:off x="4067175" y="188913"/>
              <a:ext cx="485775" cy="863600"/>
            </a:xfrm>
            <a:prstGeom prst="ellipse">
              <a:avLst/>
            </a:prstGeom>
            <a:solidFill>
              <a:srgbClr val="00B050">
                <a:alpha val="10980"/>
              </a:srgbClr>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9" name="Oval 8">
              <a:extLst>
                <a:ext uri="{FF2B5EF4-FFF2-40B4-BE49-F238E27FC236}">
                  <a16:creationId xmlns:a16="http://schemas.microsoft.com/office/drawing/2014/main" id="{C1B8A594-E7FC-4CBA-A520-2E61BBC29C7B}"/>
                </a:ext>
              </a:extLst>
            </p:cNvPr>
            <p:cNvSpPr/>
            <p:nvPr/>
          </p:nvSpPr>
          <p:spPr bwMode="auto">
            <a:xfrm>
              <a:off x="6283325" y="1222375"/>
              <a:ext cx="485775" cy="863600"/>
            </a:xfrm>
            <a:prstGeom prst="ellipse">
              <a:avLst/>
            </a:prstGeom>
            <a:solidFill>
              <a:schemeClr val="tx2">
                <a:lumMod val="20000"/>
                <a:lumOff val="80000"/>
                <a:alpha val="39000"/>
              </a:schemeClr>
            </a:solidFill>
            <a:ln w="9525" cap="flat" cmpd="sng" algn="ctr">
              <a:solidFill>
                <a:schemeClr val="tx1"/>
              </a:solidFill>
              <a:prstDash val="solid"/>
              <a:round/>
              <a:headEnd type="none" w="med" len="med"/>
              <a:tailEnd type="none" w="med" len="med"/>
            </a:ln>
            <a:effectLst/>
          </p:spPr>
          <p:txBody>
            <a:bodyPr anchor="ctr"/>
            <a:lstStyle/>
            <a:p>
              <a:pPr algn="ctr">
                <a:defRPr/>
              </a:pPr>
              <a:endParaRPr lang="en-US">
                <a:latin typeface="Arial" charset="0"/>
              </a:endParaRPr>
            </a:p>
          </p:txBody>
        </p:sp>
        <p:sp>
          <p:nvSpPr>
            <p:cNvPr id="30733" name="Oval 9">
              <a:extLst>
                <a:ext uri="{FF2B5EF4-FFF2-40B4-BE49-F238E27FC236}">
                  <a16:creationId xmlns:a16="http://schemas.microsoft.com/office/drawing/2014/main" id="{F32D8163-15D2-4C45-8233-142CC912DB19}"/>
                </a:ext>
              </a:extLst>
            </p:cNvPr>
            <p:cNvSpPr>
              <a:spLocks noChangeArrowheads="1"/>
            </p:cNvSpPr>
            <p:nvPr/>
          </p:nvSpPr>
          <p:spPr bwMode="auto">
            <a:xfrm>
              <a:off x="6300788" y="2587625"/>
              <a:ext cx="400050" cy="863600"/>
            </a:xfrm>
            <a:prstGeom prst="ellipse">
              <a:avLst/>
            </a:prstGeom>
            <a:solidFill>
              <a:srgbClr val="C00000">
                <a:alpha val="10980"/>
              </a:srgbClr>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grpSp>
      <p:sp>
        <p:nvSpPr>
          <p:cNvPr id="5" name="TextBox 4">
            <a:extLst>
              <a:ext uri="{FF2B5EF4-FFF2-40B4-BE49-F238E27FC236}">
                <a16:creationId xmlns:a16="http://schemas.microsoft.com/office/drawing/2014/main" id="{C0246A7A-44F3-4F3D-99AE-90E5B5AAEA40}"/>
              </a:ext>
            </a:extLst>
          </p:cNvPr>
          <p:cNvSpPr txBox="1"/>
          <p:nvPr/>
        </p:nvSpPr>
        <p:spPr>
          <a:xfrm>
            <a:off x="6504389" y="496888"/>
            <a:ext cx="1794081" cy="338554"/>
          </a:xfrm>
          <a:prstGeom prst="rect">
            <a:avLst/>
          </a:prstGeom>
          <a:noFill/>
        </p:spPr>
        <p:txBody>
          <a:bodyPr wrap="none" rtlCol="0">
            <a:spAutoFit/>
          </a:bodyPr>
          <a:lstStyle/>
          <a:p>
            <a:r>
              <a:rPr lang="en-US" b="1" dirty="0">
                <a:solidFill>
                  <a:srgbClr val="FF0000"/>
                </a:solidFill>
              </a:rPr>
              <a:t>Slide 13 – Recall</a:t>
            </a:r>
          </a:p>
        </p:txBody>
      </p:sp>
    </p:spTree>
    <p:extLst>
      <p:ext uri="{BB962C8B-B14F-4D97-AF65-F5344CB8AC3E}">
        <p14:creationId xmlns:p14="http://schemas.microsoft.com/office/powerpoint/2010/main" val="4289364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3">
            <a:extLst>
              <a:ext uri="{FF2B5EF4-FFF2-40B4-BE49-F238E27FC236}">
                <a16:creationId xmlns:a16="http://schemas.microsoft.com/office/drawing/2014/main" id="{44FA8D7B-5C94-4D0D-BEE3-E82712B8ABA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B08A5C5F-AA85-4C80-A28C-E850F38BB17C}" type="slidenum">
              <a:rPr lang="en-AU" altLang="en-US" sz="1400" smtClean="0"/>
              <a:pPr>
                <a:spcBef>
                  <a:spcPct val="0"/>
                </a:spcBef>
                <a:buClrTx/>
                <a:buSzTx/>
                <a:buFontTx/>
                <a:buNone/>
              </a:pPr>
              <a:t>27</a:t>
            </a:fld>
            <a:endParaRPr lang="en-AU" altLang="en-US" sz="1400"/>
          </a:p>
        </p:txBody>
      </p:sp>
      <p:sp>
        <p:nvSpPr>
          <p:cNvPr id="81923" name="Rectangle 2">
            <a:extLst>
              <a:ext uri="{FF2B5EF4-FFF2-40B4-BE49-F238E27FC236}">
                <a16:creationId xmlns:a16="http://schemas.microsoft.com/office/drawing/2014/main" id="{D3319E6C-B14D-49EB-99A7-9504BCA26971}"/>
              </a:ext>
            </a:extLst>
          </p:cNvPr>
          <p:cNvSpPr>
            <a:spLocks noGrp="1" noChangeArrowheads="1"/>
          </p:cNvSpPr>
          <p:nvPr>
            <p:ph type="title"/>
          </p:nvPr>
        </p:nvSpPr>
        <p:spPr>
          <a:xfrm>
            <a:off x="517525" y="188913"/>
            <a:ext cx="8259763" cy="762000"/>
          </a:xfrm>
        </p:spPr>
        <p:txBody>
          <a:bodyPr/>
          <a:lstStyle/>
          <a:p>
            <a:pPr eaLnBrk="1" hangingPunct="1"/>
            <a:r>
              <a:rPr lang="en-US" altLang="en-US" dirty="0"/>
              <a:t>Building ALU &amp; its Control</a:t>
            </a:r>
            <a:endParaRPr lang="en-AU" altLang="en-US" dirty="0"/>
          </a:p>
        </p:txBody>
      </p:sp>
      <p:sp>
        <p:nvSpPr>
          <p:cNvPr id="81924" name="Rectangle 3">
            <a:extLst>
              <a:ext uri="{FF2B5EF4-FFF2-40B4-BE49-F238E27FC236}">
                <a16:creationId xmlns:a16="http://schemas.microsoft.com/office/drawing/2014/main" id="{DDE2637E-43F3-4A39-9F4C-6AC74F0B2056}"/>
              </a:ext>
            </a:extLst>
          </p:cNvPr>
          <p:cNvSpPr>
            <a:spLocks noGrp="1" noChangeArrowheads="1"/>
          </p:cNvSpPr>
          <p:nvPr>
            <p:ph type="body" idx="1"/>
          </p:nvPr>
        </p:nvSpPr>
        <p:spPr>
          <a:xfrm>
            <a:off x="684213" y="1125538"/>
            <a:ext cx="8270875" cy="5256212"/>
          </a:xfrm>
        </p:spPr>
        <p:txBody>
          <a:bodyPr/>
          <a:lstStyle/>
          <a:p>
            <a:pPr eaLnBrk="1" hangingPunct="1"/>
            <a:r>
              <a:rPr lang="en-US" altLang="en-US" sz="2400" dirty="0"/>
              <a:t>We construct a simple ALU from 5 basic </a:t>
            </a:r>
            <a:r>
              <a:rPr lang="en-US" altLang="en-US" sz="2400" dirty="0" err="1"/>
              <a:t>hardwares</a:t>
            </a:r>
            <a:r>
              <a:rPr lang="en-US" altLang="en-US" sz="2400" dirty="0"/>
              <a:t>: </a:t>
            </a:r>
          </a:p>
          <a:p>
            <a:pPr lvl="1" eaLnBrk="1" hangingPunct="1"/>
            <a:r>
              <a:rPr lang="en-US" altLang="en-US" sz="2000" dirty="0"/>
              <a:t>AND &amp; OR gates, inverters, multiplexors and full adder</a:t>
            </a:r>
          </a:p>
          <a:p>
            <a:pPr lvl="1" eaLnBrk="1" hangingPunct="1"/>
            <a:r>
              <a:rPr lang="en-US" altLang="en-US" sz="2000" dirty="0"/>
              <a:t>In reality, ALU contains more hardware e.g. multiplication</a:t>
            </a:r>
          </a:p>
          <a:p>
            <a:pPr lvl="1" eaLnBrk="1" hangingPunct="1"/>
            <a:r>
              <a:rPr lang="en-US" altLang="en-US" sz="2000" dirty="0"/>
              <a:t>(Read Appendix B for more details)</a:t>
            </a:r>
          </a:p>
        </p:txBody>
      </p:sp>
      <p:grpSp>
        <p:nvGrpSpPr>
          <p:cNvPr id="4" name="Group 3">
            <a:extLst>
              <a:ext uri="{FF2B5EF4-FFF2-40B4-BE49-F238E27FC236}">
                <a16:creationId xmlns:a16="http://schemas.microsoft.com/office/drawing/2014/main" id="{214EFACF-1110-467C-8B4C-D6F945921B64}"/>
              </a:ext>
            </a:extLst>
          </p:cNvPr>
          <p:cNvGrpSpPr>
            <a:grpSpLocks/>
          </p:cNvGrpSpPr>
          <p:nvPr/>
        </p:nvGrpSpPr>
        <p:grpSpPr bwMode="auto">
          <a:xfrm>
            <a:off x="395443" y="3502972"/>
            <a:ext cx="4097337" cy="2309812"/>
            <a:chOff x="179512" y="2656643"/>
            <a:chExt cx="4096752" cy="2309477"/>
          </a:xfrm>
        </p:grpSpPr>
        <p:pic>
          <p:nvPicPr>
            <p:cNvPr id="81929" name="Picture 6" descr="13">
              <a:extLst>
                <a:ext uri="{FF2B5EF4-FFF2-40B4-BE49-F238E27FC236}">
                  <a16:creationId xmlns:a16="http://schemas.microsoft.com/office/drawing/2014/main" id="{394BAEDF-67FA-474F-AFB6-673E9A1AB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656643"/>
              <a:ext cx="3353941" cy="184035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1930" name="Rectangle 1">
              <a:extLst>
                <a:ext uri="{FF2B5EF4-FFF2-40B4-BE49-F238E27FC236}">
                  <a16:creationId xmlns:a16="http://schemas.microsoft.com/office/drawing/2014/main" id="{6143B9F5-022E-4A9E-9573-AAB37667B175}"/>
                </a:ext>
              </a:extLst>
            </p:cNvPr>
            <p:cNvSpPr>
              <a:spLocks noChangeArrowheads="1"/>
            </p:cNvSpPr>
            <p:nvPr/>
          </p:nvSpPr>
          <p:spPr bwMode="auto">
            <a:xfrm>
              <a:off x="179512" y="4658343"/>
              <a:ext cx="4096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b="1">
                  <a:solidFill>
                    <a:srgbClr val="000000"/>
                  </a:solidFill>
                  <a:ea typeface="Times New Roman" panose="02020603050405020304" pitchFamily="18" charset="0"/>
                  <a:cs typeface="ITCFranklinGothicStd-Hvy"/>
                </a:rPr>
                <a:t>FIGURE</a:t>
              </a:r>
              <a:r>
                <a:rPr lang="en-US" altLang="en-US" sz="1400">
                  <a:solidFill>
                    <a:srgbClr val="000000"/>
                  </a:solidFill>
                  <a:ea typeface="Times New Roman" panose="02020603050405020304" pitchFamily="18" charset="0"/>
                  <a:cs typeface="ITCFranklinGothicStd-Hvy"/>
                </a:rPr>
                <a:t> 1: The 1-bit logical unit for AND and OR.</a:t>
              </a:r>
            </a:p>
          </p:txBody>
        </p:sp>
      </p:grpSp>
      <p:grpSp>
        <p:nvGrpSpPr>
          <p:cNvPr id="5" name="Group 4">
            <a:extLst>
              <a:ext uri="{FF2B5EF4-FFF2-40B4-BE49-F238E27FC236}">
                <a16:creationId xmlns:a16="http://schemas.microsoft.com/office/drawing/2014/main" id="{D184731E-37F9-4BCB-AECD-DC039ADDE1A6}"/>
              </a:ext>
            </a:extLst>
          </p:cNvPr>
          <p:cNvGrpSpPr>
            <a:grpSpLocks/>
          </p:cNvGrpSpPr>
          <p:nvPr/>
        </p:nvGrpSpPr>
        <p:grpSpPr bwMode="auto">
          <a:xfrm>
            <a:off x="4757925" y="2924944"/>
            <a:ext cx="4225737" cy="3527667"/>
            <a:chOff x="4276264" y="2420888"/>
            <a:chExt cx="4706964" cy="4026605"/>
          </a:xfrm>
        </p:grpSpPr>
        <p:pic>
          <p:nvPicPr>
            <p:cNvPr id="81927" name="Picture 6" descr="14">
              <a:extLst>
                <a:ext uri="{FF2B5EF4-FFF2-40B4-BE49-F238E27FC236}">
                  <a16:creationId xmlns:a16="http://schemas.microsoft.com/office/drawing/2014/main" id="{D2F5B759-22E1-4D82-B924-5CCF8B369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2420888"/>
              <a:ext cx="2794321" cy="270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8" name="Rectangle 2">
              <a:extLst>
                <a:ext uri="{FF2B5EF4-FFF2-40B4-BE49-F238E27FC236}">
                  <a16:creationId xmlns:a16="http://schemas.microsoft.com/office/drawing/2014/main" id="{FEE18582-45B7-42D9-B57C-247B9795DCB6}"/>
                </a:ext>
              </a:extLst>
            </p:cNvPr>
            <p:cNvSpPr>
              <a:spLocks noChangeArrowheads="1"/>
            </p:cNvSpPr>
            <p:nvPr/>
          </p:nvSpPr>
          <p:spPr bwMode="auto">
            <a:xfrm>
              <a:off x="4276264" y="5189558"/>
              <a:ext cx="4706964" cy="125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eaLnBrk="1" hangingPunct="1">
                <a:spcBef>
                  <a:spcPct val="0"/>
                </a:spcBef>
                <a:buClrTx/>
                <a:buSzTx/>
                <a:buFontTx/>
                <a:buNone/>
              </a:pPr>
              <a:r>
                <a:rPr lang="en-US" altLang="en-US" sz="1400" b="1" dirty="0">
                  <a:solidFill>
                    <a:srgbClr val="000000"/>
                  </a:solidFill>
                  <a:ea typeface="Times New Roman" panose="02020603050405020304" pitchFamily="18" charset="0"/>
                  <a:cs typeface="ITCFranklinGothicStd-Hvy"/>
                </a:rPr>
                <a:t>FIGURE</a:t>
              </a:r>
              <a:r>
                <a:rPr lang="en-US" altLang="en-US" sz="1400" dirty="0">
                  <a:solidFill>
                    <a:srgbClr val="000000"/>
                  </a:solidFill>
                  <a:ea typeface="Times New Roman" panose="02020603050405020304" pitchFamily="18" charset="0"/>
                  <a:cs typeface="ITCFranklinGothicStd-Hvy"/>
                </a:rPr>
                <a:t> 2: A 1-bit adder.</a:t>
              </a:r>
              <a:r>
                <a:rPr lang="en-US" altLang="en-US" sz="1400" dirty="0">
                  <a:solidFill>
                    <a:srgbClr val="000000"/>
                  </a:solidFill>
                  <a:ea typeface="Times New Roman" panose="02020603050405020304" pitchFamily="18" charset="0"/>
                  <a:cs typeface="MinionPro-Regular" panose="02040503050201020203" pitchFamily="18" charset="0"/>
                </a:rPr>
                <a:t> This adder is called a full adder; it is also called a (3,2) adder because it has 3 inputs and 2 outputs. An adder with only the a and b inputs is called a (2,2) adder or half-adder.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3">
            <a:extLst>
              <a:ext uri="{FF2B5EF4-FFF2-40B4-BE49-F238E27FC236}">
                <a16:creationId xmlns:a16="http://schemas.microsoft.com/office/drawing/2014/main" id="{9ED2507B-0745-4B7F-B493-190B3CAE4CF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BE4B458D-65FE-406A-95CA-0D171D8BFCC9}" type="slidenum">
              <a:rPr lang="en-AU" altLang="en-US" sz="1400" smtClean="0"/>
              <a:pPr>
                <a:spcBef>
                  <a:spcPct val="0"/>
                </a:spcBef>
                <a:buClrTx/>
                <a:buSzTx/>
                <a:buFontTx/>
                <a:buNone/>
              </a:pPr>
              <a:t>28</a:t>
            </a:fld>
            <a:endParaRPr lang="en-AU" altLang="en-US" sz="1400"/>
          </a:p>
        </p:txBody>
      </p:sp>
      <p:sp>
        <p:nvSpPr>
          <p:cNvPr id="83971" name="Rectangle 2">
            <a:extLst>
              <a:ext uri="{FF2B5EF4-FFF2-40B4-BE49-F238E27FC236}">
                <a16:creationId xmlns:a16="http://schemas.microsoft.com/office/drawing/2014/main" id="{8A35A0A9-7F6C-4694-83F0-BC22964D1F50}"/>
              </a:ext>
            </a:extLst>
          </p:cNvPr>
          <p:cNvSpPr>
            <a:spLocks noGrp="1" noChangeArrowheads="1"/>
          </p:cNvSpPr>
          <p:nvPr>
            <p:ph type="title"/>
          </p:nvPr>
        </p:nvSpPr>
        <p:spPr>
          <a:xfrm>
            <a:off x="517525" y="188913"/>
            <a:ext cx="8259763" cy="762000"/>
          </a:xfrm>
        </p:spPr>
        <p:txBody>
          <a:bodyPr/>
          <a:lstStyle/>
          <a:p>
            <a:pPr eaLnBrk="1" hangingPunct="1"/>
            <a:r>
              <a:rPr lang="en-US" altLang="en-US"/>
              <a:t>… Building ALU &amp; its Control</a:t>
            </a:r>
            <a:endParaRPr lang="en-AU" altLang="en-US"/>
          </a:p>
        </p:txBody>
      </p:sp>
      <p:sp>
        <p:nvSpPr>
          <p:cNvPr id="83972" name="Rectangle 3">
            <a:extLst>
              <a:ext uri="{FF2B5EF4-FFF2-40B4-BE49-F238E27FC236}">
                <a16:creationId xmlns:a16="http://schemas.microsoft.com/office/drawing/2014/main" id="{7B1E5AB9-6253-44F0-A4DE-AE4E980AB111}"/>
              </a:ext>
            </a:extLst>
          </p:cNvPr>
          <p:cNvSpPr>
            <a:spLocks noGrp="1" noChangeArrowheads="1"/>
          </p:cNvSpPr>
          <p:nvPr>
            <p:ph type="body" idx="1"/>
          </p:nvPr>
        </p:nvSpPr>
        <p:spPr>
          <a:xfrm>
            <a:off x="684213" y="1125538"/>
            <a:ext cx="8270875" cy="5256212"/>
          </a:xfrm>
        </p:spPr>
        <p:txBody>
          <a:bodyPr/>
          <a:lstStyle/>
          <a:p>
            <a:pPr eaLnBrk="1" hangingPunct="1"/>
            <a:r>
              <a:rPr lang="en-US" altLang="en-US"/>
              <a:t>A 1 bit ALU that performs:</a:t>
            </a:r>
          </a:p>
          <a:p>
            <a:pPr lvl="1" eaLnBrk="1" hangingPunct="1"/>
            <a:r>
              <a:rPr lang="en-US" altLang="en-US"/>
              <a:t>AND, OR and Addition</a:t>
            </a:r>
          </a:p>
        </p:txBody>
      </p:sp>
      <p:pic>
        <p:nvPicPr>
          <p:cNvPr id="83973" name="Picture 6" descr="18">
            <a:extLst>
              <a:ext uri="{FF2B5EF4-FFF2-40B4-BE49-F238E27FC236}">
                <a16:creationId xmlns:a16="http://schemas.microsoft.com/office/drawing/2014/main" id="{576697C6-E6E9-4511-80CE-49E8DE994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281238"/>
            <a:ext cx="3024188" cy="31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1B4705A-DAC4-41C1-AF39-4C91536F0E2B}"/>
              </a:ext>
            </a:extLst>
          </p:cNvPr>
          <p:cNvSpPr txBox="1"/>
          <p:nvPr/>
        </p:nvSpPr>
        <p:spPr>
          <a:xfrm>
            <a:off x="5076825" y="3284538"/>
            <a:ext cx="3598863" cy="1077912"/>
          </a:xfrm>
          <a:prstGeom prst="rect">
            <a:avLst/>
          </a:prstGeom>
          <a:noFill/>
        </p:spPr>
        <p:txBody>
          <a:bodyPr>
            <a:spAutoFit/>
          </a:bodyPr>
          <a:lstStyle/>
          <a:p>
            <a:pPr>
              <a:defRPr/>
            </a:pPr>
            <a:r>
              <a:rPr lang="en-US" dirty="0">
                <a:solidFill>
                  <a:schemeClr val="tx2">
                    <a:lumMod val="60000"/>
                    <a:lumOff val="40000"/>
                  </a:schemeClr>
                </a:solidFill>
              </a:rPr>
              <a:t>Operation: =&gt; </a:t>
            </a:r>
            <a:r>
              <a:rPr lang="en-US" dirty="0">
                <a:solidFill>
                  <a:srgbClr val="00B050"/>
                </a:solidFill>
              </a:rPr>
              <a:t>Control</a:t>
            </a:r>
          </a:p>
          <a:p>
            <a:pPr>
              <a:defRPr/>
            </a:pPr>
            <a:r>
              <a:rPr lang="en-US" dirty="0">
                <a:solidFill>
                  <a:schemeClr val="tx2">
                    <a:lumMod val="60000"/>
                    <a:lumOff val="40000"/>
                  </a:schemeClr>
                </a:solidFill>
              </a:rPr>
              <a:t>	AND=&gt; </a:t>
            </a:r>
            <a:r>
              <a:rPr lang="en-US" dirty="0">
                <a:solidFill>
                  <a:srgbClr val="00B050"/>
                </a:solidFill>
              </a:rPr>
              <a:t>00</a:t>
            </a:r>
          </a:p>
          <a:p>
            <a:pPr>
              <a:defRPr/>
            </a:pPr>
            <a:r>
              <a:rPr lang="en-US" dirty="0">
                <a:solidFill>
                  <a:schemeClr val="tx2">
                    <a:lumMod val="60000"/>
                    <a:lumOff val="40000"/>
                  </a:schemeClr>
                </a:solidFill>
              </a:rPr>
              <a:t>	OR  =&gt; </a:t>
            </a:r>
            <a:r>
              <a:rPr lang="en-US" dirty="0">
                <a:solidFill>
                  <a:srgbClr val="00B050"/>
                </a:solidFill>
              </a:rPr>
              <a:t>01</a:t>
            </a:r>
          </a:p>
          <a:p>
            <a:pPr>
              <a:defRPr/>
            </a:pPr>
            <a:r>
              <a:rPr lang="en-US" dirty="0">
                <a:solidFill>
                  <a:schemeClr val="tx2">
                    <a:lumMod val="60000"/>
                    <a:lumOff val="40000"/>
                  </a:schemeClr>
                </a:solidFill>
              </a:rPr>
              <a:t>	Add =&gt; </a:t>
            </a:r>
            <a:r>
              <a:rPr lang="en-US" dirty="0">
                <a:solidFill>
                  <a:srgbClr val="00B050"/>
                </a:solidFill>
              </a:rPr>
              <a:t>10</a:t>
            </a:r>
          </a:p>
        </p:txBody>
      </p:sp>
      <p:sp>
        <p:nvSpPr>
          <p:cNvPr id="8" name="Rectangle 7">
            <a:extLst>
              <a:ext uri="{FF2B5EF4-FFF2-40B4-BE49-F238E27FC236}">
                <a16:creationId xmlns:a16="http://schemas.microsoft.com/office/drawing/2014/main" id="{C58DEF32-EB29-43A2-B267-B4ED107F32FB}"/>
              </a:ext>
            </a:extLst>
          </p:cNvPr>
          <p:cNvSpPr>
            <a:spLocks noChangeArrowheads="1"/>
          </p:cNvSpPr>
          <p:nvPr/>
        </p:nvSpPr>
        <p:spPr bwMode="auto">
          <a:xfrm>
            <a:off x="517525" y="5664200"/>
            <a:ext cx="82597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b="1">
                <a:solidFill>
                  <a:srgbClr val="000000"/>
                </a:solidFill>
                <a:ea typeface="Times New Roman" panose="02020603050405020304" pitchFamily="18" charset="0"/>
                <a:cs typeface="ITCFranklinGothicStd-Hvy"/>
              </a:rPr>
              <a:t>Figure</a:t>
            </a:r>
            <a:r>
              <a:rPr lang="en-US" altLang="en-US" sz="1600">
                <a:solidFill>
                  <a:srgbClr val="000000"/>
                </a:solidFill>
                <a:ea typeface="Times New Roman" panose="02020603050405020304" pitchFamily="18" charset="0"/>
                <a:cs typeface="ITCFranklinGothicStd-Hvy"/>
              </a:rPr>
              <a:t>: A 1-bit ALU that performs AND, OR, and Addition and selection them with control bits 00, 01 and 10 respectively.</a:t>
            </a:r>
            <a:endParaRPr lang="en-US" altLang="en-US" sz="1600">
              <a:ea typeface="Times New Roman" panose="02020603050405020304" pitchFamily="18" charset="0"/>
              <a:cs typeface="ITCFranklinGothicStd-Hvy"/>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3">
            <a:extLst>
              <a:ext uri="{FF2B5EF4-FFF2-40B4-BE49-F238E27FC236}">
                <a16:creationId xmlns:a16="http://schemas.microsoft.com/office/drawing/2014/main" id="{58B1E6D5-05DB-464B-B3FE-9E99D1CCAFB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87CD1D6-2D19-4902-BA0C-2E6B7FBD1B1B}" type="slidenum">
              <a:rPr lang="en-AU" altLang="en-US" sz="1400" smtClean="0"/>
              <a:pPr>
                <a:spcBef>
                  <a:spcPct val="0"/>
                </a:spcBef>
                <a:buClrTx/>
                <a:buSzTx/>
                <a:buFontTx/>
                <a:buNone/>
              </a:pPr>
              <a:t>29</a:t>
            </a:fld>
            <a:endParaRPr lang="en-AU" altLang="en-US" sz="1400"/>
          </a:p>
        </p:txBody>
      </p:sp>
      <p:sp>
        <p:nvSpPr>
          <p:cNvPr id="88067" name="Rectangle 2">
            <a:extLst>
              <a:ext uri="{FF2B5EF4-FFF2-40B4-BE49-F238E27FC236}">
                <a16:creationId xmlns:a16="http://schemas.microsoft.com/office/drawing/2014/main" id="{AB433C95-0158-4394-896E-FF1888EA4033}"/>
              </a:ext>
            </a:extLst>
          </p:cNvPr>
          <p:cNvSpPr>
            <a:spLocks noGrp="1" noChangeArrowheads="1"/>
          </p:cNvSpPr>
          <p:nvPr>
            <p:ph type="title"/>
          </p:nvPr>
        </p:nvSpPr>
        <p:spPr>
          <a:xfrm>
            <a:off x="517525" y="188913"/>
            <a:ext cx="8259763" cy="762000"/>
          </a:xfrm>
        </p:spPr>
        <p:txBody>
          <a:bodyPr/>
          <a:lstStyle/>
          <a:p>
            <a:pPr eaLnBrk="1" hangingPunct="1"/>
            <a:r>
              <a:rPr lang="en-US" altLang="en-US"/>
              <a:t>… Building ALU &amp; its Control</a:t>
            </a:r>
            <a:endParaRPr lang="en-AU" altLang="en-US"/>
          </a:p>
        </p:txBody>
      </p:sp>
      <p:pic>
        <p:nvPicPr>
          <p:cNvPr id="88068" name="Picture 1">
            <a:extLst>
              <a:ext uri="{FF2B5EF4-FFF2-40B4-BE49-F238E27FC236}">
                <a16:creationId xmlns:a16="http://schemas.microsoft.com/office/drawing/2014/main" id="{2F339618-2BEA-4372-9586-6C20AA363A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219"/>
          <a:stretch/>
        </p:blipFill>
        <p:spPr bwMode="auto">
          <a:xfrm>
            <a:off x="742950" y="1322388"/>
            <a:ext cx="7658100" cy="275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B1561A0-FC18-4365-9264-9C166A2FB226}"/>
              </a:ext>
            </a:extLst>
          </p:cNvPr>
          <p:cNvPicPr>
            <a:picLocks noChangeAspect="1"/>
          </p:cNvPicPr>
          <p:nvPr/>
        </p:nvPicPr>
        <p:blipFill>
          <a:blip r:embed="rId4"/>
          <a:stretch>
            <a:fillRect/>
          </a:stretch>
        </p:blipFill>
        <p:spPr>
          <a:xfrm>
            <a:off x="2555776" y="4941168"/>
            <a:ext cx="3168352" cy="1004363"/>
          </a:xfrm>
          <a:prstGeom prst="rect">
            <a:avLst/>
          </a:prstGeom>
        </p:spPr>
      </p:pic>
      <p:sp>
        <p:nvSpPr>
          <p:cNvPr id="3" name="TextBox 2">
            <a:extLst>
              <a:ext uri="{FF2B5EF4-FFF2-40B4-BE49-F238E27FC236}">
                <a16:creationId xmlns:a16="http://schemas.microsoft.com/office/drawing/2014/main" id="{92B080EF-7777-4D4E-AE22-21BDF8B60D0C}"/>
              </a:ext>
            </a:extLst>
          </p:cNvPr>
          <p:cNvSpPr txBox="1"/>
          <p:nvPr/>
        </p:nvSpPr>
        <p:spPr>
          <a:xfrm>
            <a:off x="2663788" y="4577677"/>
            <a:ext cx="2952328" cy="338554"/>
          </a:xfrm>
          <a:prstGeom prst="rect">
            <a:avLst/>
          </a:prstGeom>
          <a:noFill/>
        </p:spPr>
        <p:txBody>
          <a:bodyPr wrap="square" rtlCol="0">
            <a:spAutoFit/>
          </a:bodyPr>
          <a:lstStyle/>
          <a:p>
            <a:r>
              <a:rPr lang="en-US" b="1" dirty="0"/>
              <a:t>Remember 2’s complement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3">
            <a:extLst>
              <a:ext uri="{FF2B5EF4-FFF2-40B4-BE49-F238E27FC236}">
                <a16:creationId xmlns:a16="http://schemas.microsoft.com/office/drawing/2014/main" id="{C2CCE202-A0D4-4798-A297-0C5B00249CA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785E98F7-4AA7-45E5-B5BB-2F30B58143EF}" type="slidenum">
              <a:rPr lang="en-AU" altLang="en-US" sz="1400" smtClean="0"/>
              <a:pPr>
                <a:spcBef>
                  <a:spcPct val="0"/>
                </a:spcBef>
                <a:buClrTx/>
                <a:buSzTx/>
                <a:buFontTx/>
                <a:buNone/>
              </a:pPr>
              <a:t>3</a:t>
            </a:fld>
            <a:endParaRPr lang="en-AU" altLang="en-US" sz="1400"/>
          </a:p>
        </p:txBody>
      </p:sp>
      <p:sp>
        <p:nvSpPr>
          <p:cNvPr id="10243" name="Rectangle 2">
            <a:extLst>
              <a:ext uri="{FF2B5EF4-FFF2-40B4-BE49-F238E27FC236}">
                <a16:creationId xmlns:a16="http://schemas.microsoft.com/office/drawing/2014/main" id="{0DDC3FFA-59D5-486E-AD2C-B4EA0FC2970A}"/>
              </a:ext>
            </a:extLst>
          </p:cNvPr>
          <p:cNvSpPr>
            <a:spLocks noGrp="1" noChangeArrowheads="1"/>
          </p:cNvSpPr>
          <p:nvPr>
            <p:ph type="title"/>
          </p:nvPr>
        </p:nvSpPr>
        <p:spPr/>
        <p:txBody>
          <a:bodyPr/>
          <a:lstStyle/>
          <a:p>
            <a:pPr eaLnBrk="1" hangingPunct="1"/>
            <a:r>
              <a:rPr lang="en-US" altLang="en-US"/>
              <a:t>The Processor Design</a:t>
            </a:r>
            <a:endParaRPr lang="en-AU" altLang="en-US"/>
          </a:p>
        </p:txBody>
      </p:sp>
      <p:sp>
        <p:nvSpPr>
          <p:cNvPr id="10244" name="Rectangle 3">
            <a:extLst>
              <a:ext uri="{FF2B5EF4-FFF2-40B4-BE49-F238E27FC236}">
                <a16:creationId xmlns:a16="http://schemas.microsoft.com/office/drawing/2014/main" id="{4912A9DA-BDC8-43D4-BD3E-34E809F083D6}"/>
              </a:ext>
            </a:extLst>
          </p:cNvPr>
          <p:cNvSpPr>
            <a:spLocks noGrp="1" noChangeArrowheads="1"/>
          </p:cNvSpPr>
          <p:nvPr>
            <p:ph type="body" idx="1"/>
          </p:nvPr>
        </p:nvSpPr>
        <p:spPr/>
        <p:txBody>
          <a:bodyPr/>
          <a:lstStyle/>
          <a:p>
            <a:pPr eaLnBrk="1" hangingPunct="1">
              <a:lnSpc>
                <a:spcPct val="90000"/>
              </a:lnSpc>
            </a:pPr>
            <a:r>
              <a:rPr lang="en-US" altLang="en-US" sz="2800"/>
              <a:t>We will examine two MIPS implementations</a:t>
            </a:r>
          </a:p>
          <a:p>
            <a:pPr lvl="1" eaLnBrk="1" hangingPunct="1">
              <a:lnSpc>
                <a:spcPct val="90000"/>
              </a:lnSpc>
            </a:pPr>
            <a:r>
              <a:rPr lang="en-US" altLang="en-US" sz="2400"/>
              <a:t>A simplified version</a:t>
            </a:r>
          </a:p>
          <a:p>
            <a:pPr lvl="1" eaLnBrk="1" hangingPunct="1">
              <a:lnSpc>
                <a:spcPct val="90000"/>
              </a:lnSpc>
            </a:pPr>
            <a:r>
              <a:rPr lang="en-US" altLang="en-US" sz="2400"/>
              <a:t>A more realistic pipelined version</a:t>
            </a:r>
          </a:p>
          <a:p>
            <a:pPr eaLnBrk="1" hangingPunct="1">
              <a:lnSpc>
                <a:spcPct val="90000"/>
              </a:lnSpc>
            </a:pPr>
            <a:r>
              <a:rPr lang="en-US" altLang="en-US" sz="2800"/>
              <a:t>Simple subset, shows most aspects</a:t>
            </a:r>
          </a:p>
          <a:p>
            <a:pPr lvl="1" eaLnBrk="1" hangingPunct="1">
              <a:lnSpc>
                <a:spcPct val="90000"/>
              </a:lnSpc>
            </a:pPr>
            <a:r>
              <a:rPr lang="en-US" altLang="en-US" sz="2400"/>
              <a:t>Memory reference: </a:t>
            </a:r>
            <a:r>
              <a:rPr lang="en-US" altLang="en-US" sz="2400">
                <a:latin typeface="Lucida Console" panose="020B0609040504020204" pitchFamily="49" charset="0"/>
              </a:rPr>
              <a:t>lw</a:t>
            </a:r>
            <a:r>
              <a:rPr lang="en-US" altLang="en-US" sz="2400"/>
              <a:t>, </a:t>
            </a:r>
            <a:r>
              <a:rPr lang="en-US" altLang="en-US" sz="2400">
                <a:latin typeface="Lucida Console" panose="020B0609040504020204" pitchFamily="49" charset="0"/>
              </a:rPr>
              <a:t>sw</a:t>
            </a:r>
          </a:p>
          <a:p>
            <a:pPr lvl="1" eaLnBrk="1" hangingPunct="1">
              <a:lnSpc>
                <a:spcPct val="90000"/>
              </a:lnSpc>
            </a:pPr>
            <a:r>
              <a:rPr lang="en-US" altLang="en-US" sz="2400"/>
              <a:t>Arithmetic/logical: </a:t>
            </a:r>
            <a:r>
              <a:rPr lang="en-US" altLang="en-US" sz="2400">
                <a:latin typeface="Lucida Console" panose="020B0609040504020204" pitchFamily="49" charset="0"/>
              </a:rPr>
              <a:t>add</a:t>
            </a:r>
            <a:r>
              <a:rPr lang="en-US" altLang="en-US" sz="2400"/>
              <a:t>, </a:t>
            </a:r>
            <a:r>
              <a:rPr lang="en-US" altLang="en-US" sz="2400">
                <a:latin typeface="Lucida Console" panose="020B0609040504020204" pitchFamily="49" charset="0"/>
              </a:rPr>
              <a:t>sub</a:t>
            </a:r>
            <a:r>
              <a:rPr lang="en-US" altLang="en-US" sz="2400"/>
              <a:t>, </a:t>
            </a:r>
            <a:r>
              <a:rPr lang="en-US" altLang="en-US" sz="2400">
                <a:latin typeface="Lucida Console" panose="020B0609040504020204" pitchFamily="49" charset="0"/>
              </a:rPr>
              <a:t>and</a:t>
            </a:r>
            <a:r>
              <a:rPr lang="en-US" altLang="en-US" sz="2400"/>
              <a:t>, </a:t>
            </a:r>
            <a:r>
              <a:rPr lang="en-US" altLang="en-US" sz="2400">
                <a:latin typeface="Lucida Console" panose="020B0609040504020204" pitchFamily="49" charset="0"/>
              </a:rPr>
              <a:t>or</a:t>
            </a:r>
            <a:r>
              <a:rPr lang="en-US" altLang="en-US" sz="2400"/>
              <a:t>, </a:t>
            </a:r>
            <a:r>
              <a:rPr lang="en-US" altLang="en-US" sz="2400">
                <a:latin typeface="Lucida Console" panose="020B0609040504020204" pitchFamily="49" charset="0"/>
              </a:rPr>
              <a:t>slt</a:t>
            </a:r>
          </a:p>
          <a:p>
            <a:pPr lvl="1" eaLnBrk="1" hangingPunct="1">
              <a:lnSpc>
                <a:spcPct val="90000"/>
              </a:lnSpc>
            </a:pPr>
            <a:r>
              <a:rPr lang="en-US" altLang="en-US" sz="2400"/>
              <a:t>Control transfer: </a:t>
            </a:r>
            <a:r>
              <a:rPr lang="en-US" altLang="en-US" sz="2400">
                <a:latin typeface="Lucida Console" panose="020B0609040504020204" pitchFamily="49" charset="0"/>
              </a:rPr>
              <a:t>beq</a:t>
            </a:r>
            <a:r>
              <a:rPr lang="en-US" altLang="en-US" sz="2400"/>
              <a:t>, </a:t>
            </a:r>
            <a:r>
              <a:rPr lang="en-US" altLang="en-US" sz="2400">
                <a:latin typeface="Lucida Console" panose="020B0609040504020204" pitchFamily="49" charset="0"/>
              </a:rPr>
              <a:t>j</a:t>
            </a:r>
          </a:p>
        </p:txBody>
      </p:sp>
      <p:sp>
        <p:nvSpPr>
          <p:cNvPr id="10245" name="Text Box 4">
            <a:extLst>
              <a:ext uri="{FF2B5EF4-FFF2-40B4-BE49-F238E27FC236}">
                <a16:creationId xmlns:a16="http://schemas.microsoft.com/office/drawing/2014/main" id="{EA522547-B647-4B39-BB72-9301748C5BFC}"/>
              </a:ext>
            </a:extLst>
          </p:cNvPr>
          <p:cNvSpPr txBox="1">
            <a:spLocks noChangeArrowheads="1"/>
          </p:cNvSpPr>
          <p:nvPr/>
        </p:nvSpPr>
        <p:spPr bwMode="auto">
          <a:xfrm rot="5400000">
            <a:off x="8017669" y="759619"/>
            <a:ext cx="1885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§4.1 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3">
            <a:extLst>
              <a:ext uri="{FF2B5EF4-FFF2-40B4-BE49-F238E27FC236}">
                <a16:creationId xmlns:a16="http://schemas.microsoft.com/office/drawing/2014/main" id="{58B1E6D5-05DB-464B-B3FE-9E99D1CCAFB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87CD1D6-2D19-4902-BA0C-2E6B7FBD1B1B}" type="slidenum">
              <a:rPr lang="en-AU" altLang="en-US" sz="1400" smtClean="0"/>
              <a:pPr>
                <a:spcBef>
                  <a:spcPct val="0"/>
                </a:spcBef>
                <a:buClrTx/>
                <a:buSzTx/>
                <a:buFontTx/>
                <a:buNone/>
              </a:pPr>
              <a:t>30</a:t>
            </a:fld>
            <a:endParaRPr lang="en-AU" altLang="en-US" sz="1400"/>
          </a:p>
        </p:txBody>
      </p:sp>
      <p:sp>
        <p:nvSpPr>
          <p:cNvPr id="88067" name="Rectangle 2">
            <a:extLst>
              <a:ext uri="{FF2B5EF4-FFF2-40B4-BE49-F238E27FC236}">
                <a16:creationId xmlns:a16="http://schemas.microsoft.com/office/drawing/2014/main" id="{AB433C95-0158-4394-896E-FF1888EA4033}"/>
              </a:ext>
            </a:extLst>
          </p:cNvPr>
          <p:cNvSpPr>
            <a:spLocks noGrp="1" noChangeArrowheads="1"/>
          </p:cNvSpPr>
          <p:nvPr>
            <p:ph type="title"/>
          </p:nvPr>
        </p:nvSpPr>
        <p:spPr>
          <a:xfrm>
            <a:off x="517525" y="188913"/>
            <a:ext cx="8259763" cy="762000"/>
          </a:xfrm>
        </p:spPr>
        <p:txBody>
          <a:bodyPr/>
          <a:lstStyle/>
          <a:p>
            <a:pPr eaLnBrk="1" hangingPunct="1"/>
            <a:r>
              <a:rPr lang="en-US" altLang="en-US"/>
              <a:t>… Building ALU &amp; its Control</a:t>
            </a:r>
            <a:endParaRPr lang="en-AU" altLang="en-US"/>
          </a:p>
        </p:txBody>
      </p:sp>
      <p:pic>
        <p:nvPicPr>
          <p:cNvPr id="88068" name="Picture 1">
            <a:extLst>
              <a:ext uri="{FF2B5EF4-FFF2-40B4-BE49-F238E27FC236}">
                <a16:creationId xmlns:a16="http://schemas.microsoft.com/office/drawing/2014/main" id="{2F339618-2BEA-4372-9586-6C20AA363A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318"/>
          <a:stretch/>
        </p:blipFill>
        <p:spPr bwMode="auto">
          <a:xfrm>
            <a:off x="683568" y="1412776"/>
            <a:ext cx="7658100" cy="185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29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3">
            <a:extLst>
              <a:ext uri="{FF2B5EF4-FFF2-40B4-BE49-F238E27FC236}">
                <a16:creationId xmlns:a16="http://schemas.microsoft.com/office/drawing/2014/main" id="{49AF70BA-77CB-4C6A-9E93-7038DF8DCBB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B1A3864D-B294-4C4A-9E53-DDDA13730F2F}" type="slidenum">
              <a:rPr lang="en-AU" altLang="en-US" sz="1400" smtClean="0"/>
              <a:pPr>
                <a:spcBef>
                  <a:spcPct val="0"/>
                </a:spcBef>
                <a:buClrTx/>
                <a:buSzTx/>
                <a:buFontTx/>
                <a:buNone/>
              </a:pPr>
              <a:t>31</a:t>
            </a:fld>
            <a:endParaRPr lang="en-AU" altLang="en-US" sz="1400"/>
          </a:p>
        </p:txBody>
      </p:sp>
      <p:sp>
        <p:nvSpPr>
          <p:cNvPr id="90115" name="Rectangle 2">
            <a:extLst>
              <a:ext uri="{FF2B5EF4-FFF2-40B4-BE49-F238E27FC236}">
                <a16:creationId xmlns:a16="http://schemas.microsoft.com/office/drawing/2014/main" id="{5D479A2F-76AC-4F64-ADAF-F6CDE0311AC9}"/>
              </a:ext>
            </a:extLst>
          </p:cNvPr>
          <p:cNvSpPr>
            <a:spLocks noGrp="1" noChangeArrowheads="1"/>
          </p:cNvSpPr>
          <p:nvPr>
            <p:ph type="title"/>
          </p:nvPr>
        </p:nvSpPr>
        <p:spPr>
          <a:xfrm>
            <a:off x="517525" y="188913"/>
            <a:ext cx="8259763" cy="762000"/>
          </a:xfrm>
        </p:spPr>
        <p:txBody>
          <a:bodyPr/>
          <a:lstStyle/>
          <a:p>
            <a:pPr eaLnBrk="1" hangingPunct="1"/>
            <a:r>
              <a:rPr lang="en-US" altLang="en-US"/>
              <a:t>… Building ALU &amp; its Control</a:t>
            </a:r>
            <a:endParaRPr lang="en-AU" altLang="en-US"/>
          </a:p>
        </p:txBody>
      </p:sp>
      <p:sp>
        <p:nvSpPr>
          <p:cNvPr id="90116" name="Rectangle 3">
            <a:extLst>
              <a:ext uri="{FF2B5EF4-FFF2-40B4-BE49-F238E27FC236}">
                <a16:creationId xmlns:a16="http://schemas.microsoft.com/office/drawing/2014/main" id="{5E9ADC25-6554-4682-86D2-1245EA89A63D}"/>
              </a:ext>
            </a:extLst>
          </p:cNvPr>
          <p:cNvSpPr>
            <a:spLocks noGrp="1" noChangeArrowheads="1"/>
          </p:cNvSpPr>
          <p:nvPr>
            <p:ph type="body" idx="1"/>
          </p:nvPr>
        </p:nvSpPr>
        <p:spPr>
          <a:xfrm>
            <a:off x="684213" y="1125538"/>
            <a:ext cx="8270875" cy="5256212"/>
          </a:xfrm>
        </p:spPr>
        <p:txBody>
          <a:bodyPr/>
          <a:lstStyle/>
          <a:p>
            <a:pPr eaLnBrk="1" hangingPunct="1"/>
            <a:endParaRPr lang="en-US" altLang="en-US"/>
          </a:p>
          <a:p>
            <a:pPr lvl="1" eaLnBrk="1" hangingPunct="1"/>
            <a:endParaRPr lang="en-US" altLang="en-US"/>
          </a:p>
        </p:txBody>
      </p:sp>
      <p:pic>
        <p:nvPicPr>
          <p:cNvPr id="90117" name="Picture 6" descr="21">
            <a:extLst>
              <a:ext uri="{FF2B5EF4-FFF2-40B4-BE49-F238E27FC236}">
                <a16:creationId xmlns:a16="http://schemas.microsoft.com/office/drawing/2014/main" id="{352618F7-0B1F-4E62-92B1-5CF9C2E31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900" y="1227138"/>
            <a:ext cx="4754563"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
            <a:extLst>
              <a:ext uri="{FF2B5EF4-FFF2-40B4-BE49-F238E27FC236}">
                <a16:creationId xmlns:a16="http://schemas.microsoft.com/office/drawing/2014/main" id="{B11602CC-2FA3-4EBB-8FFA-433B8E9CBD75}"/>
              </a:ext>
            </a:extLst>
          </p:cNvPr>
          <p:cNvSpPr txBox="1">
            <a:spLocks noRot="1" noChangeAspect="1" noMove="1" noResize="1" noEditPoints="1" noAdjustHandles="1" noChangeArrowheads="1" noChangeShapeType="1" noTextEdit="1"/>
          </p:cNvSpPr>
          <p:nvPr/>
        </p:nvSpPr>
        <p:spPr bwMode="auto">
          <a:xfrm>
            <a:off x="395536" y="5471050"/>
            <a:ext cx="8247199" cy="532903"/>
          </a:xfrm>
          <a:prstGeom prst="rect">
            <a:avLst/>
          </a:prstGeom>
          <a:blipFill rotWithShape="0">
            <a:blip r:embed="rId4"/>
            <a:stretch>
              <a:fillRect l="-222" b="-1136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noFill/>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3">
            <a:extLst>
              <a:ext uri="{FF2B5EF4-FFF2-40B4-BE49-F238E27FC236}">
                <a16:creationId xmlns:a16="http://schemas.microsoft.com/office/drawing/2014/main" id="{E42BC1D7-0F9B-42C6-94FE-EC8CE617C73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1507689-2B46-48A6-AA74-9C8CEA4BCC61}" type="slidenum">
              <a:rPr lang="en-AU" altLang="en-US" sz="1400" smtClean="0"/>
              <a:pPr>
                <a:spcBef>
                  <a:spcPct val="0"/>
                </a:spcBef>
                <a:buClrTx/>
                <a:buSzTx/>
                <a:buFontTx/>
                <a:buNone/>
              </a:pPr>
              <a:t>32</a:t>
            </a:fld>
            <a:endParaRPr lang="en-AU" altLang="en-US" sz="1400"/>
          </a:p>
        </p:txBody>
      </p:sp>
      <p:sp>
        <p:nvSpPr>
          <p:cNvPr id="92163" name="Rectangle 2">
            <a:extLst>
              <a:ext uri="{FF2B5EF4-FFF2-40B4-BE49-F238E27FC236}">
                <a16:creationId xmlns:a16="http://schemas.microsoft.com/office/drawing/2014/main" id="{3A15AF1D-0788-4BB4-A996-AD83985CD763}"/>
              </a:ext>
            </a:extLst>
          </p:cNvPr>
          <p:cNvSpPr>
            <a:spLocks noGrp="1" noChangeArrowheads="1"/>
          </p:cNvSpPr>
          <p:nvPr>
            <p:ph type="title"/>
          </p:nvPr>
        </p:nvSpPr>
        <p:spPr>
          <a:xfrm>
            <a:off x="517525" y="188913"/>
            <a:ext cx="8259763" cy="762000"/>
          </a:xfrm>
        </p:spPr>
        <p:txBody>
          <a:bodyPr/>
          <a:lstStyle/>
          <a:p>
            <a:pPr eaLnBrk="1" hangingPunct="1"/>
            <a:r>
              <a:rPr lang="en-US" altLang="en-US"/>
              <a:t>… Building ALU &amp; its Control</a:t>
            </a:r>
            <a:endParaRPr lang="en-AU" altLang="en-US"/>
          </a:p>
        </p:txBody>
      </p:sp>
      <p:sp>
        <p:nvSpPr>
          <p:cNvPr id="76804" name="Rectangle 3">
            <a:extLst>
              <a:ext uri="{FF2B5EF4-FFF2-40B4-BE49-F238E27FC236}">
                <a16:creationId xmlns:a16="http://schemas.microsoft.com/office/drawing/2014/main" id="{D5CDD323-2DE3-480B-813F-38B2E8846D71}"/>
              </a:ext>
            </a:extLst>
          </p:cNvPr>
          <p:cNvSpPr>
            <a:spLocks noGrp="1" noChangeArrowheads="1"/>
          </p:cNvSpPr>
          <p:nvPr>
            <p:ph type="body" idx="1"/>
          </p:nvPr>
        </p:nvSpPr>
        <p:spPr>
          <a:xfrm>
            <a:off x="395288" y="1125538"/>
            <a:ext cx="8559800" cy="5732462"/>
          </a:xfrm>
          <a:solidFill>
            <a:schemeClr val="bg1"/>
          </a:solidFill>
        </p:spPr>
        <p:txBody>
          <a:bodyPr/>
          <a:lstStyle/>
          <a:p>
            <a:pPr eaLnBrk="1" hangingPunct="1">
              <a:defRPr/>
            </a:pPr>
            <a:r>
              <a:rPr lang="en-US" dirty="0"/>
              <a:t>Set Less Than (</a:t>
            </a:r>
            <a:r>
              <a:rPr lang="en-US" dirty="0" err="1"/>
              <a:t>slt</a:t>
            </a:r>
            <a:r>
              <a:rPr lang="en-US" dirty="0"/>
              <a:t>) Function:</a:t>
            </a:r>
          </a:p>
          <a:p>
            <a:pPr marL="0" indent="0" eaLnBrk="1" hangingPunct="1">
              <a:buNone/>
              <a:defRPr/>
            </a:pPr>
            <a:r>
              <a:rPr lang="en-US" sz="2800" dirty="0"/>
              <a:t>e.g. </a:t>
            </a:r>
            <a:r>
              <a:rPr lang="en-US" sz="2800" dirty="0" err="1"/>
              <a:t>slt</a:t>
            </a:r>
            <a:r>
              <a:rPr lang="en-US" sz="2800" dirty="0"/>
              <a:t> $t0, $t1, $t2 # if t1 &lt; t2 then t0 = 1 else t0 = 0</a:t>
            </a:r>
          </a:p>
          <a:p>
            <a:pPr lvl="1" eaLnBrk="1" hangingPunct="1">
              <a:defRPr/>
            </a:pPr>
            <a:endParaRPr lang="en-US" dirty="0"/>
          </a:p>
          <a:p>
            <a:pPr lvl="1" eaLnBrk="1" hangingPunct="1">
              <a:defRPr/>
            </a:pPr>
            <a:r>
              <a:rPr lang="en-US" dirty="0"/>
              <a:t>Defined as:</a:t>
            </a:r>
          </a:p>
          <a:p>
            <a:pPr marL="914400" lvl="2" indent="0" eaLnBrk="1" hangingPunct="1">
              <a:buFont typeface="Wingdings" panose="05000000000000000000" pitchFamily="2" charset="2"/>
              <a:buNone/>
              <a:defRPr/>
            </a:pPr>
            <a:r>
              <a:rPr lang="en-US" dirty="0"/>
              <a:t>                      000 … 001 or, 1 for A &lt; B              </a:t>
            </a:r>
          </a:p>
          <a:p>
            <a:pPr lvl="2" eaLnBrk="1" hangingPunct="1">
              <a:defRPr/>
            </a:pPr>
            <a:r>
              <a:rPr lang="en-US" dirty="0"/>
              <a:t>A </a:t>
            </a:r>
            <a:r>
              <a:rPr lang="en-US" dirty="0" err="1"/>
              <a:t>slt</a:t>
            </a:r>
            <a:r>
              <a:rPr lang="en-US" dirty="0"/>
              <a:t> B = </a:t>
            </a:r>
          </a:p>
          <a:p>
            <a:pPr marL="914400" lvl="2" indent="0" eaLnBrk="1" hangingPunct="1">
              <a:buFont typeface="Wingdings" panose="05000000000000000000" pitchFamily="2" charset="2"/>
              <a:buNone/>
              <a:defRPr/>
            </a:pPr>
            <a:r>
              <a:rPr lang="en-US" dirty="0"/>
              <a:t>                      000 … 000 or, 0 for A ≥ B</a:t>
            </a:r>
          </a:p>
          <a:p>
            <a:pPr lvl="1" eaLnBrk="1" hangingPunct="1">
              <a:defRPr/>
            </a:pPr>
            <a:r>
              <a:rPr lang="en-US" sz="2400" b="1" dirty="0"/>
              <a:t>Logic</a:t>
            </a:r>
            <a:r>
              <a:rPr lang="en-US" sz="2400" dirty="0"/>
              <a:t>: When subtract </a:t>
            </a:r>
            <a:r>
              <a:rPr lang="en-US" sz="2400" i="1" dirty="0"/>
              <a:t>b</a:t>
            </a:r>
            <a:r>
              <a:rPr lang="en-US" sz="2400" dirty="0"/>
              <a:t> from </a:t>
            </a:r>
            <a:r>
              <a:rPr lang="en-US" sz="2400" i="1" dirty="0"/>
              <a:t>a</a:t>
            </a:r>
            <a:r>
              <a:rPr lang="en-US" sz="2400" dirty="0"/>
              <a:t>, if the difference is negative then </a:t>
            </a:r>
            <a:r>
              <a:rPr lang="en-US" sz="2400" i="1" dirty="0"/>
              <a:t>a</a:t>
            </a:r>
            <a:r>
              <a:rPr lang="en-US" sz="2400" dirty="0"/>
              <a:t> &lt; </a:t>
            </a:r>
            <a:r>
              <a:rPr lang="en-US" sz="2400" i="1" dirty="0"/>
              <a:t>b</a:t>
            </a:r>
            <a:r>
              <a:rPr lang="en-US" sz="2400" dirty="0"/>
              <a:t>, since (</a:t>
            </a:r>
            <a:r>
              <a:rPr lang="en-US" sz="2400" i="1" dirty="0"/>
              <a:t>a</a:t>
            </a:r>
            <a:r>
              <a:rPr lang="en-US" sz="2400" dirty="0"/>
              <a:t>-</a:t>
            </a:r>
            <a:r>
              <a:rPr lang="en-US" sz="2400" i="1" dirty="0"/>
              <a:t>b</a:t>
            </a:r>
            <a:r>
              <a:rPr lang="en-US" sz="2400" dirty="0"/>
              <a:t>) &lt; 0.</a:t>
            </a:r>
          </a:p>
          <a:p>
            <a:pPr lvl="1" eaLnBrk="1" hangingPunct="1">
              <a:defRPr/>
            </a:pPr>
            <a:r>
              <a:rPr lang="en-US" sz="2400" dirty="0"/>
              <a:t>We want the LSB of </a:t>
            </a:r>
            <a:r>
              <a:rPr lang="en-US" sz="2400" i="1" dirty="0" err="1"/>
              <a:t>slt</a:t>
            </a:r>
            <a:r>
              <a:rPr lang="en-US" sz="2400" dirty="0"/>
              <a:t> operation to be ‘1’ if (</a:t>
            </a:r>
            <a:r>
              <a:rPr lang="en-US" sz="2400" i="1" dirty="0"/>
              <a:t>a</a:t>
            </a:r>
            <a:r>
              <a:rPr lang="en-US" sz="2400" dirty="0"/>
              <a:t>-</a:t>
            </a:r>
            <a:r>
              <a:rPr lang="en-US" sz="2400" i="1" dirty="0"/>
              <a:t>b</a:t>
            </a:r>
            <a:r>
              <a:rPr lang="en-US" sz="2400" dirty="0"/>
              <a:t>) &lt; 0 and ‘0’ otherwise. </a:t>
            </a:r>
          </a:p>
          <a:p>
            <a:pPr lvl="1" eaLnBrk="1" hangingPunct="1">
              <a:defRPr/>
            </a:pPr>
            <a:endParaRPr lang="en-US" sz="2400" dirty="0"/>
          </a:p>
        </p:txBody>
      </p:sp>
      <p:sp>
        <p:nvSpPr>
          <p:cNvPr id="92165" name="Left Brace 3">
            <a:extLst>
              <a:ext uri="{FF2B5EF4-FFF2-40B4-BE49-F238E27FC236}">
                <a16:creationId xmlns:a16="http://schemas.microsoft.com/office/drawing/2014/main" id="{99BE0293-217A-4B6B-AFB2-349441E703E6}"/>
              </a:ext>
            </a:extLst>
          </p:cNvPr>
          <p:cNvSpPr>
            <a:spLocks/>
          </p:cNvSpPr>
          <p:nvPr/>
        </p:nvSpPr>
        <p:spPr bwMode="auto">
          <a:xfrm>
            <a:off x="2878110" y="3320192"/>
            <a:ext cx="360363" cy="1152525"/>
          </a:xfrm>
          <a:prstGeom prst="leftBrace">
            <a:avLst>
              <a:gd name="adj1" fmla="val 8321"/>
              <a:gd name="adj2" fmla="val 50000"/>
            </a:avLst>
          </a:prstGeom>
          <a:solidFill>
            <a:schemeClr val="bg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92166" name="TextBox 5">
            <a:extLst>
              <a:ext uri="{FF2B5EF4-FFF2-40B4-BE49-F238E27FC236}">
                <a16:creationId xmlns:a16="http://schemas.microsoft.com/office/drawing/2014/main" id="{B5A1FC2F-0FD6-4512-833E-D152AF2272F4}"/>
              </a:ext>
            </a:extLst>
          </p:cNvPr>
          <p:cNvSpPr txBox="1">
            <a:spLocks noChangeArrowheads="1"/>
          </p:cNvSpPr>
          <p:nvPr/>
        </p:nvSpPr>
        <p:spPr bwMode="auto">
          <a:xfrm>
            <a:off x="2987824" y="2665426"/>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u="sng" dirty="0"/>
              <a:t>Output</a:t>
            </a:r>
            <a:r>
              <a:rPr lang="en-US" altLang="en-US" sz="1600" dirty="0"/>
              <a:t>:</a:t>
            </a:r>
          </a:p>
        </p:txBody>
      </p:sp>
      <p:cxnSp>
        <p:nvCxnSpPr>
          <p:cNvPr id="92167" name="Straight Connector 8">
            <a:extLst>
              <a:ext uri="{FF2B5EF4-FFF2-40B4-BE49-F238E27FC236}">
                <a16:creationId xmlns:a16="http://schemas.microsoft.com/office/drawing/2014/main" id="{E43031AD-0DC4-497F-8472-C2713C8B0FDE}"/>
              </a:ext>
            </a:extLst>
          </p:cNvPr>
          <p:cNvCxnSpPr>
            <a:cxnSpLocks noChangeShapeType="1"/>
          </p:cNvCxnSpPr>
          <p:nvPr/>
        </p:nvCxnSpPr>
        <p:spPr bwMode="auto">
          <a:xfrm>
            <a:off x="3238473" y="3140968"/>
            <a:ext cx="2195512" cy="0"/>
          </a:xfrm>
          <a:prstGeom prst="line">
            <a:avLst/>
          </a:prstGeom>
          <a:noFill/>
          <a:ln w="9525" algn="ctr">
            <a:solidFill>
              <a:srgbClr val="C00000"/>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6804">
                                            <p:txEl>
                                              <p:pRg st="7" end="7"/>
                                            </p:txEl>
                                          </p:spTgt>
                                        </p:tgtEl>
                                        <p:attrNameLst>
                                          <p:attrName>style.visibility</p:attrName>
                                        </p:attrNameLst>
                                      </p:cBhvr>
                                      <p:to>
                                        <p:strVal val="visible"/>
                                      </p:to>
                                    </p:set>
                                    <p:animEffect transition="in" filter="fade">
                                      <p:cBhvr>
                                        <p:cTn id="7" dur="1000"/>
                                        <p:tgtEl>
                                          <p:spTgt spid="76804">
                                            <p:txEl>
                                              <p:pRg st="7" end="7"/>
                                            </p:txEl>
                                          </p:spTgt>
                                        </p:tgtEl>
                                      </p:cBhvr>
                                    </p:animEffect>
                                    <p:anim calcmode="lin" valueType="num">
                                      <p:cBhvr>
                                        <p:cTn id="8" dur="1000" fill="hold"/>
                                        <p:tgtEl>
                                          <p:spTgt spid="76804">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76804">
                                            <p:txEl>
                                              <p:pRg st="7" end="7"/>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6804">
                                            <p:txEl>
                                              <p:pRg st="8" end="8"/>
                                            </p:txEl>
                                          </p:spTgt>
                                        </p:tgtEl>
                                        <p:attrNameLst>
                                          <p:attrName>style.visibility</p:attrName>
                                        </p:attrNameLst>
                                      </p:cBhvr>
                                      <p:to>
                                        <p:strVal val="visible"/>
                                      </p:to>
                                    </p:set>
                                    <p:animEffect transition="in" filter="fade">
                                      <p:cBhvr>
                                        <p:cTn id="12" dur="1000"/>
                                        <p:tgtEl>
                                          <p:spTgt spid="76804">
                                            <p:txEl>
                                              <p:pRg st="8" end="8"/>
                                            </p:txEl>
                                          </p:spTgt>
                                        </p:tgtEl>
                                      </p:cBhvr>
                                    </p:animEffect>
                                    <p:anim calcmode="lin" valueType="num">
                                      <p:cBhvr>
                                        <p:cTn id="13" dur="1000" fill="hold"/>
                                        <p:tgtEl>
                                          <p:spTgt spid="76804">
                                            <p:txEl>
                                              <p:pRg st="8" end="8"/>
                                            </p:txEl>
                                          </p:spTgt>
                                        </p:tgtEl>
                                        <p:attrNameLst>
                                          <p:attrName>ppt_x</p:attrName>
                                        </p:attrNameLst>
                                      </p:cBhvr>
                                      <p:tavLst>
                                        <p:tav tm="0">
                                          <p:val>
                                            <p:strVal val="#ppt_x"/>
                                          </p:val>
                                        </p:tav>
                                        <p:tav tm="100000">
                                          <p:val>
                                            <p:strVal val="#ppt_x"/>
                                          </p:val>
                                        </p:tav>
                                      </p:tavLst>
                                    </p:anim>
                                    <p:anim calcmode="lin" valueType="num">
                                      <p:cBhvr>
                                        <p:cTn id="14" dur="1000" fill="hold"/>
                                        <p:tgtEl>
                                          <p:spTgt spid="7680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3">
            <a:extLst>
              <a:ext uri="{FF2B5EF4-FFF2-40B4-BE49-F238E27FC236}">
                <a16:creationId xmlns:a16="http://schemas.microsoft.com/office/drawing/2014/main" id="{C097764B-752D-4106-A754-78A6C0A44DB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DDDC9750-7C3A-42D9-934E-B795BD39252D}" type="slidenum">
              <a:rPr lang="en-AU" altLang="en-US" sz="1400" smtClean="0"/>
              <a:pPr>
                <a:spcBef>
                  <a:spcPct val="0"/>
                </a:spcBef>
                <a:buClrTx/>
                <a:buSzTx/>
                <a:buFontTx/>
                <a:buNone/>
              </a:pPr>
              <a:t>33</a:t>
            </a:fld>
            <a:endParaRPr lang="en-AU" altLang="en-US" sz="1400"/>
          </a:p>
        </p:txBody>
      </p:sp>
      <p:sp>
        <p:nvSpPr>
          <p:cNvPr id="94211" name="Rectangle 2">
            <a:extLst>
              <a:ext uri="{FF2B5EF4-FFF2-40B4-BE49-F238E27FC236}">
                <a16:creationId xmlns:a16="http://schemas.microsoft.com/office/drawing/2014/main" id="{C37790F4-0386-4680-A392-E0AF0AE310AA}"/>
              </a:ext>
            </a:extLst>
          </p:cNvPr>
          <p:cNvSpPr>
            <a:spLocks noGrp="1" noChangeArrowheads="1"/>
          </p:cNvSpPr>
          <p:nvPr>
            <p:ph type="title"/>
          </p:nvPr>
        </p:nvSpPr>
        <p:spPr>
          <a:xfrm>
            <a:off x="523875" y="217488"/>
            <a:ext cx="8259763" cy="639762"/>
          </a:xfrm>
        </p:spPr>
        <p:txBody>
          <a:bodyPr/>
          <a:lstStyle/>
          <a:p>
            <a:pPr eaLnBrk="1" hangingPunct="1"/>
            <a:r>
              <a:rPr lang="en-US" altLang="en-US"/>
              <a:t>… Building ALU &amp; its Control</a:t>
            </a:r>
            <a:endParaRPr lang="en-AU" altLang="en-US"/>
          </a:p>
        </p:txBody>
      </p:sp>
      <p:pic>
        <p:nvPicPr>
          <p:cNvPr id="94212" name="Picture 7" descr="22">
            <a:extLst>
              <a:ext uri="{FF2B5EF4-FFF2-40B4-BE49-F238E27FC236}">
                <a16:creationId xmlns:a16="http://schemas.microsoft.com/office/drawing/2014/main" id="{FB7F8787-97B1-4252-8486-5FFD51B3DE51}"/>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b="54614"/>
          <a:stretch>
            <a:fillRect/>
          </a:stretch>
        </p:blipFill>
        <p:spPr>
          <a:xfrm>
            <a:off x="2471960" y="1207400"/>
            <a:ext cx="4363591" cy="3584874"/>
          </a:xfrm>
        </p:spPr>
      </p:pic>
      <p:pic>
        <p:nvPicPr>
          <p:cNvPr id="6" name="Picture 5">
            <a:extLst>
              <a:ext uri="{FF2B5EF4-FFF2-40B4-BE49-F238E27FC236}">
                <a16:creationId xmlns:a16="http://schemas.microsoft.com/office/drawing/2014/main" id="{AA1E2563-ECE2-4DEF-8B10-453D8899296F}"/>
              </a:ext>
            </a:extLst>
          </p:cNvPr>
          <p:cNvPicPr>
            <a:picLocks noChangeAspect="1"/>
          </p:cNvPicPr>
          <p:nvPr/>
        </p:nvPicPr>
        <p:blipFill>
          <a:blip r:embed="rId4"/>
          <a:stretch>
            <a:fillRect/>
          </a:stretch>
        </p:blipFill>
        <p:spPr>
          <a:xfrm>
            <a:off x="2886491" y="4839292"/>
            <a:ext cx="3371018" cy="154245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BDCAD9C3-4AD8-4344-B2B7-70F9FB5A6C29}"/>
              </a:ext>
            </a:extLst>
          </p:cNvPr>
          <p:cNvSpPr>
            <a:spLocks noGrp="1" noChangeArrowheads="1"/>
          </p:cNvSpPr>
          <p:nvPr>
            <p:ph type="title"/>
          </p:nvPr>
        </p:nvSpPr>
        <p:spPr>
          <a:xfrm>
            <a:off x="523875" y="217488"/>
            <a:ext cx="8259763" cy="639762"/>
          </a:xfrm>
        </p:spPr>
        <p:txBody>
          <a:bodyPr/>
          <a:lstStyle/>
          <a:p>
            <a:pPr eaLnBrk="1" hangingPunct="1"/>
            <a:r>
              <a:rPr lang="en-US" altLang="en-US"/>
              <a:t>… Building ALU &amp; its Control</a:t>
            </a:r>
            <a:endParaRPr lang="en-AU" altLang="en-US"/>
          </a:p>
        </p:txBody>
      </p:sp>
      <p:pic>
        <p:nvPicPr>
          <p:cNvPr id="96259" name="Picture 6" descr="23">
            <a:extLst>
              <a:ext uri="{FF2B5EF4-FFF2-40B4-BE49-F238E27FC236}">
                <a16:creationId xmlns:a16="http://schemas.microsoft.com/office/drawing/2014/main" id="{5F9CA953-B408-45B1-BCAA-6C2485B23F06}"/>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5275263" y="1031875"/>
            <a:ext cx="3502025" cy="5565775"/>
          </a:xfrm>
        </p:spPr>
      </p:pic>
      <p:sp>
        <p:nvSpPr>
          <p:cNvPr id="96260" name="Rectangle 5">
            <a:extLst>
              <a:ext uri="{FF2B5EF4-FFF2-40B4-BE49-F238E27FC236}">
                <a16:creationId xmlns:a16="http://schemas.microsoft.com/office/drawing/2014/main" id="{D00E9558-3DBF-4028-B370-97AD89337B2F}"/>
              </a:ext>
            </a:extLst>
          </p:cNvPr>
          <p:cNvSpPr>
            <a:spLocks noChangeArrowheads="1"/>
          </p:cNvSpPr>
          <p:nvPr/>
        </p:nvSpPr>
        <p:spPr bwMode="auto">
          <a:xfrm>
            <a:off x="457201" y="1658417"/>
            <a:ext cx="4687887"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eaLnBrk="1" hangingPunct="1">
              <a:spcBef>
                <a:spcPct val="0"/>
              </a:spcBef>
              <a:buClrTx/>
              <a:buSzTx/>
              <a:buFont typeface="Wingdings" panose="05000000000000000000" pitchFamily="2" charset="2"/>
              <a:buChar char="q"/>
            </a:pPr>
            <a:r>
              <a:rPr lang="en-US" altLang="en-US" sz="1600" dirty="0">
                <a:solidFill>
                  <a:srgbClr val="000000"/>
                </a:solidFill>
                <a:ea typeface="Times New Roman" panose="02020603050405020304" pitchFamily="18" charset="0"/>
                <a:cs typeface="ITCFranklinGothicStd-Hvy"/>
              </a:rPr>
              <a:t>A 32-bit ALU constructed from the 31 copies of the 1-bit ALU in Figure 1 of previous slide and one 1-bit ALU in Figure 2 of previous slide.</a:t>
            </a:r>
            <a:endParaRPr lang="en-US" altLang="en-US" sz="1600" dirty="0">
              <a:ea typeface="Times New Roman" panose="02020603050405020304" pitchFamily="18" charset="0"/>
              <a:cs typeface="ITCFranklinGothicStd-Hvy"/>
            </a:endParaRPr>
          </a:p>
          <a:p>
            <a:pPr algn="just" eaLnBrk="1" hangingPunct="1">
              <a:spcBef>
                <a:spcPct val="0"/>
              </a:spcBef>
              <a:buClrTx/>
              <a:buSzTx/>
              <a:buFont typeface="Wingdings" panose="05000000000000000000" pitchFamily="2" charset="2"/>
              <a:buChar char="q"/>
            </a:pPr>
            <a:endParaRPr lang="en-US" altLang="en-US" sz="1600" dirty="0">
              <a:solidFill>
                <a:srgbClr val="000000"/>
              </a:solidFill>
              <a:ea typeface="Times New Roman" panose="02020603050405020304" pitchFamily="18" charset="0"/>
              <a:cs typeface="MinionPro-Regular" panose="02040503050201020203" pitchFamily="18" charset="0"/>
            </a:endParaRPr>
          </a:p>
          <a:p>
            <a:pPr algn="just" eaLnBrk="1" hangingPunct="1">
              <a:spcBef>
                <a:spcPct val="0"/>
              </a:spcBef>
              <a:buClrTx/>
              <a:buSzTx/>
              <a:buFont typeface="Wingdings" panose="05000000000000000000" pitchFamily="2" charset="2"/>
              <a:buChar char="q"/>
            </a:pPr>
            <a:r>
              <a:rPr lang="en-US" altLang="en-US" sz="1600" dirty="0">
                <a:solidFill>
                  <a:srgbClr val="000000"/>
                </a:solidFill>
                <a:ea typeface="Times New Roman" panose="02020603050405020304" pitchFamily="18" charset="0"/>
                <a:cs typeface="MinionPro-Regular" panose="02040503050201020203" pitchFamily="18" charset="0"/>
              </a:rPr>
              <a:t>All the ‘</a:t>
            </a:r>
            <a:r>
              <a:rPr lang="en-US" altLang="en-US" sz="1600" b="1" dirty="0">
                <a:solidFill>
                  <a:srgbClr val="00B050"/>
                </a:solidFill>
                <a:ea typeface="Times New Roman" panose="02020603050405020304" pitchFamily="18" charset="0"/>
                <a:cs typeface="MinionPro-Regular" panose="02040503050201020203" pitchFamily="18" charset="0"/>
              </a:rPr>
              <a:t>Less</a:t>
            </a:r>
            <a:r>
              <a:rPr lang="en-US" altLang="en-US" sz="1600" dirty="0">
                <a:solidFill>
                  <a:srgbClr val="000000"/>
                </a:solidFill>
                <a:ea typeface="Times New Roman" panose="02020603050405020304" pitchFamily="18" charset="0"/>
                <a:cs typeface="MinionPro-Regular" panose="02040503050201020203" pitchFamily="18" charset="0"/>
              </a:rPr>
              <a:t>’ inputs are connected to 0 except for the least significant bit, which is connected to the ‘</a:t>
            </a:r>
            <a:r>
              <a:rPr lang="en-US" altLang="en-US" sz="1600" b="1" dirty="0">
                <a:solidFill>
                  <a:srgbClr val="00B050"/>
                </a:solidFill>
                <a:ea typeface="Times New Roman" panose="02020603050405020304" pitchFamily="18" charset="0"/>
                <a:cs typeface="MinionPro-Regular" panose="02040503050201020203" pitchFamily="18" charset="0"/>
              </a:rPr>
              <a:t>Set</a:t>
            </a:r>
            <a:r>
              <a:rPr lang="en-US" altLang="en-US" sz="1600" dirty="0">
                <a:solidFill>
                  <a:srgbClr val="000000"/>
                </a:solidFill>
                <a:ea typeface="Times New Roman" panose="02020603050405020304" pitchFamily="18" charset="0"/>
                <a:cs typeface="MinionPro-Regular" panose="02040503050201020203" pitchFamily="18" charset="0"/>
              </a:rPr>
              <a:t>’ output of the most significant bit. </a:t>
            </a:r>
          </a:p>
          <a:p>
            <a:pPr algn="just" eaLnBrk="1" hangingPunct="1">
              <a:spcBef>
                <a:spcPct val="0"/>
              </a:spcBef>
              <a:buClrTx/>
              <a:buSzTx/>
              <a:buFont typeface="Wingdings" panose="05000000000000000000" pitchFamily="2" charset="2"/>
              <a:buChar char="q"/>
            </a:pPr>
            <a:endParaRPr lang="en-US" altLang="en-US" sz="1600" dirty="0">
              <a:solidFill>
                <a:srgbClr val="000000"/>
              </a:solidFill>
              <a:ea typeface="Times New Roman" panose="02020603050405020304" pitchFamily="18" charset="0"/>
              <a:cs typeface="MinionPro-Regular" panose="02040503050201020203" pitchFamily="18" charset="0"/>
            </a:endParaRPr>
          </a:p>
          <a:p>
            <a:pPr algn="just" eaLnBrk="1" hangingPunct="1">
              <a:spcBef>
                <a:spcPct val="0"/>
              </a:spcBef>
              <a:buClrTx/>
              <a:buSzTx/>
              <a:buFont typeface="Wingdings" panose="05000000000000000000" pitchFamily="2" charset="2"/>
              <a:buChar char="q"/>
            </a:pPr>
            <a:r>
              <a:rPr lang="en-US" altLang="en-US" sz="1600" dirty="0">
                <a:solidFill>
                  <a:srgbClr val="000000"/>
                </a:solidFill>
                <a:ea typeface="Times New Roman" panose="02020603050405020304" pitchFamily="18" charset="0"/>
                <a:cs typeface="MinionPro-Regular" panose="02040503050201020203" pitchFamily="18" charset="0"/>
              </a:rPr>
              <a:t>If the ALU performs (a – b) and we </a:t>
            </a:r>
            <a:r>
              <a:rPr lang="en-US" altLang="en-US" sz="1600" b="1" dirty="0">
                <a:solidFill>
                  <a:srgbClr val="000000"/>
                </a:solidFill>
                <a:ea typeface="Times New Roman" panose="02020603050405020304" pitchFamily="18" charset="0"/>
                <a:cs typeface="MinionPro-Regular" panose="02040503050201020203" pitchFamily="18" charset="0"/>
              </a:rPr>
              <a:t>select</a:t>
            </a:r>
            <a:r>
              <a:rPr lang="en-US" altLang="en-US" sz="1600" dirty="0">
                <a:solidFill>
                  <a:srgbClr val="000000"/>
                </a:solidFill>
                <a:ea typeface="Times New Roman" panose="02020603050405020304" pitchFamily="18" charset="0"/>
                <a:cs typeface="MinionPro-Regular" panose="02040503050201020203" pitchFamily="18" charset="0"/>
              </a:rPr>
              <a:t> the input 3 in the multiplexor as shown in the Figure, then Result = 000 … 001 if a &lt; b, and Result = 000 … 000 otherwise.</a:t>
            </a:r>
          </a:p>
        </p:txBody>
      </p:sp>
      <p:sp>
        <p:nvSpPr>
          <p:cNvPr id="96261" name="TextBox 6">
            <a:extLst>
              <a:ext uri="{FF2B5EF4-FFF2-40B4-BE49-F238E27FC236}">
                <a16:creationId xmlns:a16="http://schemas.microsoft.com/office/drawing/2014/main" id="{7CD9640A-3E45-462A-8AEA-168D553AA275}"/>
              </a:ext>
            </a:extLst>
          </p:cNvPr>
          <p:cNvSpPr txBox="1">
            <a:spLocks noChangeArrowheads="1"/>
          </p:cNvSpPr>
          <p:nvPr/>
        </p:nvSpPr>
        <p:spPr bwMode="auto">
          <a:xfrm>
            <a:off x="684213" y="1196752"/>
            <a:ext cx="388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u="sng" dirty="0"/>
              <a:t>32 bit </a:t>
            </a:r>
            <a:r>
              <a:rPr lang="en-US" altLang="en-US" sz="2400" b="1" u="sng" dirty="0" err="1"/>
              <a:t>slt</a:t>
            </a:r>
            <a:r>
              <a:rPr lang="en-US" altLang="en-US" sz="2400" b="1" u="sng" dirty="0"/>
              <a:t>:</a:t>
            </a:r>
          </a:p>
        </p:txBody>
      </p:sp>
      <p:sp>
        <p:nvSpPr>
          <p:cNvPr id="2" name="TextBox 1">
            <a:extLst>
              <a:ext uri="{FF2B5EF4-FFF2-40B4-BE49-F238E27FC236}">
                <a16:creationId xmlns:a16="http://schemas.microsoft.com/office/drawing/2014/main" id="{7E7F0197-6EA6-4E6B-954B-4C0E63AEA733}"/>
              </a:ext>
            </a:extLst>
          </p:cNvPr>
          <p:cNvSpPr txBox="1"/>
          <p:nvPr/>
        </p:nvSpPr>
        <p:spPr>
          <a:xfrm>
            <a:off x="523875" y="4705405"/>
            <a:ext cx="4408165" cy="1569660"/>
          </a:xfrm>
          <a:prstGeom prst="rect">
            <a:avLst/>
          </a:prstGeom>
          <a:noFill/>
        </p:spPr>
        <p:txBody>
          <a:bodyPr wrap="square" rtlCol="0">
            <a:spAutoFit/>
          </a:bodyPr>
          <a:lstStyle/>
          <a:p>
            <a:pPr>
              <a:defRPr/>
            </a:pPr>
            <a:r>
              <a:rPr lang="en-US" b="1" dirty="0"/>
              <a:t>Note: </a:t>
            </a:r>
          </a:p>
          <a:p>
            <a:pPr marL="342900" indent="-342900">
              <a:buFontTx/>
              <a:buAutoNum type="arabicParenBoth"/>
              <a:defRPr/>
            </a:pPr>
            <a:r>
              <a:rPr lang="en-US" dirty="0"/>
              <a:t>Every time we want the ALU to subtract, we set both </a:t>
            </a:r>
            <a:r>
              <a:rPr lang="en-US" dirty="0" err="1"/>
              <a:t>CarryIn</a:t>
            </a:r>
            <a:r>
              <a:rPr lang="en-US" dirty="0"/>
              <a:t> and </a:t>
            </a:r>
            <a:r>
              <a:rPr lang="en-US" dirty="0" err="1"/>
              <a:t>Binvert</a:t>
            </a:r>
            <a:r>
              <a:rPr lang="en-US" dirty="0"/>
              <a:t> to 1.</a:t>
            </a:r>
          </a:p>
          <a:p>
            <a:pPr marL="342900" indent="-342900">
              <a:buFontTx/>
              <a:buAutoNum type="arabicParenBoth"/>
              <a:defRPr/>
            </a:pPr>
            <a:r>
              <a:rPr lang="en-US" dirty="0"/>
              <a:t>For add or logic operation we want both </a:t>
            </a:r>
            <a:r>
              <a:rPr lang="en-US" dirty="0" err="1"/>
              <a:t>CarryIn</a:t>
            </a:r>
            <a:r>
              <a:rPr lang="en-US" dirty="0"/>
              <a:t> and </a:t>
            </a:r>
            <a:r>
              <a:rPr lang="en-US" dirty="0" err="1"/>
              <a:t>Binvert</a:t>
            </a:r>
            <a:r>
              <a:rPr lang="en-US" dirty="0"/>
              <a:t> to 0.</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3">
            <a:extLst>
              <a:ext uri="{FF2B5EF4-FFF2-40B4-BE49-F238E27FC236}">
                <a16:creationId xmlns:a16="http://schemas.microsoft.com/office/drawing/2014/main" id="{2569B304-5551-4C8D-9E7D-EC89C315D15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0291427-0888-4963-96DD-31F0146E566F}" type="slidenum">
              <a:rPr lang="en-AU" altLang="en-US" sz="1400" smtClean="0"/>
              <a:pPr>
                <a:spcBef>
                  <a:spcPct val="0"/>
                </a:spcBef>
                <a:buClrTx/>
                <a:buSzTx/>
                <a:buFontTx/>
                <a:buNone/>
              </a:pPr>
              <a:t>35</a:t>
            </a:fld>
            <a:endParaRPr lang="en-AU" altLang="en-US" sz="1400"/>
          </a:p>
        </p:txBody>
      </p:sp>
      <p:sp>
        <p:nvSpPr>
          <p:cNvPr id="102403" name="Rectangle 2">
            <a:extLst>
              <a:ext uri="{FF2B5EF4-FFF2-40B4-BE49-F238E27FC236}">
                <a16:creationId xmlns:a16="http://schemas.microsoft.com/office/drawing/2014/main" id="{0DB9944C-47C7-4406-9636-822A8C4666ED}"/>
              </a:ext>
            </a:extLst>
          </p:cNvPr>
          <p:cNvSpPr>
            <a:spLocks noGrp="1" noChangeArrowheads="1"/>
          </p:cNvSpPr>
          <p:nvPr>
            <p:ph type="title"/>
          </p:nvPr>
        </p:nvSpPr>
        <p:spPr/>
        <p:txBody>
          <a:bodyPr/>
          <a:lstStyle/>
          <a:p>
            <a:pPr eaLnBrk="1" hangingPunct="1"/>
            <a:r>
              <a:rPr lang="en-US" altLang="en-US"/>
              <a:t>ALU Control</a:t>
            </a:r>
            <a:endParaRPr lang="en-AU" altLang="en-US"/>
          </a:p>
        </p:txBody>
      </p:sp>
      <p:sp>
        <p:nvSpPr>
          <p:cNvPr id="102404" name="Rectangle 3">
            <a:extLst>
              <a:ext uri="{FF2B5EF4-FFF2-40B4-BE49-F238E27FC236}">
                <a16:creationId xmlns:a16="http://schemas.microsoft.com/office/drawing/2014/main" id="{BCA48A86-9E9A-4958-A1C1-364C17AB4F17}"/>
              </a:ext>
            </a:extLst>
          </p:cNvPr>
          <p:cNvSpPr>
            <a:spLocks noGrp="1" noChangeArrowheads="1"/>
          </p:cNvSpPr>
          <p:nvPr>
            <p:ph type="body" idx="1"/>
          </p:nvPr>
        </p:nvSpPr>
        <p:spPr>
          <a:xfrm>
            <a:off x="684213" y="1125538"/>
            <a:ext cx="8270875" cy="574675"/>
          </a:xfrm>
        </p:spPr>
        <p:txBody>
          <a:bodyPr/>
          <a:lstStyle/>
          <a:p>
            <a:pPr eaLnBrk="1" hangingPunct="1"/>
            <a:r>
              <a:rPr lang="en-US" altLang="en-US" sz="2800"/>
              <a:t>ALU used for the following functions (F):</a:t>
            </a:r>
          </a:p>
        </p:txBody>
      </p:sp>
      <p:sp>
        <p:nvSpPr>
          <p:cNvPr id="102405" name="Text Box 4">
            <a:extLst>
              <a:ext uri="{FF2B5EF4-FFF2-40B4-BE49-F238E27FC236}">
                <a16:creationId xmlns:a16="http://schemas.microsoft.com/office/drawing/2014/main" id="{33B439AF-E80E-47D7-B19E-2FE1DF00B8F4}"/>
              </a:ext>
            </a:extLst>
          </p:cNvPr>
          <p:cNvSpPr txBox="1">
            <a:spLocks noChangeArrowheads="1"/>
          </p:cNvSpPr>
          <p:nvPr/>
        </p:nvSpPr>
        <p:spPr bwMode="auto">
          <a:xfrm rot="5400000">
            <a:off x="6893719" y="1883569"/>
            <a:ext cx="41338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§4.4 A Simple Implementation Scheme</a:t>
            </a:r>
          </a:p>
        </p:txBody>
      </p:sp>
      <p:graphicFrame>
        <p:nvGraphicFramePr>
          <p:cNvPr id="297989" name="Group 5">
            <a:extLst>
              <a:ext uri="{FF2B5EF4-FFF2-40B4-BE49-F238E27FC236}">
                <a16:creationId xmlns:a16="http://schemas.microsoft.com/office/drawing/2014/main" id="{609C15F0-3376-469F-B454-3E633EFB0879}"/>
              </a:ext>
            </a:extLst>
          </p:cNvPr>
          <p:cNvGraphicFramePr>
            <a:graphicFrameLocks noGrp="1"/>
          </p:cNvGraphicFramePr>
          <p:nvPr/>
        </p:nvGraphicFramePr>
        <p:xfrm>
          <a:off x="1060450" y="1700213"/>
          <a:ext cx="4249738" cy="2378077"/>
        </p:xfrm>
        <a:graphic>
          <a:graphicData uri="http://schemas.openxmlformats.org/drawingml/2006/table">
            <a:tbl>
              <a:tblPr/>
              <a:tblGrid>
                <a:gridCol w="2124869">
                  <a:extLst>
                    <a:ext uri="{9D8B030D-6E8A-4147-A177-3AD203B41FA5}">
                      <a16:colId xmlns:a16="http://schemas.microsoft.com/office/drawing/2014/main" val="20000"/>
                    </a:ext>
                  </a:extLst>
                </a:gridCol>
                <a:gridCol w="2124869">
                  <a:extLst>
                    <a:ext uri="{9D8B030D-6E8A-4147-A177-3AD203B41FA5}">
                      <a16:colId xmlns:a16="http://schemas.microsoft.com/office/drawing/2014/main" val="20001"/>
                    </a:ext>
                  </a:extLst>
                </a:gridCol>
              </a:tblGrid>
              <a:tr h="36585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Arial" charset="0"/>
                        </a:rPr>
                        <a:t>ALU control</a:t>
                      </a:r>
                      <a:endParaRPr kumimoji="0" lang="en-AU" sz="1800" b="1" i="0" u="none" strike="noStrike" cap="none" normalizeH="0" baseline="0" dirty="0">
                        <a:ln>
                          <a:noFill/>
                        </a:ln>
                        <a:solidFill>
                          <a:schemeClr val="tx1"/>
                        </a:solidFill>
                        <a:effectLst/>
                        <a:latin typeface="Arial" charset="0"/>
                      </a:endParaRPr>
                    </a:p>
                  </a:txBody>
                  <a:tcPr marL="91467" marR="91467"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Arial" charset="0"/>
                        </a:rPr>
                        <a:t>Function</a:t>
                      </a:r>
                      <a:endParaRPr kumimoji="0" lang="en-AU" sz="1800" b="1" i="0" u="none" strike="noStrike" cap="none" normalizeH="0" baseline="0" dirty="0">
                        <a:ln>
                          <a:noFill/>
                        </a:ln>
                        <a:solidFill>
                          <a:schemeClr val="tx1"/>
                        </a:solidFill>
                        <a:effectLst/>
                        <a:latin typeface="Arial" charset="0"/>
                      </a:endParaRPr>
                    </a:p>
                  </a:txBody>
                  <a:tcPr marL="91467" marR="91467"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7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Arial" charset="0"/>
                        </a:rPr>
                        <a:t>0000</a:t>
                      </a:r>
                      <a:endParaRPr kumimoji="0" lang="en-AU" sz="1600" b="0" i="0" u="none" strike="noStrike" cap="none" normalizeH="0" baseline="0" dirty="0">
                        <a:ln>
                          <a:noFill/>
                        </a:ln>
                        <a:solidFill>
                          <a:schemeClr val="tx1"/>
                        </a:solidFill>
                        <a:effectLst/>
                        <a:latin typeface="Arial" charset="0"/>
                      </a:endParaRPr>
                    </a:p>
                  </a:txBody>
                  <a:tcPr marL="91467" marR="91467"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Arial" charset="0"/>
                        </a:rPr>
                        <a:t>AND</a:t>
                      </a:r>
                      <a:endParaRPr kumimoji="0" lang="en-AU" sz="1600" b="0" i="0" u="none" strike="noStrike" cap="none" normalizeH="0" baseline="0" dirty="0">
                        <a:ln>
                          <a:noFill/>
                        </a:ln>
                        <a:solidFill>
                          <a:schemeClr val="tx1"/>
                        </a:solidFill>
                        <a:effectLst/>
                        <a:latin typeface="Arial" charset="0"/>
                      </a:endParaRPr>
                    </a:p>
                  </a:txBody>
                  <a:tcPr marL="91467" marR="91467"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7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0001</a:t>
                      </a:r>
                      <a:endParaRPr kumimoji="0" lang="en-AU" sz="1600" b="0" i="0" u="none" strike="noStrike" cap="none" normalizeH="0" baseline="0">
                        <a:ln>
                          <a:noFill/>
                        </a:ln>
                        <a:solidFill>
                          <a:schemeClr val="tx1"/>
                        </a:solidFill>
                        <a:effectLst/>
                        <a:latin typeface="Arial" charset="0"/>
                      </a:endParaRPr>
                    </a:p>
                  </a:txBody>
                  <a:tcPr marL="91467" marR="91467"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OR</a:t>
                      </a:r>
                      <a:endParaRPr kumimoji="0" lang="en-AU" sz="1600" b="0" i="0" u="none" strike="noStrike" cap="none" normalizeH="0" baseline="0">
                        <a:ln>
                          <a:noFill/>
                        </a:ln>
                        <a:solidFill>
                          <a:schemeClr val="tx1"/>
                        </a:solidFill>
                        <a:effectLst/>
                        <a:latin typeface="Arial" charset="0"/>
                      </a:endParaRPr>
                    </a:p>
                  </a:txBody>
                  <a:tcPr marL="91467" marR="91467"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7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0010</a:t>
                      </a:r>
                      <a:endParaRPr kumimoji="0" lang="en-AU" sz="1600" b="0" i="0" u="none" strike="noStrike" cap="none" normalizeH="0" baseline="0">
                        <a:ln>
                          <a:noFill/>
                        </a:ln>
                        <a:solidFill>
                          <a:schemeClr val="tx1"/>
                        </a:solidFill>
                        <a:effectLst/>
                        <a:latin typeface="Arial" charset="0"/>
                      </a:endParaRPr>
                    </a:p>
                  </a:txBody>
                  <a:tcPr marL="91467" marR="91467"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add</a:t>
                      </a:r>
                      <a:endParaRPr kumimoji="0" lang="en-AU" sz="1600" b="0" i="0" u="none" strike="noStrike" cap="none" normalizeH="0" baseline="0">
                        <a:ln>
                          <a:noFill/>
                        </a:ln>
                        <a:solidFill>
                          <a:schemeClr val="tx1"/>
                        </a:solidFill>
                        <a:effectLst/>
                        <a:latin typeface="Arial" charset="0"/>
                      </a:endParaRPr>
                    </a:p>
                  </a:txBody>
                  <a:tcPr marL="91467" marR="91467"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7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0110</a:t>
                      </a:r>
                      <a:endParaRPr kumimoji="0" lang="en-AU" sz="1600" b="0" i="0" u="none" strike="noStrike" cap="none" normalizeH="0" baseline="0">
                        <a:ln>
                          <a:noFill/>
                        </a:ln>
                        <a:solidFill>
                          <a:schemeClr val="tx1"/>
                        </a:solidFill>
                        <a:effectLst/>
                        <a:latin typeface="Arial" charset="0"/>
                      </a:endParaRPr>
                    </a:p>
                  </a:txBody>
                  <a:tcPr marL="91467" marR="91467"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subtract</a:t>
                      </a:r>
                      <a:endParaRPr kumimoji="0" lang="en-AU" sz="1600" b="0" i="0" u="none" strike="noStrike" cap="none" normalizeH="0" baseline="0">
                        <a:ln>
                          <a:noFill/>
                        </a:ln>
                        <a:solidFill>
                          <a:schemeClr val="tx1"/>
                        </a:solidFill>
                        <a:effectLst/>
                        <a:latin typeface="Arial" charset="0"/>
                      </a:endParaRPr>
                    </a:p>
                  </a:txBody>
                  <a:tcPr marL="91467" marR="91467"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7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Arial" charset="0"/>
                        </a:rPr>
                        <a:t>0111</a:t>
                      </a:r>
                      <a:endParaRPr kumimoji="0" lang="en-AU" sz="1600" b="0" i="0" u="none" strike="noStrike" cap="none" normalizeH="0" baseline="0" dirty="0">
                        <a:ln>
                          <a:noFill/>
                        </a:ln>
                        <a:solidFill>
                          <a:schemeClr val="tx1"/>
                        </a:solidFill>
                        <a:effectLst/>
                        <a:latin typeface="Arial" charset="0"/>
                      </a:endParaRPr>
                    </a:p>
                  </a:txBody>
                  <a:tcPr marL="91467" marR="91467"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set-on-less-than</a:t>
                      </a:r>
                      <a:endParaRPr kumimoji="0" lang="en-AU" sz="1600" b="0" i="0" u="none" strike="noStrike" cap="none" normalizeH="0" baseline="0">
                        <a:ln>
                          <a:noFill/>
                        </a:ln>
                        <a:solidFill>
                          <a:schemeClr val="tx1"/>
                        </a:solidFill>
                        <a:effectLst/>
                        <a:latin typeface="Arial" charset="0"/>
                      </a:endParaRPr>
                    </a:p>
                  </a:txBody>
                  <a:tcPr marL="91467" marR="91467"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7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Arial" charset="0"/>
                        </a:rPr>
                        <a:t>1100</a:t>
                      </a:r>
                      <a:endParaRPr kumimoji="0" lang="en-AU" sz="1600" b="0" i="0" u="none" strike="noStrike" cap="none" normalizeH="0" baseline="0" dirty="0">
                        <a:ln>
                          <a:noFill/>
                        </a:ln>
                        <a:solidFill>
                          <a:schemeClr val="tx1"/>
                        </a:solidFill>
                        <a:effectLst/>
                        <a:latin typeface="Arial" charset="0"/>
                      </a:endParaRPr>
                    </a:p>
                  </a:txBody>
                  <a:tcPr marL="91467" marR="91467" marT="45737" marB="457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Arial" charset="0"/>
                        </a:rPr>
                        <a:t>NOR</a:t>
                      </a:r>
                      <a:endParaRPr kumimoji="0" lang="en-AU" sz="1600" b="0" i="0" u="none" strike="noStrike" cap="none" normalizeH="0" baseline="0" dirty="0">
                        <a:ln>
                          <a:noFill/>
                        </a:ln>
                        <a:solidFill>
                          <a:schemeClr val="tx1"/>
                        </a:solidFill>
                        <a:effectLst/>
                        <a:latin typeface="Arial" charset="0"/>
                      </a:endParaRPr>
                    </a:p>
                  </a:txBody>
                  <a:tcPr marL="91467" marR="91467" marT="45737" marB="457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2432" name="Rectangle 1">
            <a:extLst>
              <a:ext uri="{FF2B5EF4-FFF2-40B4-BE49-F238E27FC236}">
                <a16:creationId xmlns:a16="http://schemas.microsoft.com/office/drawing/2014/main" id="{ADE4B44E-52AF-45A8-9BA9-CF76F1B52061}"/>
              </a:ext>
            </a:extLst>
          </p:cNvPr>
          <p:cNvSpPr>
            <a:spLocks noChangeArrowheads="1"/>
          </p:cNvSpPr>
          <p:nvPr/>
        </p:nvSpPr>
        <p:spPr bwMode="auto">
          <a:xfrm>
            <a:off x="250825" y="4133850"/>
            <a:ext cx="5416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solidFill>
                  <a:srgbClr val="000000"/>
                </a:solidFill>
                <a:ea typeface="Times New Roman" panose="02020603050405020304" pitchFamily="18" charset="0"/>
                <a:cs typeface="ITCFranklinGothicStd-Hvy"/>
              </a:rPr>
              <a:t>To choice the above R-Type functions (except NOR), the three ALU control lines, </a:t>
            </a:r>
            <a:r>
              <a:rPr lang="en-US" altLang="en-US" sz="1400" i="1">
                <a:solidFill>
                  <a:srgbClr val="000000"/>
                </a:solidFill>
                <a:ea typeface="Times New Roman" panose="02020603050405020304" pitchFamily="18" charset="0"/>
                <a:cs typeface="ITCFranklinGothicStd-Hvy"/>
              </a:rPr>
              <a:t>Ainvert</a:t>
            </a:r>
            <a:r>
              <a:rPr lang="en-US" altLang="en-US" sz="1400">
                <a:solidFill>
                  <a:srgbClr val="000000"/>
                </a:solidFill>
                <a:ea typeface="Times New Roman" panose="02020603050405020304" pitchFamily="18" charset="0"/>
                <a:cs typeface="ITCFranklinGothicStd-Hvy"/>
              </a:rPr>
              <a:t>, </a:t>
            </a:r>
            <a:r>
              <a:rPr lang="en-US" altLang="en-US" sz="1400" i="1">
                <a:solidFill>
                  <a:srgbClr val="000000"/>
                </a:solidFill>
                <a:ea typeface="Times New Roman" panose="02020603050405020304" pitchFamily="18" charset="0"/>
                <a:cs typeface="ITCFranklinGothicStd-Hvy"/>
              </a:rPr>
              <a:t>Bnegate</a:t>
            </a:r>
            <a:r>
              <a:rPr lang="en-US" altLang="en-US" sz="1400">
                <a:solidFill>
                  <a:srgbClr val="000000"/>
                </a:solidFill>
                <a:ea typeface="Times New Roman" panose="02020603050405020304" pitchFamily="18" charset="0"/>
                <a:cs typeface="ITCFranklinGothicStd-Hvy"/>
              </a:rPr>
              <a:t>, and the </a:t>
            </a:r>
            <a:r>
              <a:rPr lang="en-US" altLang="en-US" sz="1400" i="1">
                <a:solidFill>
                  <a:srgbClr val="000000"/>
                </a:solidFill>
                <a:ea typeface="Times New Roman" panose="02020603050405020304" pitchFamily="18" charset="0"/>
                <a:cs typeface="ITCFranklinGothicStd-Hvy"/>
              </a:rPr>
              <a:t>operations</a:t>
            </a:r>
            <a:r>
              <a:rPr lang="en-US" altLang="en-US" sz="1400">
                <a:solidFill>
                  <a:srgbClr val="000000"/>
                </a:solidFill>
                <a:ea typeface="Times New Roman" panose="02020603050405020304" pitchFamily="18" charset="0"/>
                <a:cs typeface="ITCFranklinGothicStd-Hvy"/>
              </a:rPr>
              <a:t> are used.</a:t>
            </a:r>
            <a:endParaRPr lang="en-US" altLang="en-US" sz="1400">
              <a:ea typeface="Times New Roman" panose="02020603050405020304" pitchFamily="18" charset="0"/>
              <a:cs typeface="ITCFranklinGothicStd-Hvy"/>
            </a:endParaRPr>
          </a:p>
        </p:txBody>
      </p:sp>
      <p:pic>
        <p:nvPicPr>
          <p:cNvPr id="8" name="Picture 6" descr="26">
            <a:extLst>
              <a:ext uri="{FF2B5EF4-FFF2-40B4-BE49-F238E27FC236}">
                <a16:creationId xmlns:a16="http://schemas.microsoft.com/office/drawing/2014/main" id="{4E388CA4-24E6-4AA8-A7D5-F55272228A9B}"/>
              </a:ext>
            </a:extLst>
          </p:cNvPr>
          <p:cNvPicPr>
            <a:picLocks noChangeAspect="1" noChangeArrowheads="1"/>
          </p:cNvPicPr>
          <p:nvPr/>
        </p:nvPicPr>
        <p:blipFill>
          <a:blip r:embed="rId3"/>
          <a:srcRect/>
          <a:stretch>
            <a:fillRect/>
          </a:stretch>
        </p:blipFill>
        <p:spPr bwMode="auto">
          <a:xfrm>
            <a:off x="6230938" y="1881188"/>
            <a:ext cx="2192337" cy="3306762"/>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4" name="TextBox 2">
            <a:extLst>
              <a:ext uri="{FF2B5EF4-FFF2-40B4-BE49-F238E27FC236}">
                <a16:creationId xmlns:a16="http://schemas.microsoft.com/office/drawing/2014/main" id="{02C0C945-5266-46A2-8EF0-3A30DA5C8EBE}"/>
              </a:ext>
            </a:extLst>
          </p:cNvPr>
          <p:cNvSpPr txBox="1">
            <a:spLocks noChangeArrowheads="1"/>
          </p:cNvSpPr>
          <p:nvPr/>
        </p:nvSpPr>
        <p:spPr bwMode="auto">
          <a:xfrm>
            <a:off x="279400" y="4797425"/>
            <a:ext cx="5616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 typeface="Arial" panose="020B0604020202020204" pitchFamily="34" charset="0"/>
              <a:buChar char="•"/>
            </a:pPr>
            <a:r>
              <a:rPr lang="en-US" altLang="en-US" sz="1600"/>
              <a:t>For lw/sw add is used to compute the memory address.</a:t>
            </a:r>
          </a:p>
          <a:p>
            <a:pPr>
              <a:spcBef>
                <a:spcPct val="0"/>
              </a:spcBef>
              <a:buClrTx/>
              <a:buSzTx/>
              <a:buFont typeface="Arial" panose="020B0604020202020204" pitchFamily="34" charset="0"/>
              <a:buChar char="•"/>
            </a:pPr>
            <a:r>
              <a:rPr lang="en-US" altLang="en-US" sz="1600"/>
              <a:t>For branch equal (beq), the ALU performs a subtraction.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3">
            <a:extLst>
              <a:ext uri="{FF2B5EF4-FFF2-40B4-BE49-F238E27FC236}">
                <a16:creationId xmlns:a16="http://schemas.microsoft.com/office/drawing/2014/main" id="{2E79E6A9-03FF-4CDD-ABC5-E7142EC7A5F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D3069106-457E-4137-BCB8-5EA9492E2DB1}" type="slidenum">
              <a:rPr lang="en-AU" altLang="en-US" sz="1400" smtClean="0"/>
              <a:pPr>
                <a:spcBef>
                  <a:spcPct val="0"/>
                </a:spcBef>
                <a:buClrTx/>
                <a:buSzTx/>
                <a:buFontTx/>
                <a:buNone/>
              </a:pPr>
              <a:t>36</a:t>
            </a:fld>
            <a:endParaRPr lang="en-AU" altLang="en-US" sz="1400"/>
          </a:p>
        </p:txBody>
      </p:sp>
      <p:sp>
        <p:nvSpPr>
          <p:cNvPr id="106499" name="Rectangle 2">
            <a:extLst>
              <a:ext uri="{FF2B5EF4-FFF2-40B4-BE49-F238E27FC236}">
                <a16:creationId xmlns:a16="http://schemas.microsoft.com/office/drawing/2014/main" id="{DD54AC7B-30A4-42DB-AD26-F152D59E49DC}"/>
              </a:ext>
            </a:extLst>
          </p:cNvPr>
          <p:cNvSpPr>
            <a:spLocks noGrp="1" noChangeArrowheads="1"/>
          </p:cNvSpPr>
          <p:nvPr>
            <p:ph type="title"/>
          </p:nvPr>
        </p:nvSpPr>
        <p:spPr/>
        <p:txBody>
          <a:bodyPr/>
          <a:lstStyle/>
          <a:p>
            <a:pPr eaLnBrk="1" hangingPunct="1"/>
            <a:r>
              <a:rPr lang="en-US" altLang="en-US"/>
              <a:t>The Main Control Unit</a:t>
            </a:r>
            <a:endParaRPr lang="en-AU" altLang="en-US"/>
          </a:p>
        </p:txBody>
      </p:sp>
      <p:sp>
        <p:nvSpPr>
          <p:cNvPr id="106500" name="Rectangle 3">
            <a:extLst>
              <a:ext uri="{FF2B5EF4-FFF2-40B4-BE49-F238E27FC236}">
                <a16:creationId xmlns:a16="http://schemas.microsoft.com/office/drawing/2014/main" id="{3B33F7A2-F11C-43CB-B8F7-8EB8CDCD3FF5}"/>
              </a:ext>
            </a:extLst>
          </p:cNvPr>
          <p:cNvSpPr>
            <a:spLocks noGrp="1" noChangeArrowheads="1"/>
          </p:cNvSpPr>
          <p:nvPr>
            <p:ph type="body" idx="1"/>
          </p:nvPr>
        </p:nvSpPr>
        <p:spPr>
          <a:xfrm>
            <a:off x="684213" y="1125538"/>
            <a:ext cx="8270875" cy="690562"/>
          </a:xfrm>
        </p:spPr>
        <p:txBody>
          <a:bodyPr/>
          <a:lstStyle/>
          <a:p>
            <a:pPr eaLnBrk="1" hangingPunct="1"/>
            <a:r>
              <a:rPr lang="en-US" altLang="en-US"/>
              <a:t>Control signals derived from instruction</a:t>
            </a:r>
            <a:endParaRPr lang="en-AU" altLang="en-US"/>
          </a:p>
        </p:txBody>
      </p:sp>
      <p:grpSp>
        <p:nvGrpSpPr>
          <p:cNvPr id="106501" name="Group 4">
            <a:extLst>
              <a:ext uri="{FF2B5EF4-FFF2-40B4-BE49-F238E27FC236}">
                <a16:creationId xmlns:a16="http://schemas.microsoft.com/office/drawing/2014/main" id="{71AB0A92-4A22-4554-946C-BA0F75749879}"/>
              </a:ext>
            </a:extLst>
          </p:cNvPr>
          <p:cNvGrpSpPr>
            <a:grpSpLocks/>
          </p:cNvGrpSpPr>
          <p:nvPr/>
        </p:nvGrpSpPr>
        <p:grpSpPr bwMode="auto">
          <a:xfrm>
            <a:off x="1619250" y="2060575"/>
            <a:ext cx="6913563" cy="773113"/>
            <a:chOff x="703" y="981"/>
            <a:chExt cx="4355" cy="487"/>
          </a:xfrm>
        </p:grpSpPr>
        <p:sp>
          <p:nvSpPr>
            <p:cNvPr id="106540" name="Text Box 5">
              <a:extLst>
                <a:ext uri="{FF2B5EF4-FFF2-40B4-BE49-F238E27FC236}">
                  <a16:creationId xmlns:a16="http://schemas.microsoft.com/office/drawing/2014/main" id="{BE601C71-4234-43CB-9B08-D4E34C3B234A}"/>
                </a:ext>
              </a:extLst>
            </p:cNvPr>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0</a:t>
              </a:r>
              <a:endParaRPr lang="en-AU" altLang="en-US" sz="2000"/>
            </a:p>
          </p:txBody>
        </p:sp>
        <p:sp>
          <p:nvSpPr>
            <p:cNvPr id="106541" name="Text Box 6">
              <a:extLst>
                <a:ext uri="{FF2B5EF4-FFF2-40B4-BE49-F238E27FC236}">
                  <a16:creationId xmlns:a16="http://schemas.microsoft.com/office/drawing/2014/main" id="{9BAA43C4-C17F-44E5-B2A0-E52EBECB27A4}"/>
                </a:ext>
              </a:extLst>
            </p:cNvPr>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rs</a:t>
              </a:r>
              <a:endParaRPr lang="en-AU" altLang="en-US" sz="2000"/>
            </a:p>
          </p:txBody>
        </p:sp>
        <p:sp>
          <p:nvSpPr>
            <p:cNvPr id="106542" name="Text Box 7">
              <a:extLst>
                <a:ext uri="{FF2B5EF4-FFF2-40B4-BE49-F238E27FC236}">
                  <a16:creationId xmlns:a16="http://schemas.microsoft.com/office/drawing/2014/main" id="{E5DA6AFE-8C9D-4E13-B622-CBFDADE77B1B}"/>
                </a:ext>
              </a:extLst>
            </p:cNvPr>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rt</a:t>
              </a:r>
              <a:endParaRPr lang="en-AU" altLang="en-US" sz="2000"/>
            </a:p>
          </p:txBody>
        </p:sp>
        <p:sp>
          <p:nvSpPr>
            <p:cNvPr id="106543" name="Text Box 8">
              <a:extLst>
                <a:ext uri="{FF2B5EF4-FFF2-40B4-BE49-F238E27FC236}">
                  <a16:creationId xmlns:a16="http://schemas.microsoft.com/office/drawing/2014/main" id="{2302712F-F5E6-499E-B09F-C4A15CDE9DC9}"/>
                </a:ext>
              </a:extLst>
            </p:cNvPr>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rd</a:t>
              </a:r>
              <a:endParaRPr lang="en-AU" altLang="en-US" sz="2000"/>
            </a:p>
          </p:txBody>
        </p:sp>
        <p:sp>
          <p:nvSpPr>
            <p:cNvPr id="106544" name="Text Box 9">
              <a:extLst>
                <a:ext uri="{FF2B5EF4-FFF2-40B4-BE49-F238E27FC236}">
                  <a16:creationId xmlns:a16="http://schemas.microsoft.com/office/drawing/2014/main" id="{E6E5B384-C93C-4626-A29A-7D8B2F8EF7D5}"/>
                </a:ext>
              </a:extLst>
            </p:cNvPr>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shamt</a:t>
              </a:r>
              <a:endParaRPr lang="en-AU" altLang="en-US" sz="2000"/>
            </a:p>
          </p:txBody>
        </p:sp>
        <p:sp>
          <p:nvSpPr>
            <p:cNvPr id="106545" name="Text Box 10">
              <a:extLst>
                <a:ext uri="{FF2B5EF4-FFF2-40B4-BE49-F238E27FC236}">
                  <a16:creationId xmlns:a16="http://schemas.microsoft.com/office/drawing/2014/main" id="{6CB29104-686C-4083-B585-89585A1E0638}"/>
                </a:ext>
              </a:extLst>
            </p:cNvPr>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funct</a:t>
              </a:r>
              <a:endParaRPr lang="en-AU" altLang="en-US" sz="2000"/>
            </a:p>
          </p:txBody>
        </p:sp>
        <p:sp>
          <p:nvSpPr>
            <p:cNvPr id="106546" name="Text Box 11">
              <a:extLst>
                <a:ext uri="{FF2B5EF4-FFF2-40B4-BE49-F238E27FC236}">
                  <a16:creationId xmlns:a16="http://schemas.microsoft.com/office/drawing/2014/main" id="{B0083F87-0A7B-44A0-8D4C-35C615AB6058}"/>
                </a:ext>
              </a:extLst>
            </p:cNvPr>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31:26</a:t>
              </a:r>
              <a:endParaRPr lang="en-AU" altLang="en-US" sz="1600"/>
            </a:p>
          </p:txBody>
        </p:sp>
        <p:sp>
          <p:nvSpPr>
            <p:cNvPr id="106547" name="Text Box 12">
              <a:extLst>
                <a:ext uri="{FF2B5EF4-FFF2-40B4-BE49-F238E27FC236}">
                  <a16:creationId xmlns:a16="http://schemas.microsoft.com/office/drawing/2014/main" id="{BCC64828-0269-4E8D-A95E-335865511CC0}"/>
                </a:ext>
              </a:extLst>
            </p:cNvPr>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5:0</a:t>
              </a:r>
              <a:endParaRPr lang="en-AU" altLang="en-US" sz="1600"/>
            </a:p>
          </p:txBody>
        </p:sp>
        <p:sp>
          <p:nvSpPr>
            <p:cNvPr id="106548" name="Text Box 13">
              <a:extLst>
                <a:ext uri="{FF2B5EF4-FFF2-40B4-BE49-F238E27FC236}">
                  <a16:creationId xmlns:a16="http://schemas.microsoft.com/office/drawing/2014/main" id="{A4B9DD1E-5FC2-4370-96DD-D38D03D51F77}"/>
                </a:ext>
              </a:extLst>
            </p:cNvPr>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25:21</a:t>
              </a:r>
              <a:endParaRPr lang="en-AU" altLang="en-US" sz="1600"/>
            </a:p>
          </p:txBody>
        </p:sp>
        <p:sp>
          <p:nvSpPr>
            <p:cNvPr id="106549" name="Text Box 14">
              <a:extLst>
                <a:ext uri="{FF2B5EF4-FFF2-40B4-BE49-F238E27FC236}">
                  <a16:creationId xmlns:a16="http://schemas.microsoft.com/office/drawing/2014/main" id="{53B8685A-84FF-4DF9-B136-BABCE66CD078}"/>
                </a:ext>
              </a:extLst>
            </p:cNvPr>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20:16</a:t>
              </a:r>
              <a:endParaRPr lang="en-AU" altLang="en-US" sz="1600"/>
            </a:p>
          </p:txBody>
        </p:sp>
        <p:sp>
          <p:nvSpPr>
            <p:cNvPr id="106550" name="Text Box 15">
              <a:extLst>
                <a:ext uri="{FF2B5EF4-FFF2-40B4-BE49-F238E27FC236}">
                  <a16:creationId xmlns:a16="http://schemas.microsoft.com/office/drawing/2014/main" id="{2F0005B3-FF04-4616-ADBC-EE77D6CECCDB}"/>
                </a:ext>
              </a:extLst>
            </p:cNvPr>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15:11</a:t>
              </a:r>
              <a:endParaRPr lang="en-AU" altLang="en-US" sz="1600"/>
            </a:p>
          </p:txBody>
        </p:sp>
        <p:sp>
          <p:nvSpPr>
            <p:cNvPr id="106551" name="Text Box 16">
              <a:extLst>
                <a:ext uri="{FF2B5EF4-FFF2-40B4-BE49-F238E27FC236}">
                  <a16:creationId xmlns:a16="http://schemas.microsoft.com/office/drawing/2014/main" id="{F0CF694F-6A05-4008-AC4B-25381C3AD5AB}"/>
                </a:ext>
              </a:extLst>
            </p:cNvPr>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10:6</a:t>
              </a:r>
              <a:endParaRPr lang="en-AU" altLang="en-US" sz="1600"/>
            </a:p>
          </p:txBody>
        </p:sp>
      </p:grpSp>
      <p:grpSp>
        <p:nvGrpSpPr>
          <p:cNvPr id="106502" name="Group 17">
            <a:extLst>
              <a:ext uri="{FF2B5EF4-FFF2-40B4-BE49-F238E27FC236}">
                <a16:creationId xmlns:a16="http://schemas.microsoft.com/office/drawing/2014/main" id="{E77529A8-0E6E-480B-9963-2A3FBD1CDEA4}"/>
              </a:ext>
            </a:extLst>
          </p:cNvPr>
          <p:cNvGrpSpPr>
            <a:grpSpLocks/>
          </p:cNvGrpSpPr>
          <p:nvPr/>
        </p:nvGrpSpPr>
        <p:grpSpPr bwMode="auto">
          <a:xfrm>
            <a:off x="1619250" y="3068638"/>
            <a:ext cx="6913563" cy="773112"/>
            <a:chOff x="884" y="981"/>
            <a:chExt cx="4355" cy="487"/>
          </a:xfrm>
        </p:grpSpPr>
        <p:sp>
          <p:nvSpPr>
            <p:cNvPr id="106532" name="Text Box 18">
              <a:extLst>
                <a:ext uri="{FF2B5EF4-FFF2-40B4-BE49-F238E27FC236}">
                  <a16:creationId xmlns:a16="http://schemas.microsoft.com/office/drawing/2014/main" id="{D84BAD13-385E-4A59-B6F6-11DDF9F6E880}"/>
                </a:ext>
              </a:extLst>
            </p:cNvPr>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35 or 43</a:t>
              </a:r>
              <a:endParaRPr lang="en-AU" altLang="en-US" sz="2000"/>
            </a:p>
          </p:txBody>
        </p:sp>
        <p:sp>
          <p:nvSpPr>
            <p:cNvPr id="106533" name="Text Box 19">
              <a:extLst>
                <a:ext uri="{FF2B5EF4-FFF2-40B4-BE49-F238E27FC236}">
                  <a16:creationId xmlns:a16="http://schemas.microsoft.com/office/drawing/2014/main" id="{70D0038D-9328-40FB-8051-FC35882CAC5C}"/>
                </a:ext>
              </a:extLst>
            </p:cNvPr>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rs</a:t>
              </a:r>
              <a:endParaRPr lang="en-AU" altLang="en-US" sz="2000"/>
            </a:p>
          </p:txBody>
        </p:sp>
        <p:sp>
          <p:nvSpPr>
            <p:cNvPr id="106534" name="Text Box 20">
              <a:extLst>
                <a:ext uri="{FF2B5EF4-FFF2-40B4-BE49-F238E27FC236}">
                  <a16:creationId xmlns:a16="http://schemas.microsoft.com/office/drawing/2014/main" id="{71F950ED-99ED-4557-9085-BBEA338BF6F1}"/>
                </a:ext>
              </a:extLst>
            </p:cNvPr>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rt</a:t>
              </a:r>
              <a:endParaRPr lang="en-AU" altLang="en-US" sz="2000"/>
            </a:p>
          </p:txBody>
        </p:sp>
        <p:sp>
          <p:nvSpPr>
            <p:cNvPr id="106535" name="Text Box 21">
              <a:extLst>
                <a:ext uri="{FF2B5EF4-FFF2-40B4-BE49-F238E27FC236}">
                  <a16:creationId xmlns:a16="http://schemas.microsoft.com/office/drawing/2014/main" id="{38172D45-0028-4000-8585-D94AA0A5D650}"/>
                </a:ext>
              </a:extLst>
            </p:cNvPr>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address</a:t>
              </a:r>
              <a:endParaRPr lang="en-AU" altLang="en-US" sz="2000"/>
            </a:p>
          </p:txBody>
        </p:sp>
        <p:sp>
          <p:nvSpPr>
            <p:cNvPr id="106536" name="Text Box 22">
              <a:extLst>
                <a:ext uri="{FF2B5EF4-FFF2-40B4-BE49-F238E27FC236}">
                  <a16:creationId xmlns:a16="http://schemas.microsoft.com/office/drawing/2014/main" id="{C174049E-A9DF-439B-9DA1-1FF12C16D01F}"/>
                </a:ext>
              </a:extLst>
            </p:cNvPr>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31:26</a:t>
              </a:r>
              <a:endParaRPr lang="en-AU" altLang="en-US" sz="1600"/>
            </a:p>
          </p:txBody>
        </p:sp>
        <p:sp>
          <p:nvSpPr>
            <p:cNvPr id="106537" name="Text Box 23">
              <a:extLst>
                <a:ext uri="{FF2B5EF4-FFF2-40B4-BE49-F238E27FC236}">
                  <a16:creationId xmlns:a16="http://schemas.microsoft.com/office/drawing/2014/main" id="{D5719F16-531E-4D15-8EAD-5B2EF4D55A68}"/>
                </a:ext>
              </a:extLst>
            </p:cNvPr>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25:21</a:t>
              </a:r>
              <a:endParaRPr lang="en-AU" altLang="en-US" sz="1600"/>
            </a:p>
          </p:txBody>
        </p:sp>
        <p:sp>
          <p:nvSpPr>
            <p:cNvPr id="106538" name="Text Box 24">
              <a:extLst>
                <a:ext uri="{FF2B5EF4-FFF2-40B4-BE49-F238E27FC236}">
                  <a16:creationId xmlns:a16="http://schemas.microsoft.com/office/drawing/2014/main" id="{20842F3D-1DEF-4C19-B17C-BCBC808E928C}"/>
                </a:ext>
              </a:extLst>
            </p:cNvPr>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20:16</a:t>
              </a:r>
              <a:endParaRPr lang="en-AU" altLang="en-US" sz="1600"/>
            </a:p>
          </p:txBody>
        </p:sp>
        <p:sp>
          <p:nvSpPr>
            <p:cNvPr id="106539" name="Text Box 25">
              <a:extLst>
                <a:ext uri="{FF2B5EF4-FFF2-40B4-BE49-F238E27FC236}">
                  <a16:creationId xmlns:a16="http://schemas.microsoft.com/office/drawing/2014/main" id="{10E684A3-9AFC-4026-9EDA-95CF68FD196E}"/>
                </a:ext>
              </a:extLst>
            </p:cNvPr>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15:0</a:t>
              </a:r>
              <a:endParaRPr lang="en-AU" altLang="en-US" sz="1600"/>
            </a:p>
          </p:txBody>
        </p:sp>
      </p:grpSp>
      <p:grpSp>
        <p:nvGrpSpPr>
          <p:cNvPr id="106503" name="Group 26">
            <a:extLst>
              <a:ext uri="{FF2B5EF4-FFF2-40B4-BE49-F238E27FC236}">
                <a16:creationId xmlns:a16="http://schemas.microsoft.com/office/drawing/2014/main" id="{8D4DA73E-7D26-4EEC-8682-F1DE5610DE62}"/>
              </a:ext>
            </a:extLst>
          </p:cNvPr>
          <p:cNvGrpSpPr>
            <a:grpSpLocks/>
          </p:cNvGrpSpPr>
          <p:nvPr/>
        </p:nvGrpSpPr>
        <p:grpSpPr bwMode="auto">
          <a:xfrm>
            <a:off x="1619250" y="4052888"/>
            <a:ext cx="6913563" cy="773112"/>
            <a:chOff x="884" y="981"/>
            <a:chExt cx="4355" cy="487"/>
          </a:xfrm>
        </p:grpSpPr>
        <p:sp>
          <p:nvSpPr>
            <p:cNvPr id="106524" name="Text Box 27">
              <a:extLst>
                <a:ext uri="{FF2B5EF4-FFF2-40B4-BE49-F238E27FC236}">
                  <a16:creationId xmlns:a16="http://schemas.microsoft.com/office/drawing/2014/main" id="{06DEFAA6-BB4D-4327-8499-DB1A369A498B}"/>
                </a:ext>
              </a:extLst>
            </p:cNvPr>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4</a:t>
              </a:r>
              <a:endParaRPr lang="en-AU" altLang="en-US" sz="2000"/>
            </a:p>
          </p:txBody>
        </p:sp>
        <p:sp>
          <p:nvSpPr>
            <p:cNvPr id="106525" name="Text Box 28">
              <a:extLst>
                <a:ext uri="{FF2B5EF4-FFF2-40B4-BE49-F238E27FC236}">
                  <a16:creationId xmlns:a16="http://schemas.microsoft.com/office/drawing/2014/main" id="{78648956-D743-483C-A448-03F882821382}"/>
                </a:ext>
              </a:extLst>
            </p:cNvPr>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rs</a:t>
              </a:r>
              <a:endParaRPr lang="en-AU" altLang="en-US" sz="2000"/>
            </a:p>
          </p:txBody>
        </p:sp>
        <p:sp>
          <p:nvSpPr>
            <p:cNvPr id="106526" name="Text Box 29">
              <a:extLst>
                <a:ext uri="{FF2B5EF4-FFF2-40B4-BE49-F238E27FC236}">
                  <a16:creationId xmlns:a16="http://schemas.microsoft.com/office/drawing/2014/main" id="{808C93A2-9D03-4D34-8B0C-FD3CC7C5D8DE}"/>
                </a:ext>
              </a:extLst>
            </p:cNvPr>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rt</a:t>
              </a:r>
              <a:endParaRPr lang="en-AU" altLang="en-US" sz="2000"/>
            </a:p>
          </p:txBody>
        </p:sp>
        <p:sp>
          <p:nvSpPr>
            <p:cNvPr id="106527" name="Text Box 30">
              <a:extLst>
                <a:ext uri="{FF2B5EF4-FFF2-40B4-BE49-F238E27FC236}">
                  <a16:creationId xmlns:a16="http://schemas.microsoft.com/office/drawing/2014/main" id="{F6FB72FA-D7F8-4AB6-A9CB-052803AB4DE1}"/>
                </a:ext>
              </a:extLst>
            </p:cNvPr>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address</a:t>
              </a:r>
              <a:endParaRPr lang="en-AU" altLang="en-US" sz="2000"/>
            </a:p>
          </p:txBody>
        </p:sp>
        <p:sp>
          <p:nvSpPr>
            <p:cNvPr id="106528" name="Text Box 31">
              <a:extLst>
                <a:ext uri="{FF2B5EF4-FFF2-40B4-BE49-F238E27FC236}">
                  <a16:creationId xmlns:a16="http://schemas.microsoft.com/office/drawing/2014/main" id="{89D8DB30-44E8-4975-861E-26C091372D80}"/>
                </a:ext>
              </a:extLst>
            </p:cNvPr>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31:26</a:t>
              </a:r>
              <a:endParaRPr lang="en-AU" altLang="en-US" sz="1600"/>
            </a:p>
          </p:txBody>
        </p:sp>
        <p:sp>
          <p:nvSpPr>
            <p:cNvPr id="106529" name="Text Box 32">
              <a:extLst>
                <a:ext uri="{FF2B5EF4-FFF2-40B4-BE49-F238E27FC236}">
                  <a16:creationId xmlns:a16="http://schemas.microsoft.com/office/drawing/2014/main" id="{8ABFB21E-E655-4B51-BDFD-1BB4DA88D2CD}"/>
                </a:ext>
              </a:extLst>
            </p:cNvPr>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25:21</a:t>
              </a:r>
              <a:endParaRPr lang="en-AU" altLang="en-US" sz="1600"/>
            </a:p>
          </p:txBody>
        </p:sp>
        <p:sp>
          <p:nvSpPr>
            <p:cNvPr id="106530" name="Text Box 33">
              <a:extLst>
                <a:ext uri="{FF2B5EF4-FFF2-40B4-BE49-F238E27FC236}">
                  <a16:creationId xmlns:a16="http://schemas.microsoft.com/office/drawing/2014/main" id="{9DD91296-2D17-418B-B36E-FD29E4E0C20B}"/>
                </a:ext>
              </a:extLst>
            </p:cNvPr>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20:16</a:t>
              </a:r>
              <a:endParaRPr lang="en-AU" altLang="en-US" sz="1600"/>
            </a:p>
          </p:txBody>
        </p:sp>
        <p:sp>
          <p:nvSpPr>
            <p:cNvPr id="106531" name="Text Box 34">
              <a:extLst>
                <a:ext uri="{FF2B5EF4-FFF2-40B4-BE49-F238E27FC236}">
                  <a16:creationId xmlns:a16="http://schemas.microsoft.com/office/drawing/2014/main" id="{9D6406B0-670D-4486-9A5A-7A862D5C83A9}"/>
                </a:ext>
              </a:extLst>
            </p:cNvPr>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15:0</a:t>
              </a:r>
              <a:endParaRPr lang="en-AU" altLang="en-US" sz="1600"/>
            </a:p>
          </p:txBody>
        </p:sp>
      </p:grpSp>
      <p:sp>
        <p:nvSpPr>
          <p:cNvPr id="106504" name="Text Box 35">
            <a:extLst>
              <a:ext uri="{FF2B5EF4-FFF2-40B4-BE49-F238E27FC236}">
                <a16:creationId xmlns:a16="http://schemas.microsoft.com/office/drawing/2014/main" id="{B1672724-027E-467A-84B0-BD1EC761D501}"/>
              </a:ext>
            </a:extLst>
          </p:cNvPr>
          <p:cNvSpPr txBox="1">
            <a:spLocks noChangeArrowheads="1"/>
          </p:cNvSpPr>
          <p:nvPr/>
        </p:nvSpPr>
        <p:spPr bwMode="auto">
          <a:xfrm>
            <a:off x="595313" y="211296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R-type</a:t>
            </a:r>
            <a:endParaRPr lang="en-AU" altLang="en-US" sz="1800"/>
          </a:p>
        </p:txBody>
      </p:sp>
      <p:sp>
        <p:nvSpPr>
          <p:cNvPr id="106505" name="Text Box 36">
            <a:extLst>
              <a:ext uri="{FF2B5EF4-FFF2-40B4-BE49-F238E27FC236}">
                <a16:creationId xmlns:a16="http://schemas.microsoft.com/office/drawing/2014/main" id="{3C1FE04D-6EDC-42D6-ACA6-410FBFA8655E}"/>
              </a:ext>
            </a:extLst>
          </p:cNvPr>
          <p:cNvSpPr txBox="1">
            <a:spLocks noChangeArrowheads="1"/>
          </p:cNvSpPr>
          <p:nvPr/>
        </p:nvSpPr>
        <p:spPr bwMode="auto">
          <a:xfrm>
            <a:off x="595313" y="297815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Load/</a:t>
            </a:r>
            <a:br>
              <a:rPr lang="en-US" altLang="en-US" sz="1800"/>
            </a:br>
            <a:r>
              <a:rPr lang="en-US" altLang="en-US" sz="1800"/>
              <a:t>Store</a:t>
            </a:r>
            <a:endParaRPr lang="en-AU" altLang="en-US" sz="1800"/>
          </a:p>
        </p:txBody>
      </p:sp>
      <p:sp>
        <p:nvSpPr>
          <p:cNvPr id="106506" name="Text Box 37">
            <a:extLst>
              <a:ext uri="{FF2B5EF4-FFF2-40B4-BE49-F238E27FC236}">
                <a16:creationId xmlns:a16="http://schemas.microsoft.com/office/drawing/2014/main" id="{B07A7A8C-5EB9-4307-B97C-0B3514C86D9F}"/>
              </a:ext>
            </a:extLst>
          </p:cNvPr>
          <p:cNvSpPr txBox="1">
            <a:spLocks noChangeArrowheads="1"/>
          </p:cNvSpPr>
          <p:nvPr/>
        </p:nvSpPr>
        <p:spPr bwMode="auto">
          <a:xfrm>
            <a:off x="595313" y="4129088"/>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Branch</a:t>
            </a:r>
            <a:endParaRPr lang="en-AU" altLang="en-US" sz="1800"/>
          </a:p>
        </p:txBody>
      </p:sp>
      <p:sp>
        <p:nvSpPr>
          <p:cNvPr id="106507" name="AutoShape 38">
            <a:extLst>
              <a:ext uri="{FF2B5EF4-FFF2-40B4-BE49-F238E27FC236}">
                <a16:creationId xmlns:a16="http://schemas.microsoft.com/office/drawing/2014/main" id="{EC8A0E1A-DEF0-47C7-8AA7-4EA46245D006}"/>
              </a:ext>
            </a:extLst>
          </p:cNvPr>
          <p:cNvSpPr>
            <a:spLocks/>
          </p:cNvSpPr>
          <p:nvPr/>
        </p:nvSpPr>
        <p:spPr bwMode="auto">
          <a:xfrm rot="-5400000">
            <a:off x="2196307" y="4485481"/>
            <a:ext cx="144462" cy="1152525"/>
          </a:xfrm>
          <a:prstGeom prst="leftBrace">
            <a:avLst>
              <a:gd name="adj1" fmla="val 6648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06508" name="AutoShape 39">
            <a:extLst>
              <a:ext uri="{FF2B5EF4-FFF2-40B4-BE49-F238E27FC236}">
                <a16:creationId xmlns:a16="http://schemas.microsoft.com/office/drawing/2014/main" id="{20C86E30-59B1-4D1D-860E-281169AA2BAD}"/>
              </a:ext>
            </a:extLst>
          </p:cNvPr>
          <p:cNvSpPr>
            <a:spLocks/>
          </p:cNvSpPr>
          <p:nvPr/>
        </p:nvSpPr>
        <p:spPr bwMode="auto">
          <a:xfrm rot="-5400000">
            <a:off x="33845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06509" name="AutoShape 40">
            <a:extLst>
              <a:ext uri="{FF2B5EF4-FFF2-40B4-BE49-F238E27FC236}">
                <a16:creationId xmlns:a16="http://schemas.microsoft.com/office/drawing/2014/main" id="{B0AD6874-D88A-481D-AA33-1EDA5F1717CE}"/>
              </a:ext>
            </a:extLst>
          </p:cNvPr>
          <p:cNvSpPr>
            <a:spLocks/>
          </p:cNvSpPr>
          <p:nvPr/>
        </p:nvSpPr>
        <p:spPr bwMode="auto">
          <a:xfrm rot="-5400000">
            <a:off x="44640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06510" name="Text Box 41">
            <a:extLst>
              <a:ext uri="{FF2B5EF4-FFF2-40B4-BE49-F238E27FC236}">
                <a16:creationId xmlns:a16="http://schemas.microsoft.com/office/drawing/2014/main" id="{A91F575F-C768-4B98-96CA-744DEA75D66C}"/>
              </a:ext>
            </a:extLst>
          </p:cNvPr>
          <p:cNvSpPr txBox="1">
            <a:spLocks noChangeArrowheads="1"/>
          </p:cNvSpPr>
          <p:nvPr/>
        </p:nvSpPr>
        <p:spPr bwMode="auto">
          <a:xfrm>
            <a:off x="1765300" y="5205413"/>
            <a:ext cx="1008063" cy="376237"/>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opcode</a:t>
            </a:r>
            <a:endParaRPr lang="en-AU" altLang="en-US" sz="1800"/>
          </a:p>
        </p:txBody>
      </p:sp>
      <p:sp>
        <p:nvSpPr>
          <p:cNvPr id="106511" name="Text Box 42">
            <a:extLst>
              <a:ext uri="{FF2B5EF4-FFF2-40B4-BE49-F238E27FC236}">
                <a16:creationId xmlns:a16="http://schemas.microsoft.com/office/drawing/2014/main" id="{F1EA4EF7-F6EA-4917-9E95-E7A32198E669}"/>
              </a:ext>
            </a:extLst>
          </p:cNvPr>
          <p:cNvSpPr txBox="1">
            <a:spLocks noChangeArrowheads="1"/>
          </p:cNvSpPr>
          <p:nvPr/>
        </p:nvSpPr>
        <p:spPr bwMode="auto">
          <a:xfrm>
            <a:off x="2916238" y="5205413"/>
            <a:ext cx="1008062"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always read</a:t>
            </a:r>
            <a:endParaRPr lang="en-AU" altLang="en-US" sz="1800"/>
          </a:p>
        </p:txBody>
      </p:sp>
      <p:sp>
        <p:nvSpPr>
          <p:cNvPr id="106512" name="Text Box 43">
            <a:extLst>
              <a:ext uri="{FF2B5EF4-FFF2-40B4-BE49-F238E27FC236}">
                <a16:creationId xmlns:a16="http://schemas.microsoft.com/office/drawing/2014/main" id="{C92AA25B-A224-4EF9-AC8F-101C54E12878}"/>
              </a:ext>
            </a:extLst>
          </p:cNvPr>
          <p:cNvSpPr txBox="1">
            <a:spLocks noChangeArrowheads="1"/>
          </p:cNvSpPr>
          <p:nvPr/>
        </p:nvSpPr>
        <p:spPr bwMode="auto">
          <a:xfrm>
            <a:off x="4068763" y="5205413"/>
            <a:ext cx="1008062" cy="92551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read, except for load</a:t>
            </a:r>
            <a:endParaRPr lang="en-AU" altLang="en-US" sz="1800"/>
          </a:p>
        </p:txBody>
      </p:sp>
      <p:sp>
        <p:nvSpPr>
          <p:cNvPr id="106513" name="Text Box 44">
            <a:extLst>
              <a:ext uri="{FF2B5EF4-FFF2-40B4-BE49-F238E27FC236}">
                <a16:creationId xmlns:a16="http://schemas.microsoft.com/office/drawing/2014/main" id="{B8B31ADC-5CF9-40AE-9F02-642A930B36A5}"/>
              </a:ext>
            </a:extLst>
          </p:cNvPr>
          <p:cNvSpPr txBox="1">
            <a:spLocks noChangeArrowheads="1"/>
          </p:cNvSpPr>
          <p:nvPr/>
        </p:nvSpPr>
        <p:spPr bwMode="auto">
          <a:xfrm>
            <a:off x="5581650" y="5205413"/>
            <a:ext cx="1223963" cy="92551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write for R-type and load</a:t>
            </a:r>
            <a:endParaRPr lang="en-AU" altLang="en-US" sz="1800"/>
          </a:p>
        </p:txBody>
      </p:sp>
      <p:sp>
        <p:nvSpPr>
          <p:cNvPr id="106514" name="Line 45">
            <a:extLst>
              <a:ext uri="{FF2B5EF4-FFF2-40B4-BE49-F238E27FC236}">
                <a16:creationId xmlns:a16="http://schemas.microsoft.com/office/drawing/2014/main" id="{EC6F9006-97B4-41FB-86A3-ED8D42B1D7A6}"/>
              </a:ext>
            </a:extLst>
          </p:cNvPr>
          <p:cNvSpPr>
            <a:spLocks noChangeShapeType="1"/>
          </p:cNvSpPr>
          <p:nvPr/>
        </p:nvSpPr>
        <p:spPr bwMode="auto">
          <a:xfrm flipH="1" flipV="1">
            <a:off x="5005388" y="3548063"/>
            <a:ext cx="576262"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6515" name="Line 46">
            <a:extLst>
              <a:ext uri="{FF2B5EF4-FFF2-40B4-BE49-F238E27FC236}">
                <a16:creationId xmlns:a16="http://schemas.microsoft.com/office/drawing/2014/main" id="{E56018A4-6B27-4B72-AE6E-137C231BBFD2}"/>
              </a:ext>
            </a:extLst>
          </p:cNvPr>
          <p:cNvSpPr>
            <a:spLocks noChangeShapeType="1"/>
          </p:cNvSpPr>
          <p:nvPr/>
        </p:nvSpPr>
        <p:spPr bwMode="auto">
          <a:xfrm flipH="1" flipV="1">
            <a:off x="5292725" y="2540000"/>
            <a:ext cx="360363" cy="2592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6516" name="Text Box 47">
            <a:extLst>
              <a:ext uri="{FF2B5EF4-FFF2-40B4-BE49-F238E27FC236}">
                <a16:creationId xmlns:a16="http://schemas.microsoft.com/office/drawing/2014/main" id="{D38AA3F5-4100-4EB0-8531-B550FA998F11}"/>
              </a:ext>
            </a:extLst>
          </p:cNvPr>
          <p:cNvSpPr txBox="1">
            <a:spLocks noChangeArrowheads="1"/>
          </p:cNvSpPr>
          <p:nvPr/>
        </p:nvSpPr>
        <p:spPr bwMode="auto">
          <a:xfrm>
            <a:off x="7308850" y="5205413"/>
            <a:ext cx="1439863"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sign-extend and add</a:t>
            </a:r>
            <a:endParaRPr lang="en-AU" altLang="en-US" sz="1800"/>
          </a:p>
        </p:txBody>
      </p:sp>
      <p:sp>
        <p:nvSpPr>
          <p:cNvPr id="106517" name="Line 48">
            <a:extLst>
              <a:ext uri="{FF2B5EF4-FFF2-40B4-BE49-F238E27FC236}">
                <a16:creationId xmlns:a16="http://schemas.microsoft.com/office/drawing/2014/main" id="{B731729F-044F-4252-9B7A-87FD16D1F422}"/>
              </a:ext>
            </a:extLst>
          </p:cNvPr>
          <p:cNvSpPr>
            <a:spLocks noChangeShapeType="1"/>
          </p:cNvSpPr>
          <p:nvPr/>
        </p:nvSpPr>
        <p:spPr bwMode="auto">
          <a:xfrm flipH="1" flipV="1">
            <a:off x="7453313" y="4556125"/>
            <a:ext cx="71437"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6518" name="Line 49">
            <a:extLst>
              <a:ext uri="{FF2B5EF4-FFF2-40B4-BE49-F238E27FC236}">
                <a16:creationId xmlns:a16="http://schemas.microsoft.com/office/drawing/2014/main" id="{9CF183A7-6064-44F7-B112-C8C89A67B86B}"/>
              </a:ext>
            </a:extLst>
          </p:cNvPr>
          <p:cNvSpPr>
            <a:spLocks noChangeShapeType="1"/>
          </p:cNvSpPr>
          <p:nvPr/>
        </p:nvSpPr>
        <p:spPr bwMode="auto">
          <a:xfrm flipV="1">
            <a:off x="7597775" y="3548063"/>
            <a:ext cx="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6519" name="TextBox 1">
            <a:extLst>
              <a:ext uri="{FF2B5EF4-FFF2-40B4-BE49-F238E27FC236}">
                <a16:creationId xmlns:a16="http://schemas.microsoft.com/office/drawing/2014/main" id="{1B88C469-84C7-4A6C-8B55-353F253615A3}"/>
              </a:ext>
            </a:extLst>
          </p:cNvPr>
          <p:cNvSpPr txBox="1">
            <a:spLocks noChangeArrowheads="1"/>
          </p:cNvSpPr>
          <p:nvPr/>
        </p:nvSpPr>
        <p:spPr bwMode="auto">
          <a:xfrm>
            <a:off x="569913" y="3571875"/>
            <a:ext cx="862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a:t>
            </a:r>
            <a:r>
              <a:rPr lang="en-US" altLang="en-US" sz="1600">
                <a:solidFill>
                  <a:srgbClr val="009900"/>
                </a:solidFill>
              </a:rPr>
              <a:t>type </a:t>
            </a:r>
            <a:r>
              <a:rPr lang="en-US" altLang="en-US" sz="1600" b="1">
                <a:solidFill>
                  <a:srgbClr val="009900"/>
                </a:solidFill>
              </a:rPr>
              <a:t>i</a:t>
            </a:r>
            <a:r>
              <a:rPr lang="en-US" altLang="en-US" sz="1600"/>
              <a:t>)</a:t>
            </a:r>
          </a:p>
        </p:txBody>
      </p:sp>
      <p:sp>
        <p:nvSpPr>
          <p:cNvPr id="106520" name="TextBox 51">
            <a:extLst>
              <a:ext uri="{FF2B5EF4-FFF2-40B4-BE49-F238E27FC236}">
                <a16:creationId xmlns:a16="http://schemas.microsoft.com/office/drawing/2014/main" id="{284DBFEF-7C01-4595-8BCD-75E693EEA097}"/>
              </a:ext>
            </a:extLst>
          </p:cNvPr>
          <p:cNvSpPr txBox="1">
            <a:spLocks noChangeArrowheads="1"/>
          </p:cNvSpPr>
          <p:nvPr/>
        </p:nvSpPr>
        <p:spPr bwMode="auto">
          <a:xfrm>
            <a:off x="593725" y="4430713"/>
            <a:ext cx="838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a:t>
            </a:r>
            <a:r>
              <a:rPr lang="en-US" altLang="en-US" sz="1600">
                <a:solidFill>
                  <a:srgbClr val="009900"/>
                </a:solidFill>
              </a:rPr>
              <a:t>type </a:t>
            </a:r>
            <a:r>
              <a:rPr lang="en-US" altLang="en-US" sz="1600" b="1">
                <a:solidFill>
                  <a:srgbClr val="009900"/>
                </a:solidFill>
              </a:rPr>
              <a:t>i</a:t>
            </a:r>
            <a:r>
              <a:rPr lang="en-US" altLang="en-US" sz="1600"/>
              <a:t>)</a:t>
            </a:r>
          </a:p>
        </p:txBody>
      </p:sp>
      <p:sp>
        <p:nvSpPr>
          <p:cNvPr id="106521" name="Text Box 42">
            <a:extLst>
              <a:ext uri="{FF2B5EF4-FFF2-40B4-BE49-F238E27FC236}">
                <a16:creationId xmlns:a16="http://schemas.microsoft.com/office/drawing/2014/main" id="{80C80A0E-1DAA-4EF5-B56A-53C54B6689C7}"/>
              </a:ext>
            </a:extLst>
          </p:cNvPr>
          <p:cNvSpPr txBox="1">
            <a:spLocks noChangeArrowheads="1"/>
          </p:cNvSpPr>
          <p:nvPr/>
        </p:nvSpPr>
        <p:spPr bwMode="auto">
          <a:xfrm>
            <a:off x="180975" y="5205413"/>
            <a:ext cx="1008063" cy="64611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Base reg.</a:t>
            </a:r>
            <a:endParaRPr lang="en-AU" altLang="en-US" sz="1800"/>
          </a:p>
        </p:txBody>
      </p:sp>
      <p:sp>
        <p:nvSpPr>
          <p:cNvPr id="106522" name="Line 45">
            <a:extLst>
              <a:ext uri="{FF2B5EF4-FFF2-40B4-BE49-F238E27FC236}">
                <a16:creationId xmlns:a16="http://schemas.microsoft.com/office/drawing/2014/main" id="{4574FC08-40A4-4810-9AFA-88C8943184E3}"/>
              </a:ext>
            </a:extLst>
          </p:cNvPr>
          <p:cNvSpPr>
            <a:spLocks noChangeShapeType="1"/>
          </p:cNvSpPr>
          <p:nvPr/>
        </p:nvSpPr>
        <p:spPr bwMode="auto">
          <a:xfrm flipV="1">
            <a:off x="701675" y="3359150"/>
            <a:ext cx="2428875" cy="181610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6523" name="TextBox 55">
            <a:extLst>
              <a:ext uri="{FF2B5EF4-FFF2-40B4-BE49-F238E27FC236}">
                <a16:creationId xmlns:a16="http://schemas.microsoft.com/office/drawing/2014/main" id="{B2917D31-B2E4-45A5-8D06-73F82F09F9E8}"/>
              </a:ext>
            </a:extLst>
          </p:cNvPr>
          <p:cNvSpPr txBox="1">
            <a:spLocks noChangeArrowheads="1"/>
          </p:cNvSpPr>
          <p:nvPr/>
        </p:nvSpPr>
        <p:spPr bwMode="auto">
          <a:xfrm>
            <a:off x="5764213" y="4868863"/>
            <a:ext cx="8620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a:t>
            </a:r>
            <a:r>
              <a:rPr lang="en-US" altLang="en-US" sz="1600">
                <a:solidFill>
                  <a:srgbClr val="C00000"/>
                </a:solidFill>
              </a:rPr>
              <a:t>dest</a:t>
            </a:r>
            <a:r>
              <a:rPr lang="en-US" altLang="en-US" sz="1600">
                <a:solidFill>
                  <a:srgbClr val="009900"/>
                </a:solidFill>
              </a:rPr>
              <a:t>.</a:t>
            </a:r>
            <a:r>
              <a:rPr lang="en-US" altLang="en-US" sz="160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2">
            <a:extLst>
              <a:ext uri="{FF2B5EF4-FFF2-40B4-BE49-F238E27FC236}">
                <a16:creationId xmlns:a16="http://schemas.microsoft.com/office/drawing/2014/main" id="{3654A70C-0890-4BDB-ACCE-E8DF0CA7570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39E2ADB-32C4-4F31-8E7A-85BE21A0D3C5}" type="slidenum">
              <a:rPr lang="en-AU" altLang="en-US" sz="1400" smtClean="0"/>
              <a:pPr>
                <a:spcBef>
                  <a:spcPct val="0"/>
                </a:spcBef>
                <a:buClrTx/>
                <a:buSzTx/>
                <a:buFontTx/>
                <a:buNone/>
              </a:pPr>
              <a:t>37</a:t>
            </a:fld>
            <a:endParaRPr lang="en-AU" altLang="en-US" sz="1400"/>
          </a:p>
        </p:txBody>
      </p:sp>
      <p:pic>
        <p:nvPicPr>
          <p:cNvPr id="108547" name="Picture 5" descr="f04-17-P374493">
            <a:extLst>
              <a:ext uri="{FF2B5EF4-FFF2-40B4-BE49-F238E27FC236}">
                <a16:creationId xmlns:a16="http://schemas.microsoft.com/office/drawing/2014/main" id="{5F88AB7B-8647-4DB6-B6F9-9CA7D492C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Rectangle 4">
            <a:extLst>
              <a:ext uri="{FF2B5EF4-FFF2-40B4-BE49-F238E27FC236}">
                <a16:creationId xmlns:a16="http://schemas.microsoft.com/office/drawing/2014/main" id="{DCCF7985-41E8-44AA-802B-B974A85E4755}"/>
              </a:ext>
            </a:extLst>
          </p:cNvPr>
          <p:cNvSpPr>
            <a:spLocks noGrp="1" noChangeArrowheads="1"/>
          </p:cNvSpPr>
          <p:nvPr>
            <p:ph type="title"/>
          </p:nvPr>
        </p:nvSpPr>
        <p:spPr/>
        <p:txBody>
          <a:bodyPr/>
          <a:lstStyle/>
          <a:p>
            <a:pPr eaLnBrk="1" hangingPunct="1"/>
            <a:r>
              <a:rPr lang="en-AU" altLang="en-US"/>
              <a:t>Datapath With Control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2">
            <a:extLst>
              <a:ext uri="{FF2B5EF4-FFF2-40B4-BE49-F238E27FC236}">
                <a16:creationId xmlns:a16="http://schemas.microsoft.com/office/drawing/2014/main" id="{DB95C77E-1B2F-4DED-86DA-4A53EB64864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7E57A4C-1319-4C5F-BD65-F7910CAB8848}" type="slidenum">
              <a:rPr lang="en-AU" altLang="en-US" sz="1400" smtClean="0"/>
              <a:pPr>
                <a:spcBef>
                  <a:spcPct val="0"/>
                </a:spcBef>
                <a:buClrTx/>
                <a:buSzTx/>
                <a:buFontTx/>
                <a:buNone/>
              </a:pPr>
              <a:t>38</a:t>
            </a:fld>
            <a:endParaRPr lang="en-AU" altLang="en-US" sz="1400"/>
          </a:p>
        </p:txBody>
      </p:sp>
      <p:pic>
        <p:nvPicPr>
          <p:cNvPr id="110595" name="Picture 6" descr="f04-19-P374493">
            <a:extLst>
              <a:ext uri="{FF2B5EF4-FFF2-40B4-BE49-F238E27FC236}">
                <a16:creationId xmlns:a16="http://schemas.microsoft.com/office/drawing/2014/main" id="{0C9096DE-0F1A-40AA-8255-1671FE507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Rectangle 4">
            <a:extLst>
              <a:ext uri="{FF2B5EF4-FFF2-40B4-BE49-F238E27FC236}">
                <a16:creationId xmlns:a16="http://schemas.microsoft.com/office/drawing/2014/main" id="{6838715A-5758-48AB-AE5E-A9CC1FDA1406}"/>
              </a:ext>
            </a:extLst>
          </p:cNvPr>
          <p:cNvSpPr>
            <a:spLocks noGrp="1" noChangeArrowheads="1"/>
          </p:cNvSpPr>
          <p:nvPr>
            <p:ph type="title"/>
          </p:nvPr>
        </p:nvSpPr>
        <p:spPr/>
        <p:txBody>
          <a:bodyPr/>
          <a:lstStyle/>
          <a:p>
            <a:pPr eaLnBrk="1" hangingPunct="1"/>
            <a:r>
              <a:rPr lang="en-AU" altLang="en-US"/>
              <a:t>R-Type Instruction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2">
            <a:extLst>
              <a:ext uri="{FF2B5EF4-FFF2-40B4-BE49-F238E27FC236}">
                <a16:creationId xmlns:a16="http://schemas.microsoft.com/office/drawing/2014/main" id="{A3AE0A8B-2C52-4847-8A92-E079ED608F8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6B108D4-D716-44EC-8B2A-2BA3FFE2DE1B}" type="slidenum">
              <a:rPr lang="en-AU" altLang="en-US" sz="1400" smtClean="0"/>
              <a:pPr>
                <a:spcBef>
                  <a:spcPct val="0"/>
                </a:spcBef>
                <a:buClrTx/>
                <a:buSzTx/>
                <a:buFontTx/>
                <a:buNone/>
              </a:pPr>
              <a:t>39</a:t>
            </a:fld>
            <a:endParaRPr lang="en-AU" altLang="en-US" sz="1400"/>
          </a:p>
        </p:txBody>
      </p:sp>
      <p:pic>
        <p:nvPicPr>
          <p:cNvPr id="112643" name="Picture 6" descr="f04-20-P374493">
            <a:extLst>
              <a:ext uri="{FF2B5EF4-FFF2-40B4-BE49-F238E27FC236}">
                <a16:creationId xmlns:a16="http://schemas.microsoft.com/office/drawing/2014/main" id="{AAF876B1-D519-4235-B8D7-36219DBC5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Rectangle 4">
            <a:extLst>
              <a:ext uri="{FF2B5EF4-FFF2-40B4-BE49-F238E27FC236}">
                <a16:creationId xmlns:a16="http://schemas.microsoft.com/office/drawing/2014/main" id="{42A81960-6F64-433E-ABB2-E3E361E08ACB}"/>
              </a:ext>
            </a:extLst>
          </p:cNvPr>
          <p:cNvSpPr>
            <a:spLocks noGrp="1" noChangeArrowheads="1"/>
          </p:cNvSpPr>
          <p:nvPr>
            <p:ph type="title"/>
          </p:nvPr>
        </p:nvSpPr>
        <p:spPr/>
        <p:txBody>
          <a:bodyPr/>
          <a:lstStyle/>
          <a:p>
            <a:pPr eaLnBrk="1" hangingPunct="1"/>
            <a:r>
              <a:rPr lang="en-AU" altLang="en-US"/>
              <a:t>Load Instruction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a:extLst>
              <a:ext uri="{FF2B5EF4-FFF2-40B4-BE49-F238E27FC236}">
                <a16:creationId xmlns:a16="http://schemas.microsoft.com/office/drawing/2014/main" id="{BA302273-A5A4-4010-A6A8-FBCAAD0E79C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2 — Instructions: Language of the Computer — </a:t>
            </a:r>
            <a:fld id="{1020B506-A723-442C-A308-CCA653A9CB74}" type="slidenum">
              <a:rPr lang="en-AU" altLang="en-US" sz="1400" smtClean="0"/>
              <a:pPr>
                <a:spcBef>
                  <a:spcPct val="0"/>
                </a:spcBef>
                <a:buClrTx/>
                <a:buSzTx/>
                <a:buFontTx/>
                <a:buNone/>
              </a:pPr>
              <a:t>4</a:t>
            </a:fld>
            <a:endParaRPr lang="en-AU" altLang="en-US" sz="1400"/>
          </a:p>
        </p:txBody>
      </p:sp>
      <p:sp>
        <p:nvSpPr>
          <p:cNvPr id="12291" name="Rectangle 17">
            <a:extLst>
              <a:ext uri="{FF2B5EF4-FFF2-40B4-BE49-F238E27FC236}">
                <a16:creationId xmlns:a16="http://schemas.microsoft.com/office/drawing/2014/main" id="{E026E20A-C5C4-483F-AEDD-6987958197E5}"/>
              </a:ext>
            </a:extLst>
          </p:cNvPr>
          <p:cNvSpPr>
            <a:spLocks noGrp="1" noChangeArrowheads="1"/>
          </p:cNvSpPr>
          <p:nvPr>
            <p:ph type="title"/>
          </p:nvPr>
        </p:nvSpPr>
        <p:spPr/>
        <p:txBody>
          <a:bodyPr/>
          <a:lstStyle/>
          <a:p>
            <a:pPr eaLnBrk="1" hangingPunct="1"/>
            <a:r>
              <a:rPr lang="en-US" altLang="en-US"/>
              <a:t>MIPS R-format Instructions</a:t>
            </a:r>
            <a:endParaRPr lang="en-AU" altLang="en-US"/>
          </a:p>
        </p:txBody>
      </p:sp>
      <p:sp>
        <p:nvSpPr>
          <p:cNvPr id="12292" name="Rectangle 18">
            <a:extLst>
              <a:ext uri="{FF2B5EF4-FFF2-40B4-BE49-F238E27FC236}">
                <a16:creationId xmlns:a16="http://schemas.microsoft.com/office/drawing/2014/main" id="{A70FB989-35C5-40C9-A3A6-7F487EBE5302}"/>
              </a:ext>
            </a:extLst>
          </p:cNvPr>
          <p:cNvSpPr>
            <a:spLocks noGrp="1" noChangeArrowheads="1"/>
          </p:cNvSpPr>
          <p:nvPr>
            <p:ph type="body" idx="1"/>
          </p:nvPr>
        </p:nvSpPr>
        <p:spPr>
          <a:xfrm>
            <a:off x="652463" y="2144713"/>
            <a:ext cx="8270875" cy="3960812"/>
          </a:xfrm>
        </p:spPr>
        <p:txBody>
          <a:bodyPr/>
          <a:lstStyle/>
          <a:p>
            <a:pPr eaLnBrk="1" hangingPunct="1"/>
            <a:r>
              <a:rPr lang="en-US" altLang="en-US"/>
              <a:t>Instruction fields</a:t>
            </a:r>
          </a:p>
          <a:p>
            <a:pPr lvl="1" eaLnBrk="1" hangingPunct="1"/>
            <a:r>
              <a:rPr lang="en-US" altLang="en-US"/>
              <a:t>op: Basic operation of the instruction, called </a:t>
            </a:r>
            <a:r>
              <a:rPr lang="en-US" altLang="en-US">
                <a:solidFill>
                  <a:srgbClr val="0070C0"/>
                </a:solidFill>
              </a:rPr>
              <a:t>opcode </a:t>
            </a:r>
            <a:r>
              <a:rPr lang="en-US" altLang="en-US"/>
              <a:t>or operation code.</a:t>
            </a:r>
          </a:p>
          <a:p>
            <a:pPr lvl="1" eaLnBrk="1" hangingPunct="1"/>
            <a:r>
              <a:rPr lang="en-US" altLang="en-US"/>
              <a:t>rs: first source register number</a:t>
            </a:r>
          </a:p>
          <a:p>
            <a:pPr lvl="1" eaLnBrk="1" hangingPunct="1"/>
            <a:r>
              <a:rPr lang="en-US" altLang="en-US"/>
              <a:t>rt: second source register number</a:t>
            </a:r>
          </a:p>
          <a:p>
            <a:pPr lvl="1" eaLnBrk="1" hangingPunct="1"/>
            <a:r>
              <a:rPr lang="en-US" altLang="en-US"/>
              <a:t>rd: destination register number</a:t>
            </a:r>
          </a:p>
          <a:p>
            <a:pPr lvl="1" eaLnBrk="1" hangingPunct="1"/>
            <a:r>
              <a:rPr lang="en-US" altLang="en-US"/>
              <a:t>shamt: shift amount (00000 for now)</a:t>
            </a:r>
          </a:p>
          <a:p>
            <a:pPr lvl="1" eaLnBrk="1" hangingPunct="1"/>
            <a:r>
              <a:rPr lang="en-US" altLang="en-US"/>
              <a:t>funct: function code (extends opcode)</a:t>
            </a:r>
            <a:endParaRPr lang="en-AU" altLang="en-US"/>
          </a:p>
        </p:txBody>
      </p:sp>
      <p:grpSp>
        <p:nvGrpSpPr>
          <p:cNvPr id="12293" name="Group 4">
            <a:extLst>
              <a:ext uri="{FF2B5EF4-FFF2-40B4-BE49-F238E27FC236}">
                <a16:creationId xmlns:a16="http://schemas.microsoft.com/office/drawing/2014/main" id="{7ACF0EBA-7C4D-413D-97E5-C93A8586E638}"/>
              </a:ext>
            </a:extLst>
          </p:cNvPr>
          <p:cNvGrpSpPr>
            <a:grpSpLocks/>
          </p:cNvGrpSpPr>
          <p:nvPr/>
        </p:nvGrpSpPr>
        <p:grpSpPr bwMode="auto">
          <a:xfrm>
            <a:off x="1330325" y="1298575"/>
            <a:ext cx="6913563" cy="773113"/>
            <a:chOff x="703" y="981"/>
            <a:chExt cx="4355" cy="487"/>
          </a:xfrm>
        </p:grpSpPr>
        <p:sp>
          <p:nvSpPr>
            <p:cNvPr id="12295" name="Text Box 5">
              <a:extLst>
                <a:ext uri="{FF2B5EF4-FFF2-40B4-BE49-F238E27FC236}">
                  <a16:creationId xmlns:a16="http://schemas.microsoft.com/office/drawing/2014/main" id="{7FE19780-DC3A-4768-A3F5-3E9EA9B23A49}"/>
                </a:ext>
              </a:extLst>
            </p:cNvPr>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op</a:t>
              </a:r>
              <a:endParaRPr lang="en-AU" altLang="en-US" sz="2000"/>
            </a:p>
          </p:txBody>
        </p:sp>
        <p:sp>
          <p:nvSpPr>
            <p:cNvPr id="12296" name="Text Box 6">
              <a:extLst>
                <a:ext uri="{FF2B5EF4-FFF2-40B4-BE49-F238E27FC236}">
                  <a16:creationId xmlns:a16="http://schemas.microsoft.com/office/drawing/2014/main" id="{072BC5A3-6DE7-4621-BA72-26B3EC3894C7}"/>
                </a:ext>
              </a:extLst>
            </p:cNvPr>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rs</a:t>
              </a:r>
              <a:endParaRPr lang="en-AU" altLang="en-US" sz="2000"/>
            </a:p>
          </p:txBody>
        </p:sp>
        <p:sp>
          <p:nvSpPr>
            <p:cNvPr id="12297" name="Text Box 7">
              <a:extLst>
                <a:ext uri="{FF2B5EF4-FFF2-40B4-BE49-F238E27FC236}">
                  <a16:creationId xmlns:a16="http://schemas.microsoft.com/office/drawing/2014/main" id="{21AB09B7-7C1D-4625-BE9B-CF4C3C19B1A8}"/>
                </a:ext>
              </a:extLst>
            </p:cNvPr>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rt</a:t>
              </a:r>
              <a:endParaRPr lang="en-AU" altLang="en-US" sz="2000"/>
            </a:p>
          </p:txBody>
        </p:sp>
        <p:sp>
          <p:nvSpPr>
            <p:cNvPr id="12298" name="Text Box 8">
              <a:extLst>
                <a:ext uri="{FF2B5EF4-FFF2-40B4-BE49-F238E27FC236}">
                  <a16:creationId xmlns:a16="http://schemas.microsoft.com/office/drawing/2014/main" id="{23D88177-38D8-439A-B1E7-9207B3F6A500}"/>
                </a:ext>
              </a:extLst>
            </p:cNvPr>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rd</a:t>
              </a:r>
              <a:endParaRPr lang="en-AU" altLang="en-US" sz="2000"/>
            </a:p>
          </p:txBody>
        </p:sp>
        <p:sp>
          <p:nvSpPr>
            <p:cNvPr id="12299" name="Text Box 9">
              <a:extLst>
                <a:ext uri="{FF2B5EF4-FFF2-40B4-BE49-F238E27FC236}">
                  <a16:creationId xmlns:a16="http://schemas.microsoft.com/office/drawing/2014/main" id="{92D018DB-0BC8-4DA4-BCD5-417C33CA4C9B}"/>
                </a:ext>
              </a:extLst>
            </p:cNvPr>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shamt</a:t>
              </a:r>
              <a:endParaRPr lang="en-AU" altLang="en-US" sz="2000"/>
            </a:p>
          </p:txBody>
        </p:sp>
        <p:sp>
          <p:nvSpPr>
            <p:cNvPr id="12300" name="Text Box 10">
              <a:extLst>
                <a:ext uri="{FF2B5EF4-FFF2-40B4-BE49-F238E27FC236}">
                  <a16:creationId xmlns:a16="http://schemas.microsoft.com/office/drawing/2014/main" id="{BEB57C89-0BB1-4D02-AA13-0FFB8066CC68}"/>
                </a:ext>
              </a:extLst>
            </p:cNvPr>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funct</a:t>
              </a:r>
              <a:endParaRPr lang="en-AU" altLang="en-US" sz="2000"/>
            </a:p>
          </p:txBody>
        </p:sp>
        <p:sp>
          <p:nvSpPr>
            <p:cNvPr id="12301" name="Text Box 11">
              <a:extLst>
                <a:ext uri="{FF2B5EF4-FFF2-40B4-BE49-F238E27FC236}">
                  <a16:creationId xmlns:a16="http://schemas.microsoft.com/office/drawing/2014/main" id="{E9F519EB-4C82-4F3D-AE47-09E219C9E203}"/>
                </a:ext>
              </a:extLst>
            </p:cNvPr>
            <p:cNvSpPr txBox="1">
              <a:spLocks noChangeArrowheads="1"/>
            </p:cNvSpPr>
            <p:nvPr/>
          </p:nvSpPr>
          <p:spPr bwMode="auto">
            <a:xfrm>
              <a:off x="886"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6 bits</a:t>
              </a:r>
              <a:endParaRPr lang="en-AU" altLang="en-US" sz="1600"/>
            </a:p>
          </p:txBody>
        </p:sp>
        <p:sp>
          <p:nvSpPr>
            <p:cNvPr id="12302" name="Text Box 12">
              <a:extLst>
                <a:ext uri="{FF2B5EF4-FFF2-40B4-BE49-F238E27FC236}">
                  <a16:creationId xmlns:a16="http://schemas.microsoft.com/office/drawing/2014/main" id="{1618B3AE-117D-4E0D-BF0A-66CEA9C0BFFB}"/>
                </a:ext>
              </a:extLst>
            </p:cNvPr>
            <p:cNvSpPr txBox="1">
              <a:spLocks noChangeArrowheads="1"/>
            </p:cNvSpPr>
            <p:nvPr/>
          </p:nvSpPr>
          <p:spPr bwMode="auto">
            <a:xfrm>
              <a:off x="4424"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6 bits</a:t>
              </a:r>
              <a:endParaRPr lang="en-AU" altLang="en-US" sz="1600"/>
            </a:p>
          </p:txBody>
        </p:sp>
        <p:sp>
          <p:nvSpPr>
            <p:cNvPr id="12303" name="Text Box 13">
              <a:extLst>
                <a:ext uri="{FF2B5EF4-FFF2-40B4-BE49-F238E27FC236}">
                  <a16:creationId xmlns:a16="http://schemas.microsoft.com/office/drawing/2014/main" id="{CF596AA1-14AF-4484-96C3-1AB1C25E5EAA}"/>
                </a:ext>
              </a:extLst>
            </p:cNvPr>
            <p:cNvSpPr txBox="1">
              <a:spLocks noChangeArrowheads="1"/>
            </p:cNvSpPr>
            <p:nvPr/>
          </p:nvSpPr>
          <p:spPr bwMode="auto">
            <a:xfrm>
              <a:off x="165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5 bits</a:t>
              </a:r>
              <a:endParaRPr lang="en-AU" altLang="en-US" sz="1600"/>
            </a:p>
          </p:txBody>
        </p:sp>
        <p:sp>
          <p:nvSpPr>
            <p:cNvPr id="12304" name="Text Box 14">
              <a:extLst>
                <a:ext uri="{FF2B5EF4-FFF2-40B4-BE49-F238E27FC236}">
                  <a16:creationId xmlns:a16="http://schemas.microsoft.com/office/drawing/2014/main" id="{30B2677B-9625-46AB-816D-AC37DED73D66}"/>
                </a:ext>
              </a:extLst>
            </p:cNvPr>
            <p:cNvSpPr txBox="1">
              <a:spLocks noChangeArrowheads="1"/>
            </p:cNvSpPr>
            <p:nvPr/>
          </p:nvSpPr>
          <p:spPr bwMode="auto">
            <a:xfrm>
              <a:off x="23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5 bits</a:t>
              </a:r>
              <a:endParaRPr lang="en-AU" altLang="en-US" sz="1600"/>
            </a:p>
          </p:txBody>
        </p:sp>
        <p:sp>
          <p:nvSpPr>
            <p:cNvPr id="12305" name="Text Box 15">
              <a:extLst>
                <a:ext uri="{FF2B5EF4-FFF2-40B4-BE49-F238E27FC236}">
                  <a16:creationId xmlns:a16="http://schemas.microsoft.com/office/drawing/2014/main" id="{F9D0931D-689A-4EC0-A24E-88BA067B6DCF}"/>
                </a:ext>
              </a:extLst>
            </p:cNvPr>
            <p:cNvSpPr txBox="1">
              <a:spLocks noChangeArrowheads="1"/>
            </p:cNvSpPr>
            <p:nvPr/>
          </p:nvSpPr>
          <p:spPr bwMode="auto">
            <a:xfrm>
              <a:off x="301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5 bits</a:t>
              </a:r>
              <a:endParaRPr lang="en-AU" altLang="en-US" sz="1600"/>
            </a:p>
          </p:txBody>
        </p:sp>
        <p:sp>
          <p:nvSpPr>
            <p:cNvPr id="12306" name="Text Box 16">
              <a:extLst>
                <a:ext uri="{FF2B5EF4-FFF2-40B4-BE49-F238E27FC236}">
                  <a16:creationId xmlns:a16="http://schemas.microsoft.com/office/drawing/2014/main" id="{968AE498-69E0-4874-A69C-5A81D5BF32FA}"/>
                </a:ext>
              </a:extLst>
            </p:cNvPr>
            <p:cNvSpPr txBox="1">
              <a:spLocks noChangeArrowheads="1"/>
            </p:cNvSpPr>
            <p:nvPr/>
          </p:nvSpPr>
          <p:spPr bwMode="auto">
            <a:xfrm>
              <a:off x="369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5 bits</a:t>
              </a:r>
              <a:endParaRPr lang="en-AU" altLang="en-US" sz="1600"/>
            </a:p>
          </p:txBody>
        </p:sp>
      </p:grpSp>
      <p:sp>
        <p:nvSpPr>
          <p:cNvPr id="2" name="TextBox 1">
            <a:extLst>
              <a:ext uri="{FF2B5EF4-FFF2-40B4-BE49-F238E27FC236}">
                <a16:creationId xmlns:a16="http://schemas.microsoft.com/office/drawing/2014/main" id="{34A3C9B6-3318-4420-9FA1-EB85951EDDD1}"/>
              </a:ext>
            </a:extLst>
          </p:cNvPr>
          <p:cNvSpPr txBox="1"/>
          <p:nvPr/>
        </p:nvSpPr>
        <p:spPr>
          <a:xfrm>
            <a:off x="7907338" y="146050"/>
            <a:ext cx="1128712" cy="400050"/>
          </a:xfrm>
          <a:prstGeom prst="rect">
            <a:avLst/>
          </a:prstGeom>
          <a:noFill/>
        </p:spPr>
        <p:txBody>
          <a:bodyPr>
            <a:spAutoFit/>
          </a:bodyPr>
          <a:lstStyle/>
          <a:p>
            <a:pPr>
              <a:defRPr/>
            </a:pPr>
            <a:r>
              <a:rPr lang="en-US" sz="2000" b="1" dirty="0">
                <a:solidFill>
                  <a:srgbClr val="00B050"/>
                </a:solidFill>
                <a:effectLst>
                  <a:outerShdw blurRad="38100" dist="38100" dir="2700000" algn="tl">
                    <a:srgbClr val="000000">
                      <a:alpha val="43137"/>
                    </a:srgbClr>
                  </a:outerShdw>
                </a:effectLst>
              </a:rPr>
              <a:t>Review</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2">
            <a:extLst>
              <a:ext uri="{FF2B5EF4-FFF2-40B4-BE49-F238E27FC236}">
                <a16:creationId xmlns:a16="http://schemas.microsoft.com/office/drawing/2014/main" id="{A37B264C-752D-4E96-B82E-CB3B210A77B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5B522317-075E-4090-88DA-530302D57CB4}" type="slidenum">
              <a:rPr lang="en-AU" altLang="en-US" sz="1400" smtClean="0"/>
              <a:pPr>
                <a:spcBef>
                  <a:spcPct val="0"/>
                </a:spcBef>
                <a:buClrTx/>
                <a:buSzTx/>
                <a:buFontTx/>
                <a:buNone/>
              </a:pPr>
              <a:t>40</a:t>
            </a:fld>
            <a:endParaRPr lang="en-AU" altLang="en-US" sz="1400"/>
          </a:p>
        </p:txBody>
      </p:sp>
      <p:pic>
        <p:nvPicPr>
          <p:cNvPr id="114691" name="Picture 6" descr="f04-21-P374493">
            <a:extLst>
              <a:ext uri="{FF2B5EF4-FFF2-40B4-BE49-F238E27FC236}">
                <a16:creationId xmlns:a16="http://schemas.microsoft.com/office/drawing/2014/main" id="{C083E372-C600-4B3B-8D8C-4E86D33E7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Rectangle 4">
            <a:extLst>
              <a:ext uri="{FF2B5EF4-FFF2-40B4-BE49-F238E27FC236}">
                <a16:creationId xmlns:a16="http://schemas.microsoft.com/office/drawing/2014/main" id="{8E810691-7CE2-4A9D-8D45-3A848A90A485}"/>
              </a:ext>
            </a:extLst>
          </p:cNvPr>
          <p:cNvSpPr>
            <a:spLocks noGrp="1" noChangeArrowheads="1"/>
          </p:cNvSpPr>
          <p:nvPr>
            <p:ph type="title"/>
          </p:nvPr>
        </p:nvSpPr>
        <p:spPr/>
        <p:txBody>
          <a:bodyPr/>
          <a:lstStyle/>
          <a:p>
            <a:pPr eaLnBrk="1" hangingPunct="1"/>
            <a:r>
              <a:rPr lang="en-AU" altLang="en-US"/>
              <a:t>Branch-on-Equal Instruction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3">
            <a:extLst>
              <a:ext uri="{FF2B5EF4-FFF2-40B4-BE49-F238E27FC236}">
                <a16:creationId xmlns:a16="http://schemas.microsoft.com/office/drawing/2014/main" id="{1F4ABBC7-111B-404F-A409-E470828F632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CC7425EC-32C4-4A6E-B18B-3CABB03D3C13}" type="slidenum">
              <a:rPr lang="en-AU" altLang="en-US" sz="1400" smtClean="0"/>
              <a:pPr>
                <a:spcBef>
                  <a:spcPct val="0"/>
                </a:spcBef>
                <a:buClrTx/>
                <a:buSzTx/>
                <a:buFontTx/>
                <a:buNone/>
              </a:pPr>
              <a:t>41</a:t>
            </a:fld>
            <a:endParaRPr lang="en-AU" altLang="en-US" sz="1400"/>
          </a:p>
        </p:txBody>
      </p:sp>
      <p:sp>
        <p:nvSpPr>
          <p:cNvPr id="116739" name="Rectangle 2">
            <a:extLst>
              <a:ext uri="{FF2B5EF4-FFF2-40B4-BE49-F238E27FC236}">
                <a16:creationId xmlns:a16="http://schemas.microsoft.com/office/drawing/2014/main" id="{22F77516-B454-4AC8-80D8-6B5CACE5C41A}"/>
              </a:ext>
            </a:extLst>
          </p:cNvPr>
          <p:cNvSpPr>
            <a:spLocks noGrp="1" noChangeArrowheads="1"/>
          </p:cNvSpPr>
          <p:nvPr>
            <p:ph type="title"/>
          </p:nvPr>
        </p:nvSpPr>
        <p:spPr/>
        <p:txBody>
          <a:bodyPr/>
          <a:lstStyle/>
          <a:p>
            <a:pPr eaLnBrk="1" hangingPunct="1"/>
            <a:r>
              <a:rPr lang="en-AU" altLang="en-US"/>
              <a:t>Implementing Jumps</a:t>
            </a:r>
          </a:p>
        </p:txBody>
      </p:sp>
      <p:sp>
        <p:nvSpPr>
          <p:cNvPr id="116740" name="Rectangle 3">
            <a:extLst>
              <a:ext uri="{FF2B5EF4-FFF2-40B4-BE49-F238E27FC236}">
                <a16:creationId xmlns:a16="http://schemas.microsoft.com/office/drawing/2014/main" id="{EA8282F9-1932-46E6-B718-7C82061E2D8E}"/>
              </a:ext>
            </a:extLst>
          </p:cNvPr>
          <p:cNvSpPr>
            <a:spLocks noGrp="1" noChangeArrowheads="1"/>
          </p:cNvSpPr>
          <p:nvPr>
            <p:ph type="body" idx="1"/>
          </p:nvPr>
        </p:nvSpPr>
        <p:spPr>
          <a:xfrm>
            <a:off x="684213" y="2349500"/>
            <a:ext cx="8270875" cy="3887788"/>
          </a:xfrm>
        </p:spPr>
        <p:txBody>
          <a:bodyPr/>
          <a:lstStyle/>
          <a:p>
            <a:pPr eaLnBrk="1" hangingPunct="1"/>
            <a:r>
              <a:rPr lang="en-AU" altLang="en-US"/>
              <a:t>Jump uses word address</a:t>
            </a:r>
          </a:p>
          <a:p>
            <a:pPr eaLnBrk="1" hangingPunct="1"/>
            <a:r>
              <a:rPr lang="en-AU" altLang="en-US"/>
              <a:t>Update PC with concatenation of</a:t>
            </a:r>
          </a:p>
          <a:p>
            <a:pPr lvl="1" eaLnBrk="1" hangingPunct="1"/>
            <a:r>
              <a:rPr lang="en-AU" altLang="en-US"/>
              <a:t>Top 4 bits of current PC+4</a:t>
            </a:r>
          </a:p>
          <a:p>
            <a:pPr lvl="1" eaLnBrk="1" hangingPunct="1"/>
            <a:r>
              <a:rPr lang="en-AU" altLang="en-US"/>
              <a:t>26-bit jump address</a:t>
            </a:r>
          </a:p>
          <a:p>
            <a:pPr lvl="1" eaLnBrk="1" hangingPunct="1"/>
            <a:r>
              <a:rPr lang="en-AU" altLang="en-US"/>
              <a:t>00</a:t>
            </a:r>
          </a:p>
          <a:p>
            <a:pPr eaLnBrk="1" hangingPunct="1"/>
            <a:r>
              <a:rPr lang="en-AU" altLang="en-US"/>
              <a:t>Need an extra control signal decoded from opcode</a:t>
            </a:r>
          </a:p>
        </p:txBody>
      </p:sp>
      <p:grpSp>
        <p:nvGrpSpPr>
          <p:cNvPr id="116741" name="Group 14">
            <a:extLst>
              <a:ext uri="{FF2B5EF4-FFF2-40B4-BE49-F238E27FC236}">
                <a16:creationId xmlns:a16="http://schemas.microsoft.com/office/drawing/2014/main" id="{F37029A7-35F4-443D-A65A-A97DEB619E8F}"/>
              </a:ext>
            </a:extLst>
          </p:cNvPr>
          <p:cNvGrpSpPr>
            <a:grpSpLocks/>
          </p:cNvGrpSpPr>
          <p:nvPr/>
        </p:nvGrpSpPr>
        <p:grpSpPr bwMode="auto">
          <a:xfrm>
            <a:off x="1835150" y="1412875"/>
            <a:ext cx="6913563" cy="773113"/>
            <a:chOff x="1156" y="890"/>
            <a:chExt cx="4355" cy="487"/>
          </a:xfrm>
        </p:grpSpPr>
        <p:sp>
          <p:nvSpPr>
            <p:cNvPr id="116743" name="Text Box 5">
              <a:extLst>
                <a:ext uri="{FF2B5EF4-FFF2-40B4-BE49-F238E27FC236}">
                  <a16:creationId xmlns:a16="http://schemas.microsoft.com/office/drawing/2014/main" id="{FD6F4B40-F7B6-46DA-87DB-8095A2F5F6BA}"/>
                </a:ext>
              </a:extLst>
            </p:cNvPr>
            <p:cNvSpPr txBox="1">
              <a:spLocks noChangeArrowheads="1"/>
            </p:cNvSpPr>
            <p:nvPr/>
          </p:nvSpPr>
          <p:spPr bwMode="auto">
            <a:xfrm>
              <a:off x="1156" y="890"/>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2</a:t>
              </a:r>
              <a:endParaRPr lang="en-AU" altLang="en-US" sz="2000"/>
            </a:p>
          </p:txBody>
        </p:sp>
        <p:sp>
          <p:nvSpPr>
            <p:cNvPr id="116744" name="Text Box 8">
              <a:extLst>
                <a:ext uri="{FF2B5EF4-FFF2-40B4-BE49-F238E27FC236}">
                  <a16:creationId xmlns:a16="http://schemas.microsoft.com/office/drawing/2014/main" id="{515E86E4-23AC-4E0B-9745-1C3F795B442A}"/>
                </a:ext>
              </a:extLst>
            </p:cNvPr>
            <p:cNvSpPr txBox="1">
              <a:spLocks noChangeArrowheads="1"/>
            </p:cNvSpPr>
            <p:nvPr/>
          </p:nvSpPr>
          <p:spPr bwMode="auto">
            <a:xfrm>
              <a:off x="1973" y="890"/>
              <a:ext cx="353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address</a:t>
              </a:r>
              <a:endParaRPr lang="en-AU" altLang="en-US" sz="2000"/>
            </a:p>
          </p:txBody>
        </p:sp>
        <p:sp>
          <p:nvSpPr>
            <p:cNvPr id="116745" name="Text Box 9">
              <a:extLst>
                <a:ext uri="{FF2B5EF4-FFF2-40B4-BE49-F238E27FC236}">
                  <a16:creationId xmlns:a16="http://schemas.microsoft.com/office/drawing/2014/main" id="{6773F45B-E7CA-4232-BD32-5CFB33196BFA}"/>
                </a:ext>
              </a:extLst>
            </p:cNvPr>
            <p:cNvSpPr txBox="1">
              <a:spLocks noChangeArrowheads="1"/>
            </p:cNvSpPr>
            <p:nvPr/>
          </p:nvSpPr>
          <p:spPr bwMode="auto">
            <a:xfrm>
              <a:off x="1332" y="1165"/>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31:26</a:t>
              </a:r>
              <a:endParaRPr lang="en-AU" altLang="en-US" sz="1600"/>
            </a:p>
          </p:txBody>
        </p:sp>
        <p:sp>
          <p:nvSpPr>
            <p:cNvPr id="116746" name="Text Box 12">
              <a:extLst>
                <a:ext uri="{FF2B5EF4-FFF2-40B4-BE49-F238E27FC236}">
                  <a16:creationId xmlns:a16="http://schemas.microsoft.com/office/drawing/2014/main" id="{E55F33AC-7543-4195-87AC-6858E08120FA}"/>
                </a:ext>
              </a:extLst>
            </p:cNvPr>
            <p:cNvSpPr txBox="1">
              <a:spLocks noChangeArrowheads="1"/>
            </p:cNvSpPr>
            <p:nvPr/>
          </p:nvSpPr>
          <p:spPr bwMode="auto">
            <a:xfrm>
              <a:off x="3560" y="116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25:0</a:t>
              </a:r>
              <a:endParaRPr lang="en-AU" altLang="en-US" sz="1600"/>
            </a:p>
          </p:txBody>
        </p:sp>
      </p:grpSp>
      <p:sp>
        <p:nvSpPr>
          <p:cNvPr id="116742" name="Text Box 13">
            <a:extLst>
              <a:ext uri="{FF2B5EF4-FFF2-40B4-BE49-F238E27FC236}">
                <a16:creationId xmlns:a16="http://schemas.microsoft.com/office/drawing/2014/main" id="{EB46108B-1D47-4482-A00E-99E65A8CA4EC}"/>
              </a:ext>
            </a:extLst>
          </p:cNvPr>
          <p:cNvSpPr txBox="1">
            <a:spLocks noChangeArrowheads="1"/>
          </p:cNvSpPr>
          <p:nvPr/>
        </p:nvSpPr>
        <p:spPr bwMode="auto">
          <a:xfrm>
            <a:off x="811213" y="1489075"/>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Jump</a:t>
            </a:r>
            <a:endParaRPr lang="en-AU" altLang="en-US" sz="1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2">
            <a:extLst>
              <a:ext uri="{FF2B5EF4-FFF2-40B4-BE49-F238E27FC236}">
                <a16:creationId xmlns:a16="http://schemas.microsoft.com/office/drawing/2014/main" id="{8348703A-965B-4593-A8E3-3871F50EFCE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5B4B41DF-68CE-4F6C-918D-FF7939ACC8E9}" type="slidenum">
              <a:rPr lang="en-AU" altLang="en-US" sz="1400" smtClean="0"/>
              <a:pPr>
                <a:spcBef>
                  <a:spcPct val="0"/>
                </a:spcBef>
                <a:buClrTx/>
                <a:buSzTx/>
                <a:buFontTx/>
                <a:buNone/>
              </a:pPr>
              <a:t>42</a:t>
            </a:fld>
            <a:endParaRPr lang="en-AU" altLang="en-US" sz="1400"/>
          </a:p>
        </p:txBody>
      </p:sp>
      <p:pic>
        <p:nvPicPr>
          <p:cNvPr id="118787" name="Picture 6" descr="f04-24-P374493">
            <a:extLst>
              <a:ext uri="{FF2B5EF4-FFF2-40B4-BE49-F238E27FC236}">
                <a16:creationId xmlns:a16="http://schemas.microsoft.com/office/drawing/2014/main" id="{0DB8475B-9E59-4E83-AE0E-95C7882DA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196975"/>
            <a:ext cx="6680200"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Rectangle 4">
            <a:extLst>
              <a:ext uri="{FF2B5EF4-FFF2-40B4-BE49-F238E27FC236}">
                <a16:creationId xmlns:a16="http://schemas.microsoft.com/office/drawing/2014/main" id="{3BE0B4F2-27FB-4E26-89A5-6064AC86F225}"/>
              </a:ext>
            </a:extLst>
          </p:cNvPr>
          <p:cNvSpPr>
            <a:spLocks noGrp="1" noChangeArrowheads="1"/>
          </p:cNvSpPr>
          <p:nvPr>
            <p:ph type="title"/>
          </p:nvPr>
        </p:nvSpPr>
        <p:spPr/>
        <p:txBody>
          <a:bodyPr/>
          <a:lstStyle/>
          <a:p>
            <a:pPr eaLnBrk="1" hangingPunct="1"/>
            <a:r>
              <a:rPr lang="en-AU" altLang="en-US"/>
              <a:t>Datapath With Jumps Added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3">
            <a:extLst>
              <a:ext uri="{FF2B5EF4-FFF2-40B4-BE49-F238E27FC236}">
                <a16:creationId xmlns:a16="http://schemas.microsoft.com/office/drawing/2014/main" id="{4F6D3378-D314-470C-8701-9A0FBBB1982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DFE5215-B32F-4643-86E2-57835B2BC17C}" type="slidenum">
              <a:rPr lang="en-AU" altLang="en-US" sz="1400" smtClean="0"/>
              <a:pPr>
                <a:spcBef>
                  <a:spcPct val="0"/>
                </a:spcBef>
                <a:buClrTx/>
                <a:buSzTx/>
                <a:buFontTx/>
                <a:buNone/>
              </a:pPr>
              <a:t>43</a:t>
            </a:fld>
            <a:endParaRPr lang="en-AU" altLang="en-US" sz="1400"/>
          </a:p>
        </p:txBody>
      </p:sp>
      <p:sp>
        <p:nvSpPr>
          <p:cNvPr id="120835" name="Rectangle 2">
            <a:extLst>
              <a:ext uri="{FF2B5EF4-FFF2-40B4-BE49-F238E27FC236}">
                <a16:creationId xmlns:a16="http://schemas.microsoft.com/office/drawing/2014/main" id="{F111B3E8-8C5B-4A02-B0DB-229682531984}"/>
              </a:ext>
            </a:extLst>
          </p:cNvPr>
          <p:cNvSpPr>
            <a:spLocks noGrp="1" noChangeArrowheads="1"/>
          </p:cNvSpPr>
          <p:nvPr>
            <p:ph type="title"/>
          </p:nvPr>
        </p:nvSpPr>
        <p:spPr>
          <a:noFill/>
        </p:spPr>
        <p:txBody>
          <a:bodyPr/>
          <a:lstStyle/>
          <a:p>
            <a:pPr eaLnBrk="1" hangingPunct="1"/>
            <a:r>
              <a:rPr lang="en-US" altLang="en-US"/>
              <a:t>Performance Issues</a:t>
            </a:r>
            <a:endParaRPr lang="en-AU" altLang="en-US"/>
          </a:p>
        </p:txBody>
      </p:sp>
      <p:sp>
        <p:nvSpPr>
          <p:cNvPr id="107524" name="Rectangle 3">
            <a:extLst>
              <a:ext uri="{FF2B5EF4-FFF2-40B4-BE49-F238E27FC236}">
                <a16:creationId xmlns:a16="http://schemas.microsoft.com/office/drawing/2014/main" id="{04F78578-6F61-411E-B78E-3C89D67E70FD}"/>
              </a:ext>
            </a:extLst>
          </p:cNvPr>
          <p:cNvSpPr>
            <a:spLocks noGrp="1" noChangeArrowheads="1"/>
          </p:cNvSpPr>
          <p:nvPr>
            <p:ph type="body" idx="1"/>
          </p:nvPr>
        </p:nvSpPr>
        <p:spPr/>
        <p:txBody>
          <a:bodyPr/>
          <a:lstStyle/>
          <a:p>
            <a:pPr eaLnBrk="1" hangingPunct="1">
              <a:defRPr/>
            </a:pPr>
            <a:r>
              <a:rPr lang="en-US" dirty="0"/>
              <a:t>Longest delay determines clock period</a:t>
            </a:r>
          </a:p>
          <a:p>
            <a:pPr lvl="1" eaLnBrk="1" hangingPunct="1">
              <a:defRPr/>
            </a:pPr>
            <a:r>
              <a:rPr lang="en-US" dirty="0"/>
              <a:t>Critical path: </a:t>
            </a:r>
            <a:r>
              <a:rPr lang="en-US" dirty="0">
                <a:solidFill>
                  <a:srgbClr val="C00000"/>
                </a:solidFill>
                <a:effectLst>
                  <a:outerShdw blurRad="38100" dist="38100" dir="2700000" algn="tl">
                    <a:srgbClr val="000000">
                      <a:alpha val="43137"/>
                    </a:srgbClr>
                  </a:outerShdw>
                </a:effectLst>
              </a:rPr>
              <a:t>load</a:t>
            </a:r>
            <a:r>
              <a:rPr lang="en-US" dirty="0">
                <a:solidFill>
                  <a:srgbClr val="C00000"/>
                </a:solidFill>
              </a:rPr>
              <a:t> </a:t>
            </a:r>
            <a:r>
              <a:rPr lang="en-US" dirty="0"/>
              <a:t>instruction</a:t>
            </a:r>
          </a:p>
          <a:p>
            <a:pPr lvl="1" eaLnBrk="1" hangingPunct="1">
              <a:defRPr/>
            </a:pPr>
            <a:r>
              <a:rPr lang="en-US" dirty="0"/>
              <a:t>Instruction memory </a:t>
            </a:r>
            <a:r>
              <a:rPr lang="en-US" dirty="0">
                <a:sym typeface="Symbol" panose="05050102010706020507" pitchFamily="18" charset="2"/>
              </a:rPr>
              <a:t></a:t>
            </a:r>
            <a:r>
              <a:rPr lang="en-US" dirty="0"/>
              <a:t> register file </a:t>
            </a:r>
            <a:r>
              <a:rPr lang="en-US" dirty="0">
                <a:sym typeface="Symbol" panose="05050102010706020507" pitchFamily="18" charset="2"/>
              </a:rPr>
              <a:t></a:t>
            </a:r>
            <a:r>
              <a:rPr lang="en-US" dirty="0"/>
              <a:t> ALU </a:t>
            </a:r>
            <a:r>
              <a:rPr lang="en-US" dirty="0">
                <a:sym typeface="Symbol" panose="05050102010706020507" pitchFamily="18" charset="2"/>
              </a:rPr>
              <a:t></a:t>
            </a:r>
            <a:r>
              <a:rPr lang="en-US" dirty="0"/>
              <a:t> data memory </a:t>
            </a:r>
            <a:r>
              <a:rPr lang="en-US" dirty="0">
                <a:sym typeface="Symbol" panose="05050102010706020507" pitchFamily="18" charset="2"/>
              </a:rPr>
              <a:t></a:t>
            </a:r>
            <a:r>
              <a:rPr lang="en-US" dirty="0"/>
              <a:t> register file</a:t>
            </a:r>
          </a:p>
          <a:p>
            <a:pPr eaLnBrk="1" hangingPunct="1">
              <a:defRPr/>
            </a:pPr>
            <a:r>
              <a:rPr lang="en-US" dirty="0"/>
              <a:t>Not feasible to vary period for different instructions</a:t>
            </a:r>
          </a:p>
          <a:p>
            <a:pPr eaLnBrk="1" hangingPunct="1">
              <a:defRPr/>
            </a:pPr>
            <a:r>
              <a:rPr lang="en-US" dirty="0"/>
              <a:t>Violates design principle</a:t>
            </a:r>
          </a:p>
          <a:p>
            <a:pPr lvl="1" eaLnBrk="1" hangingPunct="1">
              <a:defRPr/>
            </a:pPr>
            <a:r>
              <a:rPr lang="en-US" dirty="0"/>
              <a:t>Making the common case fast</a:t>
            </a:r>
          </a:p>
          <a:p>
            <a:pPr eaLnBrk="1" hangingPunct="1">
              <a:defRPr/>
            </a:pPr>
            <a:r>
              <a:rPr lang="en-US" dirty="0"/>
              <a:t>We will improve performance by pipelining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3">
            <a:extLst>
              <a:ext uri="{FF2B5EF4-FFF2-40B4-BE49-F238E27FC236}">
                <a16:creationId xmlns:a16="http://schemas.microsoft.com/office/drawing/2014/main" id="{E8D50F34-AE5E-40A9-B0ED-0564FF80E47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A3357317-787D-4FD5-B2F0-D0F77C4CE67C}" type="slidenum">
              <a:rPr lang="en-AU" altLang="en-US" sz="1400" smtClean="0"/>
              <a:pPr>
                <a:spcBef>
                  <a:spcPct val="0"/>
                </a:spcBef>
                <a:buClrTx/>
                <a:buSzTx/>
                <a:buFontTx/>
                <a:buNone/>
              </a:pPr>
              <a:t>44</a:t>
            </a:fld>
            <a:endParaRPr lang="en-AU" altLang="en-US" sz="1400"/>
          </a:p>
        </p:txBody>
      </p:sp>
      <p:pic>
        <p:nvPicPr>
          <p:cNvPr id="122883" name="Picture 8" descr="f04-25-P374493">
            <a:extLst>
              <a:ext uri="{FF2B5EF4-FFF2-40B4-BE49-F238E27FC236}">
                <a16:creationId xmlns:a16="http://schemas.microsoft.com/office/drawing/2014/main" id="{11DD362B-6805-4187-9A67-B5C42EE14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420938"/>
            <a:ext cx="4484687"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4" name="Rectangle 2">
            <a:extLst>
              <a:ext uri="{FF2B5EF4-FFF2-40B4-BE49-F238E27FC236}">
                <a16:creationId xmlns:a16="http://schemas.microsoft.com/office/drawing/2014/main" id="{061020E5-CDED-4CD7-A4AA-00D647F5FD41}"/>
              </a:ext>
            </a:extLst>
          </p:cNvPr>
          <p:cNvSpPr>
            <a:spLocks noGrp="1" noChangeArrowheads="1"/>
          </p:cNvSpPr>
          <p:nvPr>
            <p:ph type="title"/>
          </p:nvPr>
        </p:nvSpPr>
        <p:spPr/>
        <p:txBody>
          <a:bodyPr/>
          <a:lstStyle/>
          <a:p>
            <a:pPr eaLnBrk="1" hangingPunct="1"/>
            <a:r>
              <a:rPr lang="en-US" altLang="en-US"/>
              <a:t>Pipelining Analogy</a:t>
            </a:r>
            <a:endParaRPr lang="en-AU" altLang="en-US"/>
          </a:p>
        </p:txBody>
      </p:sp>
      <p:sp>
        <p:nvSpPr>
          <p:cNvPr id="122885" name="Rectangle 3">
            <a:extLst>
              <a:ext uri="{FF2B5EF4-FFF2-40B4-BE49-F238E27FC236}">
                <a16:creationId xmlns:a16="http://schemas.microsoft.com/office/drawing/2014/main" id="{E59B7AC2-ED7E-4B77-A367-461A940AA4D2}"/>
              </a:ext>
            </a:extLst>
          </p:cNvPr>
          <p:cNvSpPr>
            <a:spLocks noGrp="1" noChangeArrowheads="1"/>
          </p:cNvSpPr>
          <p:nvPr>
            <p:ph type="body" idx="1"/>
          </p:nvPr>
        </p:nvSpPr>
        <p:spPr>
          <a:xfrm>
            <a:off x="684213" y="1125538"/>
            <a:ext cx="8270875" cy="1228725"/>
          </a:xfrm>
        </p:spPr>
        <p:txBody>
          <a:bodyPr/>
          <a:lstStyle/>
          <a:p>
            <a:pPr eaLnBrk="1" hangingPunct="1"/>
            <a:r>
              <a:rPr lang="en-US" altLang="en-US"/>
              <a:t>Pipelined laundry: overlapping execution</a:t>
            </a:r>
          </a:p>
          <a:p>
            <a:pPr lvl="1" eaLnBrk="1" hangingPunct="1"/>
            <a:r>
              <a:rPr lang="en-US" altLang="en-US"/>
              <a:t>Parallelism improves performance</a:t>
            </a:r>
          </a:p>
        </p:txBody>
      </p:sp>
      <p:sp>
        <p:nvSpPr>
          <p:cNvPr id="122886" name="Text Box 4">
            <a:extLst>
              <a:ext uri="{FF2B5EF4-FFF2-40B4-BE49-F238E27FC236}">
                <a16:creationId xmlns:a16="http://schemas.microsoft.com/office/drawing/2014/main" id="{BC4E81BC-CF38-4830-868E-02F73551492D}"/>
              </a:ext>
            </a:extLst>
          </p:cNvPr>
          <p:cNvSpPr txBox="1">
            <a:spLocks noChangeArrowheads="1"/>
          </p:cNvSpPr>
          <p:nvPr/>
        </p:nvSpPr>
        <p:spPr bwMode="auto">
          <a:xfrm rot="5400000">
            <a:off x="7312819" y="1464469"/>
            <a:ext cx="32956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§4.5 An Overview of Pipelining</a:t>
            </a:r>
          </a:p>
        </p:txBody>
      </p:sp>
      <p:sp>
        <p:nvSpPr>
          <p:cNvPr id="122887" name="Rectangle 6">
            <a:extLst>
              <a:ext uri="{FF2B5EF4-FFF2-40B4-BE49-F238E27FC236}">
                <a16:creationId xmlns:a16="http://schemas.microsoft.com/office/drawing/2014/main" id="{C34B5B6B-CA40-445A-A575-68B84C67A0C5}"/>
              </a:ext>
            </a:extLst>
          </p:cNvPr>
          <p:cNvSpPr>
            <a:spLocks noChangeArrowheads="1"/>
          </p:cNvSpPr>
          <p:nvPr/>
        </p:nvSpPr>
        <p:spPr bwMode="auto">
          <a:xfrm>
            <a:off x="5292725" y="2708275"/>
            <a:ext cx="37353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a:t>Four loads:</a:t>
            </a:r>
          </a:p>
          <a:p>
            <a:pPr lvl="1" eaLnBrk="1" hangingPunct="1"/>
            <a:r>
              <a:rPr lang="en-US" altLang="en-US" sz="2400"/>
              <a:t>Speedup</a:t>
            </a:r>
            <a:br>
              <a:rPr lang="en-US" altLang="en-US" sz="2400"/>
            </a:br>
            <a:r>
              <a:rPr lang="en-US" altLang="en-US" sz="2400"/>
              <a:t>= 8/3.5 = 2.29</a:t>
            </a:r>
          </a:p>
          <a:p>
            <a:pPr eaLnBrk="1" hangingPunct="1"/>
            <a:r>
              <a:rPr lang="en-US" altLang="en-US" sz="2800"/>
              <a:t>Non-stop:</a:t>
            </a:r>
          </a:p>
          <a:p>
            <a:pPr lvl="1" eaLnBrk="1" hangingPunct="1"/>
            <a:r>
              <a:rPr lang="en-US" altLang="en-US" sz="2400"/>
              <a:t>Speedup</a:t>
            </a:r>
            <a:br>
              <a:rPr lang="en-US" altLang="en-US" sz="2400"/>
            </a:br>
            <a:r>
              <a:rPr lang="en-US" altLang="en-US" sz="2400"/>
              <a:t>≈ 4</a:t>
            </a:r>
            <a:br>
              <a:rPr lang="en-US" altLang="en-US" sz="2400"/>
            </a:br>
            <a:r>
              <a:rPr lang="en-US" altLang="en-US" sz="2400"/>
              <a:t>= number of stages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Footer Placeholder 3">
            <a:extLst>
              <a:ext uri="{FF2B5EF4-FFF2-40B4-BE49-F238E27FC236}">
                <a16:creationId xmlns:a16="http://schemas.microsoft.com/office/drawing/2014/main" id="{62A40DB3-D5B9-47C0-A9C5-A503D21A4BB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EB36C5BA-4A88-4352-BE3D-D12B1FE98002}" type="slidenum">
              <a:rPr lang="en-AU" altLang="en-US" sz="1400" smtClean="0"/>
              <a:pPr>
                <a:spcBef>
                  <a:spcPct val="0"/>
                </a:spcBef>
                <a:buClrTx/>
                <a:buSzTx/>
                <a:buFontTx/>
                <a:buNone/>
              </a:pPr>
              <a:t>45</a:t>
            </a:fld>
            <a:endParaRPr lang="en-AU" altLang="en-US" sz="1400"/>
          </a:p>
        </p:txBody>
      </p:sp>
      <p:sp>
        <p:nvSpPr>
          <p:cNvPr id="124931" name="Rectangle 2">
            <a:extLst>
              <a:ext uri="{FF2B5EF4-FFF2-40B4-BE49-F238E27FC236}">
                <a16:creationId xmlns:a16="http://schemas.microsoft.com/office/drawing/2014/main" id="{129263D3-B718-4862-9A0A-A1D94F56F6AE}"/>
              </a:ext>
            </a:extLst>
          </p:cNvPr>
          <p:cNvSpPr>
            <a:spLocks noGrp="1" noChangeArrowheads="1"/>
          </p:cNvSpPr>
          <p:nvPr>
            <p:ph type="title"/>
          </p:nvPr>
        </p:nvSpPr>
        <p:spPr/>
        <p:txBody>
          <a:bodyPr/>
          <a:lstStyle/>
          <a:p>
            <a:pPr eaLnBrk="1" hangingPunct="1"/>
            <a:r>
              <a:rPr lang="en-US" altLang="en-US"/>
              <a:t>MIPS Pipeline</a:t>
            </a:r>
            <a:endParaRPr lang="en-AU" altLang="en-US"/>
          </a:p>
        </p:txBody>
      </p:sp>
      <p:sp>
        <p:nvSpPr>
          <p:cNvPr id="124932" name="Rectangle 3">
            <a:extLst>
              <a:ext uri="{FF2B5EF4-FFF2-40B4-BE49-F238E27FC236}">
                <a16:creationId xmlns:a16="http://schemas.microsoft.com/office/drawing/2014/main" id="{ECEEA65F-C6EE-443D-A1AE-E0C7BF742A62}"/>
              </a:ext>
            </a:extLst>
          </p:cNvPr>
          <p:cNvSpPr>
            <a:spLocks noGrp="1" noChangeArrowheads="1"/>
          </p:cNvSpPr>
          <p:nvPr>
            <p:ph type="body" idx="1"/>
          </p:nvPr>
        </p:nvSpPr>
        <p:spPr/>
        <p:txBody>
          <a:bodyPr/>
          <a:lstStyle/>
          <a:p>
            <a:pPr marL="609600" indent="-609600" eaLnBrk="1" hangingPunct="1"/>
            <a:r>
              <a:rPr lang="en-US" altLang="en-US"/>
              <a:t>Five stages, one step per stage</a:t>
            </a:r>
          </a:p>
          <a:p>
            <a:pPr marL="990600" lvl="1" indent="-533400" eaLnBrk="1" hangingPunct="1">
              <a:buSzTx/>
              <a:buFont typeface="Wingdings" panose="05000000000000000000" pitchFamily="2" charset="2"/>
              <a:buAutoNum type="arabicPeriod"/>
            </a:pPr>
            <a:r>
              <a:rPr lang="en-US" altLang="en-US"/>
              <a:t>IF: Instruction fetch from memory</a:t>
            </a:r>
          </a:p>
          <a:p>
            <a:pPr marL="990600" lvl="1" indent="-533400" eaLnBrk="1" hangingPunct="1">
              <a:buSzTx/>
              <a:buFont typeface="Wingdings" panose="05000000000000000000" pitchFamily="2" charset="2"/>
              <a:buAutoNum type="arabicPeriod"/>
            </a:pPr>
            <a:r>
              <a:rPr lang="en-US" altLang="en-US"/>
              <a:t>ID: Instruction decode &amp; register read</a:t>
            </a:r>
          </a:p>
          <a:p>
            <a:pPr marL="990600" lvl="1" indent="-533400" eaLnBrk="1" hangingPunct="1">
              <a:buSzTx/>
              <a:buFont typeface="Wingdings" panose="05000000000000000000" pitchFamily="2" charset="2"/>
              <a:buAutoNum type="arabicPeriod"/>
            </a:pPr>
            <a:r>
              <a:rPr lang="en-US" altLang="en-US"/>
              <a:t>EX: Execute operation or calculate address</a:t>
            </a:r>
          </a:p>
          <a:p>
            <a:pPr marL="990600" lvl="1" indent="-533400" eaLnBrk="1" hangingPunct="1">
              <a:buSzTx/>
              <a:buFont typeface="Wingdings" panose="05000000000000000000" pitchFamily="2" charset="2"/>
              <a:buAutoNum type="arabicPeriod"/>
            </a:pPr>
            <a:r>
              <a:rPr lang="en-US" altLang="en-US"/>
              <a:t>MEM: Access memory operand</a:t>
            </a:r>
          </a:p>
          <a:p>
            <a:pPr marL="990600" lvl="1" indent="-533400" eaLnBrk="1" hangingPunct="1">
              <a:buSzTx/>
              <a:buFont typeface="Wingdings" panose="05000000000000000000" pitchFamily="2" charset="2"/>
              <a:buAutoNum type="arabicPeriod"/>
            </a:pPr>
            <a:r>
              <a:rPr lang="en-US" altLang="en-US"/>
              <a:t>WB: Write result back to register</a:t>
            </a:r>
            <a:endParaRPr lang="en-AU"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3">
            <a:extLst>
              <a:ext uri="{FF2B5EF4-FFF2-40B4-BE49-F238E27FC236}">
                <a16:creationId xmlns:a16="http://schemas.microsoft.com/office/drawing/2014/main" id="{FE0C7E65-2AA0-4C77-A82F-F4CCBA66C75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027BDE9-CABE-4893-AF0A-5C109F8DFDE5}" type="slidenum">
              <a:rPr lang="en-AU" altLang="en-US" sz="1400" smtClean="0"/>
              <a:pPr>
                <a:spcBef>
                  <a:spcPct val="0"/>
                </a:spcBef>
                <a:buClrTx/>
                <a:buSzTx/>
                <a:buFontTx/>
                <a:buNone/>
              </a:pPr>
              <a:t>46</a:t>
            </a:fld>
            <a:endParaRPr lang="en-AU" altLang="en-US" sz="1400"/>
          </a:p>
        </p:txBody>
      </p:sp>
      <p:sp>
        <p:nvSpPr>
          <p:cNvPr id="126979" name="Rectangle 2">
            <a:extLst>
              <a:ext uri="{FF2B5EF4-FFF2-40B4-BE49-F238E27FC236}">
                <a16:creationId xmlns:a16="http://schemas.microsoft.com/office/drawing/2014/main" id="{B40B9938-68D1-4732-A77A-1172B8101D05}"/>
              </a:ext>
            </a:extLst>
          </p:cNvPr>
          <p:cNvSpPr>
            <a:spLocks noGrp="1" noChangeArrowheads="1"/>
          </p:cNvSpPr>
          <p:nvPr>
            <p:ph type="title"/>
          </p:nvPr>
        </p:nvSpPr>
        <p:spPr/>
        <p:txBody>
          <a:bodyPr/>
          <a:lstStyle/>
          <a:p>
            <a:pPr eaLnBrk="1" hangingPunct="1"/>
            <a:r>
              <a:rPr lang="en-US" altLang="en-US"/>
              <a:t>Pipeline Performance</a:t>
            </a:r>
            <a:endParaRPr lang="en-AU" altLang="en-US"/>
          </a:p>
        </p:txBody>
      </p:sp>
      <p:sp>
        <p:nvSpPr>
          <p:cNvPr id="126980" name="Rectangle 3">
            <a:extLst>
              <a:ext uri="{FF2B5EF4-FFF2-40B4-BE49-F238E27FC236}">
                <a16:creationId xmlns:a16="http://schemas.microsoft.com/office/drawing/2014/main" id="{638C1B2C-367D-4706-ADC4-FAB9064BE339}"/>
              </a:ext>
            </a:extLst>
          </p:cNvPr>
          <p:cNvSpPr>
            <a:spLocks noGrp="1" noChangeArrowheads="1"/>
          </p:cNvSpPr>
          <p:nvPr>
            <p:ph type="body" idx="1"/>
          </p:nvPr>
        </p:nvSpPr>
        <p:spPr>
          <a:xfrm>
            <a:off x="684213" y="1125538"/>
            <a:ext cx="8270875" cy="2533650"/>
          </a:xfrm>
        </p:spPr>
        <p:txBody>
          <a:bodyPr/>
          <a:lstStyle/>
          <a:p>
            <a:pPr eaLnBrk="1" hangingPunct="1"/>
            <a:r>
              <a:rPr lang="en-US" altLang="en-US" sz="2800"/>
              <a:t>Assume time for stages is</a:t>
            </a:r>
          </a:p>
          <a:p>
            <a:pPr lvl="1" eaLnBrk="1" hangingPunct="1"/>
            <a:r>
              <a:rPr lang="en-US" altLang="en-US" sz="2400"/>
              <a:t>100ps for register read or write</a:t>
            </a:r>
          </a:p>
          <a:p>
            <a:pPr lvl="1" eaLnBrk="1" hangingPunct="1"/>
            <a:r>
              <a:rPr lang="en-US" altLang="en-US" sz="2400"/>
              <a:t>200ps for other stages</a:t>
            </a:r>
          </a:p>
          <a:p>
            <a:pPr eaLnBrk="1" hangingPunct="1"/>
            <a:r>
              <a:rPr lang="en-US" altLang="en-US" sz="2800"/>
              <a:t>Compare pipelined datapath with single-cycle datapath</a:t>
            </a:r>
          </a:p>
        </p:txBody>
      </p:sp>
      <p:graphicFrame>
        <p:nvGraphicFramePr>
          <p:cNvPr id="327684" name="Group 4">
            <a:extLst>
              <a:ext uri="{FF2B5EF4-FFF2-40B4-BE49-F238E27FC236}">
                <a16:creationId xmlns:a16="http://schemas.microsoft.com/office/drawing/2014/main" id="{41168638-2A0A-4334-AEC6-9B5CFFE16E65}"/>
              </a:ext>
            </a:extLst>
          </p:cNvPr>
          <p:cNvGraphicFramePr>
            <a:graphicFrameLocks noGrp="1"/>
          </p:cNvGraphicFramePr>
          <p:nvPr/>
        </p:nvGraphicFramePr>
        <p:xfrm>
          <a:off x="395288" y="3846513"/>
          <a:ext cx="8353425" cy="2246311"/>
        </p:xfrm>
        <a:graphic>
          <a:graphicData uri="http://schemas.openxmlformats.org/drawingml/2006/table">
            <a:tbl>
              <a:tblPr/>
              <a:tblGrid>
                <a:gridCol w="1193800">
                  <a:extLst>
                    <a:ext uri="{9D8B030D-6E8A-4147-A177-3AD203B41FA5}">
                      <a16:colId xmlns:a16="http://schemas.microsoft.com/office/drawing/2014/main" val="20000"/>
                    </a:ext>
                  </a:extLst>
                </a:gridCol>
                <a:gridCol w="1192212">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1195387">
                  <a:extLst>
                    <a:ext uri="{9D8B030D-6E8A-4147-A177-3AD203B41FA5}">
                      <a16:colId xmlns:a16="http://schemas.microsoft.com/office/drawing/2014/main" val="20004"/>
                    </a:ext>
                  </a:extLst>
                </a:gridCol>
                <a:gridCol w="1192213">
                  <a:extLst>
                    <a:ext uri="{9D8B030D-6E8A-4147-A177-3AD203B41FA5}">
                      <a16:colId xmlns:a16="http://schemas.microsoft.com/office/drawing/2014/main" val="20005"/>
                    </a:ext>
                  </a:extLst>
                </a:gridCol>
                <a:gridCol w="1193800">
                  <a:extLst>
                    <a:ext uri="{9D8B030D-6E8A-4147-A177-3AD203B41FA5}">
                      <a16:colId xmlns:a16="http://schemas.microsoft.com/office/drawing/2014/main" val="20006"/>
                    </a:ext>
                  </a:extLst>
                </a:gridCol>
              </a:tblGrid>
              <a:tr h="64006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Instr</a:t>
                      </a:r>
                      <a:endParaRPr kumimoji="0" lang="en-AU" sz="1800" b="0" i="0" u="none" strike="noStrike" cap="none" normalizeH="0" baseline="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Instr fetch</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Register read</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ALU op</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Memory access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Register write</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Total time</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99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lw</a:t>
                      </a:r>
                      <a:endParaRPr kumimoji="0" lang="en-AU" sz="1800" b="0" i="0" u="none" strike="noStrike" cap="none" normalizeH="0" baseline="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800ps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0473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sw</a:t>
                      </a:r>
                      <a:endParaRPr kumimoji="0" lang="en-AU" sz="1800" b="0" i="0" u="none" strike="noStrike" cap="none" normalizeH="0" baseline="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700ps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99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R-format</a:t>
                      </a:r>
                      <a:endParaRPr kumimoji="0" lang="en-AU" sz="1800" b="0" i="0" u="none" strike="noStrike" cap="none" normalizeH="0" baseline="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600ps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5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beq</a:t>
                      </a:r>
                      <a:endParaRPr kumimoji="0" lang="en-AU" sz="1800" b="0" i="0" u="none" strike="noStrike" cap="none" normalizeH="0" baseline="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100 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200ps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500ps</a:t>
                      </a:r>
                      <a:endParaRPr kumimoji="0" lang="en-AU" sz="1800" b="0" i="0" u="none" strike="noStrike" cap="none" normalizeH="0" baseline="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2">
            <a:extLst>
              <a:ext uri="{FF2B5EF4-FFF2-40B4-BE49-F238E27FC236}">
                <a16:creationId xmlns:a16="http://schemas.microsoft.com/office/drawing/2014/main" id="{73383742-1A9D-482F-BF76-E45064AD78BC}"/>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C5A5F505-01A4-4562-A628-E66A070726CF}" type="slidenum">
              <a:rPr lang="en-AU" altLang="en-US" sz="1400" smtClean="0"/>
              <a:pPr>
                <a:spcBef>
                  <a:spcPct val="0"/>
                </a:spcBef>
                <a:buClrTx/>
                <a:buSzTx/>
                <a:buFontTx/>
                <a:buNone/>
              </a:pPr>
              <a:t>47</a:t>
            </a:fld>
            <a:endParaRPr lang="en-AU" altLang="en-US" sz="1400"/>
          </a:p>
        </p:txBody>
      </p:sp>
      <p:pic>
        <p:nvPicPr>
          <p:cNvPr id="129027" name="Picture 6" descr="f04-27-P374493">
            <a:extLst>
              <a:ext uri="{FF2B5EF4-FFF2-40B4-BE49-F238E27FC236}">
                <a16:creationId xmlns:a16="http://schemas.microsoft.com/office/drawing/2014/main" id="{47CF7D99-3794-43CD-B73C-4F79E669F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21463"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Rectangle 2">
            <a:extLst>
              <a:ext uri="{FF2B5EF4-FFF2-40B4-BE49-F238E27FC236}">
                <a16:creationId xmlns:a16="http://schemas.microsoft.com/office/drawing/2014/main" id="{9D231C48-E533-4FB0-8097-759007D944AE}"/>
              </a:ext>
            </a:extLst>
          </p:cNvPr>
          <p:cNvSpPr>
            <a:spLocks noGrp="1" noChangeArrowheads="1"/>
          </p:cNvSpPr>
          <p:nvPr>
            <p:ph type="title"/>
          </p:nvPr>
        </p:nvSpPr>
        <p:spPr/>
        <p:txBody>
          <a:bodyPr/>
          <a:lstStyle/>
          <a:p>
            <a:pPr eaLnBrk="1" hangingPunct="1"/>
            <a:r>
              <a:rPr lang="en-US" altLang="en-US"/>
              <a:t>Pipeline Performance</a:t>
            </a:r>
            <a:endParaRPr lang="en-AU" altLang="en-US"/>
          </a:p>
        </p:txBody>
      </p:sp>
      <p:sp>
        <p:nvSpPr>
          <p:cNvPr id="129029" name="Text Box 4">
            <a:extLst>
              <a:ext uri="{FF2B5EF4-FFF2-40B4-BE49-F238E27FC236}">
                <a16:creationId xmlns:a16="http://schemas.microsoft.com/office/drawing/2014/main" id="{1E770F6F-34A9-4A6B-9FF6-72D51C8851B4}"/>
              </a:ext>
            </a:extLst>
          </p:cNvPr>
          <p:cNvSpPr txBox="1">
            <a:spLocks noChangeArrowheads="1"/>
          </p:cNvSpPr>
          <p:nvPr/>
        </p:nvSpPr>
        <p:spPr bwMode="auto">
          <a:xfrm>
            <a:off x="3132138" y="836613"/>
            <a:ext cx="2676525" cy="376237"/>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Single-cycle (T</a:t>
            </a:r>
            <a:r>
              <a:rPr lang="en-US" altLang="en-US" sz="1800" baseline="-25000"/>
              <a:t>c</a:t>
            </a:r>
            <a:r>
              <a:rPr lang="en-US" altLang="en-US" sz="1800"/>
              <a:t>= 800ps)</a:t>
            </a:r>
            <a:endParaRPr lang="en-AU" altLang="en-US" sz="1800"/>
          </a:p>
        </p:txBody>
      </p:sp>
      <p:sp>
        <p:nvSpPr>
          <p:cNvPr id="129030" name="Text Box 5">
            <a:extLst>
              <a:ext uri="{FF2B5EF4-FFF2-40B4-BE49-F238E27FC236}">
                <a16:creationId xmlns:a16="http://schemas.microsoft.com/office/drawing/2014/main" id="{82D8D21A-26DF-4D69-B0AB-1E6C7447C8EF}"/>
              </a:ext>
            </a:extLst>
          </p:cNvPr>
          <p:cNvSpPr txBox="1">
            <a:spLocks noChangeArrowheads="1"/>
          </p:cNvSpPr>
          <p:nvPr/>
        </p:nvSpPr>
        <p:spPr bwMode="auto">
          <a:xfrm>
            <a:off x="3276600" y="3284538"/>
            <a:ext cx="2384425" cy="376237"/>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Pipelined (T</a:t>
            </a:r>
            <a:r>
              <a:rPr lang="en-US" altLang="en-US" sz="1800" baseline="-25000"/>
              <a:t>c</a:t>
            </a:r>
            <a:r>
              <a:rPr lang="en-US" altLang="en-US" sz="1800"/>
              <a:t>= 200ps)</a:t>
            </a:r>
            <a:endParaRPr lang="en-AU" altLang="en-US" sz="1800"/>
          </a:p>
        </p:txBody>
      </p:sp>
      <p:sp>
        <p:nvSpPr>
          <p:cNvPr id="2" name="Rectangle 1">
            <a:extLst>
              <a:ext uri="{FF2B5EF4-FFF2-40B4-BE49-F238E27FC236}">
                <a16:creationId xmlns:a16="http://schemas.microsoft.com/office/drawing/2014/main" id="{1FE5A95B-FB63-43B4-AEF9-30C15D2F0B60}"/>
              </a:ext>
            </a:extLst>
          </p:cNvPr>
          <p:cNvSpPr>
            <a:spLocks noChangeArrowheads="1"/>
          </p:cNvSpPr>
          <p:nvPr/>
        </p:nvSpPr>
        <p:spPr bwMode="auto">
          <a:xfrm>
            <a:off x="73025" y="6040438"/>
            <a:ext cx="9036050"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30000"/>
              </a:spcBef>
              <a:buClrTx/>
              <a:buSzTx/>
              <a:buFontTx/>
              <a:buNone/>
            </a:pPr>
            <a:r>
              <a:rPr lang="en-US" altLang="en-US" sz="1800">
                <a:solidFill>
                  <a:srgbClr val="00B050"/>
                </a:solidFill>
                <a:ea typeface="Times New Roman" panose="02020603050405020304" pitchFamily="18" charset="0"/>
                <a:cs typeface="MinionPro-Regular" panose="02040503050201020203" pitchFamily="18" charset="0"/>
              </a:rPr>
              <a:t>Important</a:t>
            </a:r>
            <a:r>
              <a:rPr lang="en-US" altLang="en-US" sz="1800">
                <a:solidFill>
                  <a:srgbClr val="000000"/>
                </a:solidFill>
                <a:ea typeface="Times New Roman" panose="02020603050405020304" pitchFamily="18" charset="0"/>
                <a:cs typeface="MinionPro-Regular" panose="02040503050201020203" pitchFamily="18" charset="0"/>
              </a:rPr>
              <a:t>: We assume, </a:t>
            </a:r>
            <a:r>
              <a:rPr lang="en-US" altLang="en-US" sz="1800">
                <a:solidFill>
                  <a:srgbClr val="C00000"/>
                </a:solidFill>
                <a:ea typeface="Times New Roman" panose="02020603050405020304" pitchFamily="18" charset="0"/>
                <a:cs typeface="MinionPro-Regular" panose="02040503050201020203" pitchFamily="18" charset="0"/>
              </a:rPr>
              <a:t>that the register file is read during the second half of the clock cycle</a:t>
            </a:r>
            <a:r>
              <a:rPr lang="en-US" altLang="en-US" sz="1800">
                <a:solidFill>
                  <a:srgbClr val="000000"/>
                </a:solidFill>
                <a:ea typeface="Times New Roman" panose="02020603050405020304" pitchFamily="18" charset="0"/>
                <a:cs typeface="MinionPro-Regular" panose="02040503050201020203" pitchFamily="18" charset="0"/>
              </a:rPr>
              <a:t> and </a:t>
            </a:r>
            <a:r>
              <a:rPr lang="en-US" altLang="en-US" sz="1800">
                <a:solidFill>
                  <a:srgbClr val="0070C0"/>
                </a:solidFill>
                <a:ea typeface="Times New Roman" panose="02020603050405020304" pitchFamily="18" charset="0"/>
                <a:cs typeface="MinionPro-Regular" panose="02040503050201020203" pitchFamily="18" charset="0"/>
              </a:rPr>
              <a:t>the register file is written in the first half of the clock cycle.</a:t>
            </a:r>
          </a:p>
        </p:txBody>
      </p:sp>
      <p:sp>
        <p:nvSpPr>
          <p:cNvPr id="9" name="Oval 8">
            <a:extLst>
              <a:ext uri="{FF2B5EF4-FFF2-40B4-BE49-F238E27FC236}">
                <a16:creationId xmlns:a16="http://schemas.microsoft.com/office/drawing/2014/main" id="{225DC9B5-7156-4C61-B0FB-E1BB8D5C3B4D}"/>
              </a:ext>
            </a:extLst>
          </p:cNvPr>
          <p:cNvSpPr/>
          <p:nvPr/>
        </p:nvSpPr>
        <p:spPr bwMode="auto">
          <a:xfrm>
            <a:off x="4638675" y="4414838"/>
            <a:ext cx="595313" cy="379412"/>
          </a:xfrm>
          <a:prstGeom prst="ellipse">
            <a:avLst/>
          </a:prstGeom>
          <a:solidFill>
            <a:schemeClr val="tx2">
              <a:lumMod val="60000"/>
              <a:lumOff val="40000"/>
              <a:alpha val="23000"/>
            </a:schemeClr>
          </a:solidFill>
          <a:ln w="9525" cap="flat" cmpd="sng" algn="ctr">
            <a:solidFill>
              <a:schemeClr val="tx1"/>
            </a:solidFill>
            <a:prstDash val="solid"/>
            <a:round/>
            <a:headEnd type="none" w="med" len="med"/>
            <a:tailEnd type="none" w="med" len="med"/>
          </a:ln>
          <a:effectLst/>
        </p:spPr>
        <p:txBody>
          <a:bodyPr anchor="ctr"/>
          <a:lstStyle/>
          <a:p>
            <a:pPr algn="ctr">
              <a:defRPr/>
            </a:pPr>
            <a:endParaRPr lang="en-US">
              <a:latin typeface="Arial" charset="0"/>
            </a:endParaRPr>
          </a:p>
        </p:txBody>
      </p:sp>
      <p:sp>
        <p:nvSpPr>
          <p:cNvPr id="10" name="Oval 9">
            <a:extLst>
              <a:ext uri="{FF2B5EF4-FFF2-40B4-BE49-F238E27FC236}">
                <a16:creationId xmlns:a16="http://schemas.microsoft.com/office/drawing/2014/main" id="{20C98B2B-931B-42E0-AAEE-8EF43D55E01A}"/>
              </a:ext>
            </a:extLst>
          </p:cNvPr>
          <p:cNvSpPr>
            <a:spLocks noChangeArrowheads="1"/>
          </p:cNvSpPr>
          <p:nvPr/>
        </p:nvSpPr>
        <p:spPr bwMode="auto">
          <a:xfrm>
            <a:off x="2898775" y="4392613"/>
            <a:ext cx="588963" cy="417512"/>
          </a:xfrm>
          <a:prstGeom prst="ellipse">
            <a:avLst/>
          </a:prstGeom>
          <a:solidFill>
            <a:srgbClr val="C00000">
              <a:alpha val="23137"/>
            </a:srgbClr>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3">
            <a:extLst>
              <a:ext uri="{FF2B5EF4-FFF2-40B4-BE49-F238E27FC236}">
                <a16:creationId xmlns:a16="http://schemas.microsoft.com/office/drawing/2014/main" id="{C2B9E0C9-882F-485C-B8A3-4995EB30AF2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64ECDD1C-02F8-4E29-8282-6AB3D2655664}" type="slidenum">
              <a:rPr lang="en-AU" altLang="en-US" sz="1400" smtClean="0"/>
              <a:pPr>
                <a:spcBef>
                  <a:spcPct val="0"/>
                </a:spcBef>
                <a:buClrTx/>
                <a:buSzTx/>
                <a:buFontTx/>
                <a:buNone/>
              </a:pPr>
              <a:t>48</a:t>
            </a:fld>
            <a:endParaRPr lang="en-AU" altLang="en-US" sz="1400"/>
          </a:p>
        </p:txBody>
      </p:sp>
      <p:sp>
        <p:nvSpPr>
          <p:cNvPr id="131075" name="Rectangle 2">
            <a:extLst>
              <a:ext uri="{FF2B5EF4-FFF2-40B4-BE49-F238E27FC236}">
                <a16:creationId xmlns:a16="http://schemas.microsoft.com/office/drawing/2014/main" id="{5D4C8AFA-C229-4067-A86B-A1E71E30C2F1}"/>
              </a:ext>
            </a:extLst>
          </p:cNvPr>
          <p:cNvSpPr>
            <a:spLocks noGrp="1" noChangeArrowheads="1"/>
          </p:cNvSpPr>
          <p:nvPr>
            <p:ph type="title"/>
          </p:nvPr>
        </p:nvSpPr>
        <p:spPr/>
        <p:txBody>
          <a:bodyPr/>
          <a:lstStyle/>
          <a:p>
            <a:pPr eaLnBrk="1" hangingPunct="1"/>
            <a:r>
              <a:rPr lang="en-US" altLang="en-US"/>
              <a:t>Pipeline Speedup</a:t>
            </a:r>
            <a:endParaRPr lang="en-AU" altLang="en-US"/>
          </a:p>
        </p:txBody>
      </p:sp>
      <p:sp>
        <p:nvSpPr>
          <p:cNvPr id="131076" name="Rectangle 3">
            <a:extLst>
              <a:ext uri="{FF2B5EF4-FFF2-40B4-BE49-F238E27FC236}">
                <a16:creationId xmlns:a16="http://schemas.microsoft.com/office/drawing/2014/main" id="{442BD43A-DCC0-49E4-B49F-F30E1998B700}"/>
              </a:ext>
            </a:extLst>
          </p:cNvPr>
          <p:cNvSpPr>
            <a:spLocks noGrp="1" noChangeArrowheads="1"/>
          </p:cNvSpPr>
          <p:nvPr>
            <p:ph type="body" idx="1"/>
          </p:nvPr>
        </p:nvSpPr>
        <p:spPr/>
        <p:txBody>
          <a:bodyPr/>
          <a:lstStyle/>
          <a:p>
            <a:pPr eaLnBrk="1" hangingPunct="1"/>
            <a:r>
              <a:rPr lang="en-US" altLang="en-US"/>
              <a:t>If all stages are balanced</a:t>
            </a:r>
          </a:p>
          <a:p>
            <a:pPr lvl="1" eaLnBrk="1" hangingPunct="1"/>
            <a:r>
              <a:rPr lang="en-US" altLang="en-US"/>
              <a:t>i.e., all take the same time</a:t>
            </a:r>
          </a:p>
          <a:p>
            <a:pPr lvl="1" eaLnBrk="1" hangingPunct="1">
              <a:lnSpc>
                <a:spcPct val="110000"/>
              </a:lnSpc>
            </a:pPr>
            <a:r>
              <a:rPr lang="en-US" altLang="en-US"/>
              <a:t>Time between instructions</a:t>
            </a:r>
            <a:r>
              <a:rPr lang="en-US" altLang="en-US" baseline="-25000"/>
              <a:t>pipelined</a:t>
            </a:r>
            <a:br>
              <a:rPr lang="en-US" altLang="en-US"/>
            </a:br>
            <a:r>
              <a:rPr lang="en-US" altLang="en-US"/>
              <a:t>= Time between instructions</a:t>
            </a:r>
            <a:r>
              <a:rPr lang="en-US" altLang="en-US" baseline="-25000"/>
              <a:t>nonpipelined</a:t>
            </a:r>
            <a:br>
              <a:rPr lang="en-US" altLang="en-US"/>
            </a:br>
            <a:r>
              <a:rPr lang="en-US" altLang="en-US"/>
              <a:t>		Number of stages</a:t>
            </a:r>
          </a:p>
          <a:p>
            <a:pPr eaLnBrk="1" hangingPunct="1"/>
            <a:r>
              <a:rPr lang="en-US" altLang="en-US"/>
              <a:t>If not balanced, speedup is less</a:t>
            </a:r>
          </a:p>
          <a:p>
            <a:pPr eaLnBrk="1" hangingPunct="1"/>
            <a:r>
              <a:rPr lang="en-US" altLang="en-US"/>
              <a:t>Speedup due to increased throughput</a:t>
            </a:r>
          </a:p>
          <a:p>
            <a:pPr lvl="1" eaLnBrk="1" hangingPunct="1"/>
            <a:r>
              <a:rPr lang="en-US" altLang="en-US"/>
              <a:t>Latency (time for each instruction) does not decrease</a:t>
            </a:r>
            <a:endParaRPr lang="en-AU" altLang="en-US"/>
          </a:p>
        </p:txBody>
      </p:sp>
      <p:sp>
        <p:nvSpPr>
          <p:cNvPr id="131077" name="Line 4">
            <a:extLst>
              <a:ext uri="{FF2B5EF4-FFF2-40B4-BE49-F238E27FC236}">
                <a16:creationId xmlns:a16="http://schemas.microsoft.com/office/drawing/2014/main" id="{9062DF70-6B1E-4143-8B6D-49B498557798}"/>
              </a:ext>
            </a:extLst>
          </p:cNvPr>
          <p:cNvSpPr>
            <a:spLocks noChangeShapeType="1"/>
          </p:cNvSpPr>
          <p:nvPr/>
        </p:nvSpPr>
        <p:spPr bwMode="auto">
          <a:xfrm>
            <a:off x="1835150" y="3284538"/>
            <a:ext cx="55451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3">
            <a:extLst>
              <a:ext uri="{FF2B5EF4-FFF2-40B4-BE49-F238E27FC236}">
                <a16:creationId xmlns:a16="http://schemas.microsoft.com/office/drawing/2014/main" id="{EB23F031-9FCC-4AF4-9E37-8ED6C9D7324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A1F7E51F-D67C-4F20-8FAF-A8E176E050B5}" type="slidenum">
              <a:rPr lang="en-AU" altLang="en-US" sz="1400" smtClean="0"/>
              <a:pPr>
                <a:spcBef>
                  <a:spcPct val="0"/>
                </a:spcBef>
                <a:buClrTx/>
                <a:buSzTx/>
                <a:buFontTx/>
                <a:buNone/>
              </a:pPr>
              <a:t>49</a:t>
            </a:fld>
            <a:endParaRPr lang="en-AU" altLang="en-US" sz="1400"/>
          </a:p>
        </p:txBody>
      </p:sp>
      <p:sp>
        <p:nvSpPr>
          <p:cNvPr id="133123" name="Rectangle 2">
            <a:extLst>
              <a:ext uri="{FF2B5EF4-FFF2-40B4-BE49-F238E27FC236}">
                <a16:creationId xmlns:a16="http://schemas.microsoft.com/office/drawing/2014/main" id="{75C9B803-39CA-4698-B49E-9BBF66D768C0}"/>
              </a:ext>
            </a:extLst>
          </p:cNvPr>
          <p:cNvSpPr>
            <a:spLocks noGrp="1" noChangeArrowheads="1"/>
          </p:cNvSpPr>
          <p:nvPr>
            <p:ph type="title"/>
          </p:nvPr>
        </p:nvSpPr>
        <p:spPr/>
        <p:txBody>
          <a:bodyPr/>
          <a:lstStyle/>
          <a:p>
            <a:pPr eaLnBrk="1" hangingPunct="1"/>
            <a:r>
              <a:rPr lang="en-US" altLang="en-US"/>
              <a:t>Pipelining and ISA Design</a:t>
            </a:r>
            <a:endParaRPr lang="en-AU" altLang="en-US"/>
          </a:p>
        </p:txBody>
      </p:sp>
      <p:sp>
        <p:nvSpPr>
          <p:cNvPr id="133124" name="Rectangle 3">
            <a:extLst>
              <a:ext uri="{FF2B5EF4-FFF2-40B4-BE49-F238E27FC236}">
                <a16:creationId xmlns:a16="http://schemas.microsoft.com/office/drawing/2014/main" id="{9CF478DF-68EC-44F3-B086-4A9731EA7314}"/>
              </a:ext>
            </a:extLst>
          </p:cNvPr>
          <p:cNvSpPr>
            <a:spLocks noGrp="1" noChangeArrowheads="1"/>
          </p:cNvSpPr>
          <p:nvPr>
            <p:ph type="body" idx="1"/>
          </p:nvPr>
        </p:nvSpPr>
        <p:spPr/>
        <p:txBody>
          <a:bodyPr/>
          <a:lstStyle/>
          <a:p>
            <a:pPr eaLnBrk="1" hangingPunct="1">
              <a:lnSpc>
                <a:spcPct val="90000"/>
              </a:lnSpc>
            </a:pPr>
            <a:r>
              <a:rPr lang="en-US" altLang="en-US"/>
              <a:t>MIPS ISA designed for pipelining</a:t>
            </a:r>
          </a:p>
          <a:p>
            <a:pPr lvl="1" eaLnBrk="1" hangingPunct="1">
              <a:lnSpc>
                <a:spcPct val="90000"/>
              </a:lnSpc>
            </a:pPr>
            <a:r>
              <a:rPr lang="en-US" altLang="en-US"/>
              <a:t>All instructions are 32-bits</a:t>
            </a:r>
          </a:p>
          <a:p>
            <a:pPr lvl="2" eaLnBrk="1" hangingPunct="1">
              <a:lnSpc>
                <a:spcPct val="90000"/>
              </a:lnSpc>
            </a:pPr>
            <a:r>
              <a:rPr lang="en-US" altLang="en-US"/>
              <a:t>Easier to fetch and decode in one cycle</a:t>
            </a:r>
          </a:p>
          <a:p>
            <a:pPr lvl="2" eaLnBrk="1" hangingPunct="1">
              <a:lnSpc>
                <a:spcPct val="90000"/>
              </a:lnSpc>
            </a:pPr>
            <a:r>
              <a:rPr lang="en-US" altLang="en-US"/>
              <a:t>c.f. x86: 1- to 17-byte instructions</a:t>
            </a:r>
          </a:p>
          <a:p>
            <a:pPr lvl="1" eaLnBrk="1" hangingPunct="1">
              <a:lnSpc>
                <a:spcPct val="90000"/>
              </a:lnSpc>
            </a:pPr>
            <a:r>
              <a:rPr lang="en-US" altLang="en-US"/>
              <a:t>Few and regular instruction formats</a:t>
            </a:r>
          </a:p>
          <a:p>
            <a:pPr lvl="2" eaLnBrk="1" hangingPunct="1">
              <a:lnSpc>
                <a:spcPct val="90000"/>
              </a:lnSpc>
            </a:pPr>
            <a:r>
              <a:rPr lang="en-US" altLang="en-US"/>
              <a:t>Can decode and read registers in one step</a:t>
            </a:r>
          </a:p>
          <a:p>
            <a:pPr lvl="1" eaLnBrk="1" hangingPunct="1">
              <a:lnSpc>
                <a:spcPct val="90000"/>
              </a:lnSpc>
            </a:pPr>
            <a:r>
              <a:rPr lang="en-US" altLang="en-US"/>
              <a:t>Load/store addressing</a:t>
            </a:r>
          </a:p>
          <a:p>
            <a:pPr lvl="2" eaLnBrk="1" hangingPunct="1">
              <a:lnSpc>
                <a:spcPct val="90000"/>
              </a:lnSpc>
            </a:pPr>
            <a:r>
              <a:rPr lang="en-US" altLang="en-US"/>
              <a:t>Can calculate address in 3</a:t>
            </a:r>
            <a:r>
              <a:rPr lang="en-US" altLang="en-US" baseline="30000"/>
              <a:t>rd</a:t>
            </a:r>
            <a:r>
              <a:rPr lang="en-US" altLang="en-US"/>
              <a:t> stage, access memory in 4</a:t>
            </a:r>
            <a:r>
              <a:rPr lang="en-US" altLang="en-US" baseline="30000"/>
              <a:t>th</a:t>
            </a:r>
            <a:r>
              <a:rPr lang="en-US" altLang="en-US"/>
              <a:t> stage</a:t>
            </a:r>
          </a:p>
          <a:p>
            <a:pPr lvl="1" eaLnBrk="1" hangingPunct="1">
              <a:lnSpc>
                <a:spcPct val="90000"/>
              </a:lnSpc>
            </a:pPr>
            <a:r>
              <a:rPr lang="en-US" altLang="en-US"/>
              <a:t>Alignment of memory operands</a:t>
            </a:r>
          </a:p>
          <a:p>
            <a:pPr lvl="2" eaLnBrk="1" hangingPunct="1">
              <a:lnSpc>
                <a:spcPct val="90000"/>
              </a:lnSpc>
            </a:pPr>
            <a:r>
              <a:rPr lang="en-US" altLang="en-US"/>
              <a:t>Memory access takes only one cycle</a:t>
            </a:r>
            <a:endParaRPr lang="en-AU"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a:extLst>
              <a:ext uri="{FF2B5EF4-FFF2-40B4-BE49-F238E27FC236}">
                <a16:creationId xmlns:a16="http://schemas.microsoft.com/office/drawing/2014/main" id="{2BABDC42-F533-4B55-869F-79DA68289797}"/>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2 — Instructions: Language of the Computer — </a:t>
            </a:r>
            <a:fld id="{DBA818B8-18A4-422F-A752-57F180032958}" type="slidenum">
              <a:rPr lang="en-AU" altLang="en-US" sz="1400" smtClean="0"/>
              <a:pPr>
                <a:spcBef>
                  <a:spcPct val="0"/>
                </a:spcBef>
                <a:buClrTx/>
                <a:buSzTx/>
                <a:buFontTx/>
                <a:buNone/>
              </a:pPr>
              <a:t>5</a:t>
            </a:fld>
            <a:endParaRPr lang="en-AU" altLang="en-US" sz="1400"/>
          </a:p>
        </p:txBody>
      </p:sp>
      <p:sp>
        <p:nvSpPr>
          <p:cNvPr id="14339" name="Rectangle 36">
            <a:extLst>
              <a:ext uri="{FF2B5EF4-FFF2-40B4-BE49-F238E27FC236}">
                <a16:creationId xmlns:a16="http://schemas.microsoft.com/office/drawing/2014/main" id="{21085A86-B231-4D79-B7C5-2844962899C3}"/>
              </a:ext>
            </a:extLst>
          </p:cNvPr>
          <p:cNvSpPr>
            <a:spLocks noGrp="1" noChangeArrowheads="1"/>
          </p:cNvSpPr>
          <p:nvPr>
            <p:ph type="title"/>
          </p:nvPr>
        </p:nvSpPr>
        <p:spPr/>
        <p:txBody>
          <a:bodyPr/>
          <a:lstStyle/>
          <a:p>
            <a:pPr eaLnBrk="1" hangingPunct="1"/>
            <a:r>
              <a:rPr lang="en-US" altLang="en-US"/>
              <a:t>R-format Example</a:t>
            </a:r>
            <a:endParaRPr lang="en-AU" altLang="en-US"/>
          </a:p>
        </p:txBody>
      </p:sp>
      <p:sp>
        <p:nvSpPr>
          <p:cNvPr id="14340" name="Rectangle 37">
            <a:extLst>
              <a:ext uri="{FF2B5EF4-FFF2-40B4-BE49-F238E27FC236}">
                <a16:creationId xmlns:a16="http://schemas.microsoft.com/office/drawing/2014/main" id="{C4EDBD35-C931-4A7F-A280-9E4A2A01F0FF}"/>
              </a:ext>
            </a:extLst>
          </p:cNvPr>
          <p:cNvSpPr>
            <a:spLocks noGrp="1" noChangeArrowheads="1"/>
          </p:cNvSpPr>
          <p:nvPr>
            <p:ph type="body" idx="1"/>
          </p:nvPr>
        </p:nvSpPr>
        <p:spPr>
          <a:xfrm>
            <a:off x="684213" y="2184400"/>
            <a:ext cx="8270875" cy="649288"/>
          </a:xfrm>
        </p:spPr>
        <p:txBody>
          <a:bodyPr/>
          <a:lstStyle/>
          <a:p>
            <a:pPr eaLnBrk="1" hangingPunct="1">
              <a:buFont typeface="Wingdings" panose="05000000000000000000" pitchFamily="2" charset="2"/>
              <a:buNone/>
            </a:pPr>
            <a:r>
              <a:rPr lang="en-US" altLang="en-US">
                <a:latin typeface="Lucida Console" panose="020B0609040504020204" pitchFamily="49" charset="0"/>
              </a:rPr>
              <a:t>	add $t0, $s1, $s2</a:t>
            </a:r>
          </a:p>
        </p:txBody>
      </p:sp>
      <p:sp>
        <p:nvSpPr>
          <p:cNvPr id="14341" name="Text Box 17">
            <a:extLst>
              <a:ext uri="{FF2B5EF4-FFF2-40B4-BE49-F238E27FC236}">
                <a16:creationId xmlns:a16="http://schemas.microsoft.com/office/drawing/2014/main" id="{7C378BF3-A9A0-47D6-AA00-4D26EF6332B4}"/>
              </a:ext>
            </a:extLst>
          </p:cNvPr>
          <p:cNvSpPr txBox="1">
            <a:spLocks noChangeArrowheads="1"/>
          </p:cNvSpPr>
          <p:nvPr/>
        </p:nvSpPr>
        <p:spPr bwMode="auto">
          <a:xfrm>
            <a:off x="1331913" y="3068638"/>
            <a:ext cx="1296987"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special</a:t>
            </a:r>
            <a:endParaRPr lang="en-AU" altLang="en-US" sz="2000"/>
          </a:p>
        </p:txBody>
      </p:sp>
      <p:sp>
        <p:nvSpPr>
          <p:cNvPr id="14342" name="Text Box 18">
            <a:extLst>
              <a:ext uri="{FF2B5EF4-FFF2-40B4-BE49-F238E27FC236}">
                <a16:creationId xmlns:a16="http://schemas.microsoft.com/office/drawing/2014/main" id="{948350EF-2DA1-4264-A021-C92E547C96D4}"/>
              </a:ext>
            </a:extLst>
          </p:cNvPr>
          <p:cNvSpPr txBox="1">
            <a:spLocks noChangeArrowheads="1"/>
          </p:cNvSpPr>
          <p:nvPr/>
        </p:nvSpPr>
        <p:spPr bwMode="auto">
          <a:xfrm>
            <a:off x="2628900" y="3068638"/>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$s1</a:t>
            </a:r>
            <a:endParaRPr lang="en-AU" altLang="en-US" sz="2000"/>
          </a:p>
        </p:txBody>
      </p:sp>
      <p:sp>
        <p:nvSpPr>
          <p:cNvPr id="14343" name="Text Box 19">
            <a:extLst>
              <a:ext uri="{FF2B5EF4-FFF2-40B4-BE49-F238E27FC236}">
                <a16:creationId xmlns:a16="http://schemas.microsoft.com/office/drawing/2014/main" id="{10112E43-BCBB-47F6-91E3-BC838844C638}"/>
              </a:ext>
            </a:extLst>
          </p:cNvPr>
          <p:cNvSpPr txBox="1">
            <a:spLocks noChangeArrowheads="1"/>
          </p:cNvSpPr>
          <p:nvPr/>
        </p:nvSpPr>
        <p:spPr bwMode="auto">
          <a:xfrm>
            <a:off x="3708400" y="3068638"/>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$s2</a:t>
            </a:r>
            <a:endParaRPr lang="en-AU" altLang="en-US" sz="2000"/>
          </a:p>
        </p:txBody>
      </p:sp>
      <p:sp>
        <p:nvSpPr>
          <p:cNvPr id="14344" name="Text Box 20">
            <a:extLst>
              <a:ext uri="{FF2B5EF4-FFF2-40B4-BE49-F238E27FC236}">
                <a16:creationId xmlns:a16="http://schemas.microsoft.com/office/drawing/2014/main" id="{A0C7908D-FC9A-4749-BA40-D2D2F810C748}"/>
              </a:ext>
            </a:extLst>
          </p:cNvPr>
          <p:cNvSpPr txBox="1">
            <a:spLocks noChangeArrowheads="1"/>
          </p:cNvSpPr>
          <p:nvPr/>
        </p:nvSpPr>
        <p:spPr bwMode="auto">
          <a:xfrm>
            <a:off x="4787900" y="3068638"/>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$t0</a:t>
            </a:r>
            <a:endParaRPr lang="en-AU" altLang="en-US" sz="2000"/>
          </a:p>
        </p:txBody>
      </p:sp>
      <p:sp>
        <p:nvSpPr>
          <p:cNvPr id="14345" name="Text Box 21">
            <a:extLst>
              <a:ext uri="{FF2B5EF4-FFF2-40B4-BE49-F238E27FC236}">
                <a16:creationId xmlns:a16="http://schemas.microsoft.com/office/drawing/2014/main" id="{43014E82-09F7-40B6-94FF-9B69D582CC49}"/>
              </a:ext>
            </a:extLst>
          </p:cNvPr>
          <p:cNvSpPr txBox="1">
            <a:spLocks noChangeArrowheads="1"/>
          </p:cNvSpPr>
          <p:nvPr/>
        </p:nvSpPr>
        <p:spPr bwMode="auto">
          <a:xfrm>
            <a:off x="5868988" y="3068638"/>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0</a:t>
            </a:r>
            <a:endParaRPr lang="en-AU" altLang="en-US" sz="2000"/>
          </a:p>
        </p:txBody>
      </p:sp>
      <p:sp>
        <p:nvSpPr>
          <p:cNvPr id="14346" name="Text Box 22">
            <a:extLst>
              <a:ext uri="{FF2B5EF4-FFF2-40B4-BE49-F238E27FC236}">
                <a16:creationId xmlns:a16="http://schemas.microsoft.com/office/drawing/2014/main" id="{FD7311A6-5032-445C-9033-F4B4A3D016C2}"/>
              </a:ext>
            </a:extLst>
          </p:cNvPr>
          <p:cNvSpPr txBox="1">
            <a:spLocks noChangeArrowheads="1"/>
          </p:cNvSpPr>
          <p:nvPr/>
        </p:nvSpPr>
        <p:spPr bwMode="auto">
          <a:xfrm>
            <a:off x="6948488" y="3068638"/>
            <a:ext cx="1296987"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add</a:t>
            </a:r>
            <a:endParaRPr lang="en-AU" altLang="en-US" sz="2000"/>
          </a:p>
        </p:txBody>
      </p:sp>
      <p:sp>
        <p:nvSpPr>
          <p:cNvPr id="14347" name="Text Box 23">
            <a:extLst>
              <a:ext uri="{FF2B5EF4-FFF2-40B4-BE49-F238E27FC236}">
                <a16:creationId xmlns:a16="http://schemas.microsoft.com/office/drawing/2014/main" id="{ADDAB6D2-CC8C-4F29-9F91-1F3291BD3DB4}"/>
              </a:ext>
            </a:extLst>
          </p:cNvPr>
          <p:cNvSpPr txBox="1">
            <a:spLocks noChangeArrowheads="1"/>
          </p:cNvSpPr>
          <p:nvPr/>
        </p:nvSpPr>
        <p:spPr bwMode="auto">
          <a:xfrm>
            <a:off x="1331913" y="3717925"/>
            <a:ext cx="1296987"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0</a:t>
            </a:r>
            <a:endParaRPr lang="en-AU" altLang="en-US" sz="2000"/>
          </a:p>
        </p:txBody>
      </p:sp>
      <p:sp>
        <p:nvSpPr>
          <p:cNvPr id="14348" name="Text Box 24">
            <a:extLst>
              <a:ext uri="{FF2B5EF4-FFF2-40B4-BE49-F238E27FC236}">
                <a16:creationId xmlns:a16="http://schemas.microsoft.com/office/drawing/2014/main" id="{8005E182-776D-4122-AAA8-734AFAE40130}"/>
              </a:ext>
            </a:extLst>
          </p:cNvPr>
          <p:cNvSpPr txBox="1">
            <a:spLocks noChangeArrowheads="1"/>
          </p:cNvSpPr>
          <p:nvPr/>
        </p:nvSpPr>
        <p:spPr bwMode="auto">
          <a:xfrm>
            <a:off x="2628900" y="3717925"/>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17</a:t>
            </a:r>
            <a:endParaRPr lang="en-AU" altLang="en-US" sz="2000"/>
          </a:p>
        </p:txBody>
      </p:sp>
      <p:sp>
        <p:nvSpPr>
          <p:cNvPr id="14349" name="Text Box 25">
            <a:extLst>
              <a:ext uri="{FF2B5EF4-FFF2-40B4-BE49-F238E27FC236}">
                <a16:creationId xmlns:a16="http://schemas.microsoft.com/office/drawing/2014/main" id="{8A6E12C2-081D-40B8-B9F7-93475F46EDB4}"/>
              </a:ext>
            </a:extLst>
          </p:cNvPr>
          <p:cNvSpPr txBox="1">
            <a:spLocks noChangeArrowheads="1"/>
          </p:cNvSpPr>
          <p:nvPr/>
        </p:nvSpPr>
        <p:spPr bwMode="auto">
          <a:xfrm>
            <a:off x="3708400" y="3717925"/>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18</a:t>
            </a:r>
            <a:endParaRPr lang="en-AU" altLang="en-US" sz="2000"/>
          </a:p>
        </p:txBody>
      </p:sp>
      <p:sp>
        <p:nvSpPr>
          <p:cNvPr id="14350" name="Text Box 26">
            <a:extLst>
              <a:ext uri="{FF2B5EF4-FFF2-40B4-BE49-F238E27FC236}">
                <a16:creationId xmlns:a16="http://schemas.microsoft.com/office/drawing/2014/main" id="{80D01327-9F03-4C9E-B04F-5DF3B9E6AF9A}"/>
              </a:ext>
            </a:extLst>
          </p:cNvPr>
          <p:cNvSpPr txBox="1">
            <a:spLocks noChangeArrowheads="1"/>
          </p:cNvSpPr>
          <p:nvPr/>
        </p:nvSpPr>
        <p:spPr bwMode="auto">
          <a:xfrm>
            <a:off x="4787900" y="3717925"/>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8</a:t>
            </a:r>
            <a:endParaRPr lang="en-AU" altLang="en-US" sz="2000"/>
          </a:p>
        </p:txBody>
      </p:sp>
      <p:sp>
        <p:nvSpPr>
          <p:cNvPr id="14351" name="Text Box 27">
            <a:extLst>
              <a:ext uri="{FF2B5EF4-FFF2-40B4-BE49-F238E27FC236}">
                <a16:creationId xmlns:a16="http://schemas.microsoft.com/office/drawing/2014/main" id="{C2F0530D-1FD4-4B3E-95AF-6E8C58CBE49F}"/>
              </a:ext>
            </a:extLst>
          </p:cNvPr>
          <p:cNvSpPr txBox="1">
            <a:spLocks noChangeArrowheads="1"/>
          </p:cNvSpPr>
          <p:nvPr/>
        </p:nvSpPr>
        <p:spPr bwMode="auto">
          <a:xfrm>
            <a:off x="5868988" y="3717925"/>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0</a:t>
            </a:r>
            <a:endParaRPr lang="en-AU" altLang="en-US" sz="2000"/>
          </a:p>
        </p:txBody>
      </p:sp>
      <p:sp>
        <p:nvSpPr>
          <p:cNvPr id="14352" name="Text Box 28">
            <a:extLst>
              <a:ext uri="{FF2B5EF4-FFF2-40B4-BE49-F238E27FC236}">
                <a16:creationId xmlns:a16="http://schemas.microsoft.com/office/drawing/2014/main" id="{4ACD37CF-A5C8-4C6E-B62E-CD75C4C25E5F}"/>
              </a:ext>
            </a:extLst>
          </p:cNvPr>
          <p:cNvSpPr txBox="1">
            <a:spLocks noChangeArrowheads="1"/>
          </p:cNvSpPr>
          <p:nvPr/>
        </p:nvSpPr>
        <p:spPr bwMode="auto">
          <a:xfrm>
            <a:off x="6948488" y="3717925"/>
            <a:ext cx="1296987"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32</a:t>
            </a:r>
            <a:endParaRPr lang="en-AU" altLang="en-US" sz="2000"/>
          </a:p>
        </p:txBody>
      </p:sp>
      <p:sp>
        <p:nvSpPr>
          <p:cNvPr id="14353" name="Text Box 29">
            <a:extLst>
              <a:ext uri="{FF2B5EF4-FFF2-40B4-BE49-F238E27FC236}">
                <a16:creationId xmlns:a16="http://schemas.microsoft.com/office/drawing/2014/main" id="{C370DDD1-DD9B-437A-A660-456BE92EAA9D}"/>
              </a:ext>
            </a:extLst>
          </p:cNvPr>
          <p:cNvSpPr txBox="1">
            <a:spLocks noChangeArrowheads="1"/>
          </p:cNvSpPr>
          <p:nvPr/>
        </p:nvSpPr>
        <p:spPr bwMode="auto">
          <a:xfrm>
            <a:off x="1331913" y="4365625"/>
            <a:ext cx="1296987"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000000</a:t>
            </a:r>
            <a:endParaRPr lang="en-AU" altLang="en-US" sz="2000"/>
          </a:p>
        </p:txBody>
      </p:sp>
      <p:sp>
        <p:nvSpPr>
          <p:cNvPr id="14354" name="Text Box 30">
            <a:extLst>
              <a:ext uri="{FF2B5EF4-FFF2-40B4-BE49-F238E27FC236}">
                <a16:creationId xmlns:a16="http://schemas.microsoft.com/office/drawing/2014/main" id="{3B5A0136-3954-4C59-841C-60E5BED2B7B9}"/>
              </a:ext>
            </a:extLst>
          </p:cNvPr>
          <p:cNvSpPr txBox="1">
            <a:spLocks noChangeArrowheads="1"/>
          </p:cNvSpPr>
          <p:nvPr/>
        </p:nvSpPr>
        <p:spPr bwMode="auto">
          <a:xfrm>
            <a:off x="2628900" y="4365625"/>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10001</a:t>
            </a:r>
            <a:endParaRPr lang="en-AU" altLang="en-US" sz="2000"/>
          </a:p>
        </p:txBody>
      </p:sp>
      <p:sp>
        <p:nvSpPr>
          <p:cNvPr id="14355" name="Text Box 31">
            <a:extLst>
              <a:ext uri="{FF2B5EF4-FFF2-40B4-BE49-F238E27FC236}">
                <a16:creationId xmlns:a16="http://schemas.microsoft.com/office/drawing/2014/main" id="{D26A596C-725C-4BFA-ADF5-ACE95B017F13}"/>
              </a:ext>
            </a:extLst>
          </p:cNvPr>
          <p:cNvSpPr txBox="1">
            <a:spLocks noChangeArrowheads="1"/>
          </p:cNvSpPr>
          <p:nvPr/>
        </p:nvSpPr>
        <p:spPr bwMode="auto">
          <a:xfrm>
            <a:off x="3708400" y="4365625"/>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10010</a:t>
            </a:r>
            <a:endParaRPr lang="en-AU" altLang="en-US" sz="2000"/>
          </a:p>
        </p:txBody>
      </p:sp>
      <p:sp>
        <p:nvSpPr>
          <p:cNvPr id="14356" name="Text Box 32">
            <a:extLst>
              <a:ext uri="{FF2B5EF4-FFF2-40B4-BE49-F238E27FC236}">
                <a16:creationId xmlns:a16="http://schemas.microsoft.com/office/drawing/2014/main" id="{6CC1C3D3-1417-4AB1-AE04-A5A80D3B6F83}"/>
              </a:ext>
            </a:extLst>
          </p:cNvPr>
          <p:cNvSpPr txBox="1">
            <a:spLocks noChangeArrowheads="1"/>
          </p:cNvSpPr>
          <p:nvPr/>
        </p:nvSpPr>
        <p:spPr bwMode="auto">
          <a:xfrm>
            <a:off x="4787900" y="4365625"/>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01000</a:t>
            </a:r>
            <a:endParaRPr lang="en-AU" altLang="en-US" sz="2000"/>
          </a:p>
        </p:txBody>
      </p:sp>
      <p:sp>
        <p:nvSpPr>
          <p:cNvPr id="14357" name="Text Box 33">
            <a:extLst>
              <a:ext uri="{FF2B5EF4-FFF2-40B4-BE49-F238E27FC236}">
                <a16:creationId xmlns:a16="http://schemas.microsoft.com/office/drawing/2014/main" id="{FDF1EC6C-55A8-4B21-BB1B-180FB2CEB13F}"/>
              </a:ext>
            </a:extLst>
          </p:cNvPr>
          <p:cNvSpPr txBox="1">
            <a:spLocks noChangeArrowheads="1"/>
          </p:cNvSpPr>
          <p:nvPr/>
        </p:nvSpPr>
        <p:spPr bwMode="auto">
          <a:xfrm>
            <a:off x="5868988" y="4365625"/>
            <a:ext cx="1079500"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00000</a:t>
            </a:r>
            <a:endParaRPr lang="en-AU" altLang="en-US" sz="2000"/>
          </a:p>
        </p:txBody>
      </p:sp>
      <p:sp>
        <p:nvSpPr>
          <p:cNvPr id="14358" name="Text Box 34">
            <a:extLst>
              <a:ext uri="{FF2B5EF4-FFF2-40B4-BE49-F238E27FC236}">
                <a16:creationId xmlns:a16="http://schemas.microsoft.com/office/drawing/2014/main" id="{002ACDFB-5286-441E-84DB-8DC9B5214CE2}"/>
              </a:ext>
            </a:extLst>
          </p:cNvPr>
          <p:cNvSpPr txBox="1">
            <a:spLocks noChangeArrowheads="1"/>
          </p:cNvSpPr>
          <p:nvPr/>
        </p:nvSpPr>
        <p:spPr bwMode="auto">
          <a:xfrm>
            <a:off x="6948488" y="4365625"/>
            <a:ext cx="1296987" cy="4159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100000</a:t>
            </a:r>
            <a:endParaRPr lang="en-AU" altLang="en-US" sz="2000"/>
          </a:p>
        </p:txBody>
      </p:sp>
      <p:sp>
        <p:nvSpPr>
          <p:cNvPr id="14359" name="Rectangle 35">
            <a:extLst>
              <a:ext uri="{FF2B5EF4-FFF2-40B4-BE49-F238E27FC236}">
                <a16:creationId xmlns:a16="http://schemas.microsoft.com/office/drawing/2014/main" id="{C9E46E10-E2A1-46CA-84CC-8DB3676B4087}"/>
              </a:ext>
            </a:extLst>
          </p:cNvPr>
          <p:cNvSpPr>
            <a:spLocks noChangeArrowheads="1"/>
          </p:cNvSpPr>
          <p:nvPr/>
        </p:nvSpPr>
        <p:spPr bwMode="auto">
          <a:xfrm>
            <a:off x="684213" y="5005388"/>
            <a:ext cx="81407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sz="2400"/>
              <a:t>00000010001100100100000000100000</a:t>
            </a:r>
            <a:r>
              <a:rPr lang="en-US" altLang="en-US" sz="2400" baseline="-25000"/>
              <a:t>2</a:t>
            </a:r>
            <a:r>
              <a:rPr lang="en-US" altLang="en-US" sz="2400"/>
              <a:t> = 02324020</a:t>
            </a:r>
            <a:r>
              <a:rPr lang="en-US" altLang="en-US" sz="2400" baseline="-25000"/>
              <a:t>16</a:t>
            </a:r>
            <a:endParaRPr lang="en-AU" altLang="en-US" sz="2400"/>
          </a:p>
        </p:txBody>
      </p:sp>
      <p:grpSp>
        <p:nvGrpSpPr>
          <p:cNvPr id="14360" name="Group 38">
            <a:extLst>
              <a:ext uri="{FF2B5EF4-FFF2-40B4-BE49-F238E27FC236}">
                <a16:creationId xmlns:a16="http://schemas.microsoft.com/office/drawing/2014/main" id="{9DD3808B-0478-4755-86C2-995FFCBF9134}"/>
              </a:ext>
            </a:extLst>
          </p:cNvPr>
          <p:cNvGrpSpPr>
            <a:grpSpLocks/>
          </p:cNvGrpSpPr>
          <p:nvPr/>
        </p:nvGrpSpPr>
        <p:grpSpPr bwMode="auto">
          <a:xfrm>
            <a:off x="1331913" y="1209675"/>
            <a:ext cx="6911975" cy="773113"/>
            <a:chOff x="703" y="981"/>
            <a:chExt cx="4355" cy="487"/>
          </a:xfrm>
        </p:grpSpPr>
        <p:sp>
          <p:nvSpPr>
            <p:cNvPr id="14363" name="Text Box 39">
              <a:extLst>
                <a:ext uri="{FF2B5EF4-FFF2-40B4-BE49-F238E27FC236}">
                  <a16:creationId xmlns:a16="http://schemas.microsoft.com/office/drawing/2014/main" id="{1EC78FA2-A837-41AF-B676-445030682AC6}"/>
                </a:ext>
              </a:extLst>
            </p:cNvPr>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op</a:t>
              </a:r>
              <a:endParaRPr lang="en-AU" altLang="en-US" sz="2000"/>
            </a:p>
          </p:txBody>
        </p:sp>
        <p:sp>
          <p:nvSpPr>
            <p:cNvPr id="14364" name="Text Box 40">
              <a:extLst>
                <a:ext uri="{FF2B5EF4-FFF2-40B4-BE49-F238E27FC236}">
                  <a16:creationId xmlns:a16="http://schemas.microsoft.com/office/drawing/2014/main" id="{C555B673-97A7-4828-AFAC-5D4B35D15570}"/>
                </a:ext>
              </a:extLst>
            </p:cNvPr>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rs</a:t>
              </a:r>
              <a:endParaRPr lang="en-AU" altLang="en-US" sz="2000"/>
            </a:p>
          </p:txBody>
        </p:sp>
        <p:sp>
          <p:nvSpPr>
            <p:cNvPr id="14365" name="Text Box 41">
              <a:extLst>
                <a:ext uri="{FF2B5EF4-FFF2-40B4-BE49-F238E27FC236}">
                  <a16:creationId xmlns:a16="http://schemas.microsoft.com/office/drawing/2014/main" id="{7CF268BF-E98F-4D99-BF02-17E29E288DF5}"/>
                </a:ext>
              </a:extLst>
            </p:cNvPr>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rt</a:t>
              </a:r>
              <a:endParaRPr lang="en-AU" altLang="en-US" sz="2000"/>
            </a:p>
          </p:txBody>
        </p:sp>
        <p:sp>
          <p:nvSpPr>
            <p:cNvPr id="14366" name="Text Box 42">
              <a:extLst>
                <a:ext uri="{FF2B5EF4-FFF2-40B4-BE49-F238E27FC236}">
                  <a16:creationId xmlns:a16="http://schemas.microsoft.com/office/drawing/2014/main" id="{002537B7-4C82-4139-A11F-2583307765D9}"/>
                </a:ext>
              </a:extLst>
            </p:cNvPr>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rd</a:t>
              </a:r>
              <a:endParaRPr lang="en-AU" altLang="en-US" sz="2000"/>
            </a:p>
          </p:txBody>
        </p:sp>
        <p:sp>
          <p:nvSpPr>
            <p:cNvPr id="14367" name="Text Box 43">
              <a:extLst>
                <a:ext uri="{FF2B5EF4-FFF2-40B4-BE49-F238E27FC236}">
                  <a16:creationId xmlns:a16="http://schemas.microsoft.com/office/drawing/2014/main" id="{8DB4F6C3-E3BE-4CBD-8F4B-B09BD3AA3A43}"/>
                </a:ext>
              </a:extLst>
            </p:cNvPr>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shamt</a:t>
              </a:r>
              <a:endParaRPr lang="en-AU" altLang="en-US" sz="2000"/>
            </a:p>
          </p:txBody>
        </p:sp>
        <p:sp>
          <p:nvSpPr>
            <p:cNvPr id="14368" name="Text Box 44">
              <a:extLst>
                <a:ext uri="{FF2B5EF4-FFF2-40B4-BE49-F238E27FC236}">
                  <a16:creationId xmlns:a16="http://schemas.microsoft.com/office/drawing/2014/main" id="{E903A394-AA1E-42BB-878B-9BDD5F644FE9}"/>
                </a:ext>
              </a:extLst>
            </p:cNvPr>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funct</a:t>
              </a:r>
              <a:endParaRPr lang="en-AU" altLang="en-US" sz="2000"/>
            </a:p>
          </p:txBody>
        </p:sp>
        <p:sp>
          <p:nvSpPr>
            <p:cNvPr id="14369" name="Text Box 45">
              <a:extLst>
                <a:ext uri="{FF2B5EF4-FFF2-40B4-BE49-F238E27FC236}">
                  <a16:creationId xmlns:a16="http://schemas.microsoft.com/office/drawing/2014/main" id="{A5CB2E90-FD6C-4307-B46D-8D6D889D3156}"/>
                </a:ext>
              </a:extLst>
            </p:cNvPr>
            <p:cNvSpPr txBox="1">
              <a:spLocks noChangeArrowheads="1"/>
            </p:cNvSpPr>
            <p:nvPr/>
          </p:nvSpPr>
          <p:spPr bwMode="auto">
            <a:xfrm>
              <a:off x="886"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6 bits</a:t>
              </a:r>
              <a:endParaRPr lang="en-AU" altLang="en-US" sz="1600"/>
            </a:p>
          </p:txBody>
        </p:sp>
        <p:sp>
          <p:nvSpPr>
            <p:cNvPr id="14370" name="Text Box 46">
              <a:extLst>
                <a:ext uri="{FF2B5EF4-FFF2-40B4-BE49-F238E27FC236}">
                  <a16:creationId xmlns:a16="http://schemas.microsoft.com/office/drawing/2014/main" id="{D62A025B-82B0-4ED6-B900-C53C9E42AD55}"/>
                </a:ext>
              </a:extLst>
            </p:cNvPr>
            <p:cNvSpPr txBox="1">
              <a:spLocks noChangeArrowheads="1"/>
            </p:cNvSpPr>
            <p:nvPr/>
          </p:nvSpPr>
          <p:spPr bwMode="auto">
            <a:xfrm>
              <a:off x="4424"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6 bits</a:t>
              </a:r>
              <a:endParaRPr lang="en-AU" altLang="en-US" sz="1600"/>
            </a:p>
          </p:txBody>
        </p:sp>
        <p:sp>
          <p:nvSpPr>
            <p:cNvPr id="14371" name="Text Box 47">
              <a:extLst>
                <a:ext uri="{FF2B5EF4-FFF2-40B4-BE49-F238E27FC236}">
                  <a16:creationId xmlns:a16="http://schemas.microsoft.com/office/drawing/2014/main" id="{6F99EA19-7E28-4A84-87C7-EE26F78BB4E7}"/>
                </a:ext>
              </a:extLst>
            </p:cNvPr>
            <p:cNvSpPr txBox="1">
              <a:spLocks noChangeArrowheads="1"/>
            </p:cNvSpPr>
            <p:nvPr/>
          </p:nvSpPr>
          <p:spPr bwMode="auto">
            <a:xfrm>
              <a:off x="165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5 bits</a:t>
              </a:r>
              <a:endParaRPr lang="en-AU" altLang="en-US" sz="1600"/>
            </a:p>
          </p:txBody>
        </p:sp>
        <p:sp>
          <p:nvSpPr>
            <p:cNvPr id="14372" name="Text Box 48">
              <a:extLst>
                <a:ext uri="{FF2B5EF4-FFF2-40B4-BE49-F238E27FC236}">
                  <a16:creationId xmlns:a16="http://schemas.microsoft.com/office/drawing/2014/main" id="{2C8E1B8C-7A12-4F65-81BB-C9F9446AC09C}"/>
                </a:ext>
              </a:extLst>
            </p:cNvPr>
            <p:cNvSpPr txBox="1">
              <a:spLocks noChangeArrowheads="1"/>
            </p:cNvSpPr>
            <p:nvPr/>
          </p:nvSpPr>
          <p:spPr bwMode="auto">
            <a:xfrm>
              <a:off x="23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5 bits</a:t>
              </a:r>
              <a:endParaRPr lang="en-AU" altLang="en-US" sz="1600"/>
            </a:p>
          </p:txBody>
        </p:sp>
        <p:sp>
          <p:nvSpPr>
            <p:cNvPr id="14373" name="Text Box 49">
              <a:extLst>
                <a:ext uri="{FF2B5EF4-FFF2-40B4-BE49-F238E27FC236}">
                  <a16:creationId xmlns:a16="http://schemas.microsoft.com/office/drawing/2014/main" id="{06B86302-A65C-419C-8633-C5C55A4F8368}"/>
                </a:ext>
              </a:extLst>
            </p:cNvPr>
            <p:cNvSpPr txBox="1">
              <a:spLocks noChangeArrowheads="1"/>
            </p:cNvSpPr>
            <p:nvPr/>
          </p:nvSpPr>
          <p:spPr bwMode="auto">
            <a:xfrm>
              <a:off x="301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5 bits</a:t>
              </a:r>
              <a:endParaRPr lang="en-AU" altLang="en-US" sz="1600"/>
            </a:p>
          </p:txBody>
        </p:sp>
        <p:sp>
          <p:nvSpPr>
            <p:cNvPr id="14374" name="Text Box 50">
              <a:extLst>
                <a:ext uri="{FF2B5EF4-FFF2-40B4-BE49-F238E27FC236}">
                  <a16:creationId xmlns:a16="http://schemas.microsoft.com/office/drawing/2014/main" id="{E49EC36B-15F0-4C2D-9D83-740FAAC0CAE2}"/>
                </a:ext>
              </a:extLst>
            </p:cNvPr>
            <p:cNvSpPr txBox="1">
              <a:spLocks noChangeArrowheads="1"/>
            </p:cNvSpPr>
            <p:nvPr/>
          </p:nvSpPr>
          <p:spPr bwMode="auto">
            <a:xfrm>
              <a:off x="369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5 bits</a:t>
              </a:r>
              <a:endParaRPr lang="en-AU" altLang="en-US" sz="1600"/>
            </a:p>
          </p:txBody>
        </p:sp>
      </p:grpSp>
      <p:sp>
        <p:nvSpPr>
          <p:cNvPr id="14361" name="TextBox 1">
            <a:extLst>
              <a:ext uri="{FF2B5EF4-FFF2-40B4-BE49-F238E27FC236}">
                <a16:creationId xmlns:a16="http://schemas.microsoft.com/office/drawing/2014/main" id="{35716EB0-7D03-4534-89B5-E7F870747A75}"/>
              </a:ext>
            </a:extLst>
          </p:cNvPr>
          <p:cNvSpPr txBox="1">
            <a:spLocks noChangeArrowheads="1"/>
          </p:cNvSpPr>
          <p:nvPr/>
        </p:nvSpPr>
        <p:spPr bwMode="auto">
          <a:xfrm>
            <a:off x="250825" y="5730875"/>
            <a:ext cx="8713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rgbClr val="0070C0"/>
                </a:solidFill>
              </a:rPr>
              <a:t>See Appendix A for other instructions …</a:t>
            </a:r>
          </a:p>
        </p:txBody>
      </p:sp>
      <p:sp>
        <p:nvSpPr>
          <p:cNvPr id="38" name="TextBox 37">
            <a:extLst>
              <a:ext uri="{FF2B5EF4-FFF2-40B4-BE49-F238E27FC236}">
                <a16:creationId xmlns:a16="http://schemas.microsoft.com/office/drawing/2014/main" id="{04B028BC-E442-40EC-9FE4-FCA88A79E3FA}"/>
              </a:ext>
            </a:extLst>
          </p:cNvPr>
          <p:cNvSpPr txBox="1"/>
          <p:nvPr/>
        </p:nvSpPr>
        <p:spPr>
          <a:xfrm>
            <a:off x="7907338" y="146050"/>
            <a:ext cx="1128712" cy="400050"/>
          </a:xfrm>
          <a:prstGeom prst="rect">
            <a:avLst/>
          </a:prstGeom>
          <a:noFill/>
        </p:spPr>
        <p:txBody>
          <a:bodyPr>
            <a:spAutoFit/>
          </a:bodyPr>
          <a:lstStyle/>
          <a:p>
            <a:pPr>
              <a:defRPr/>
            </a:pPr>
            <a:r>
              <a:rPr lang="en-US" sz="2000" b="1" dirty="0">
                <a:solidFill>
                  <a:srgbClr val="00B050"/>
                </a:solidFill>
                <a:effectLst>
                  <a:outerShdw blurRad="38100" dist="38100" dir="2700000" algn="tl">
                    <a:srgbClr val="000000">
                      <a:alpha val="43137"/>
                    </a:srgbClr>
                  </a:outerShdw>
                </a:effectLst>
              </a:rPr>
              <a:t>Review</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3">
            <a:extLst>
              <a:ext uri="{FF2B5EF4-FFF2-40B4-BE49-F238E27FC236}">
                <a16:creationId xmlns:a16="http://schemas.microsoft.com/office/drawing/2014/main" id="{D2893B61-0BF0-4FD8-A2AC-5C5086DA9D9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049C64A2-7F38-43FC-B8D6-87B9C2AA6360}" type="slidenum">
              <a:rPr lang="en-AU" altLang="en-US" sz="1400" smtClean="0"/>
              <a:pPr>
                <a:spcBef>
                  <a:spcPct val="0"/>
                </a:spcBef>
                <a:buClrTx/>
                <a:buSzTx/>
                <a:buFontTx/>
                <a:buNone/>
              </a:pPr>
              <a:t>50</a:t>
            </a:fld>
            <a:endParaRPr lang="en-AU" altLang="en-US" sz="1400"/>
          </a:p>
        </p:txBody>
      </p:sp>
      <p:sp>
        <p:nvSpPr>
          <p:cNvPr id="135171" name="Rectangle 2">
            <a:extLst>
              <a:ext uri="{FF2B5EF4-FFF2-40B4-BE49-F238E27FC236}">
                <a16:creationId xmlns:a16="http://schemas.microsoft.com/office/drawing/2014/main" id="{5C1DE2CD-34A9-44AD-A95C-1897E7DFC8F1}"/>
              </a:ext>
            </a:extLst>
          </p:cNvPr>
          <p:cNvSpPr>
            <a:spLocks noGrp="1" noChangeArrowheads="1"/>
          </p:cNvSpPr>
          <p:nvPr>
            <p:ph type="title"/>
          </p:nvPr>
        </p:nvSpPr>
        <p:spPr/>
        <p:txBody>
          <a:bodyPr/>
          <a:lstStyle/>
          <a:p>
            <a:pPr eaLnBrk="1" hangingPunct="1"/>
            <a:r>
              <a:rPr lang="en-US" altLang="en-US"/>
              <a:t>Hazards</a:t>
            </a:r>
            <a:endParaRPr lang="en-AU" altLang="en-US"/>
          </a:p>
        </p:txBody>
      </p:sp>
      <p:sp>
        <p:nvSpPr>
          <p:cNvPr id="135172" name="Rectangle 3">
            <a:extLst>
              <a:ext uri="{FF2B5EF4-FFF2-40B4-BE49-F238E27FC236}">
                <a16:creationId xmlns:a16="http://schemas.microsoft.com/office/drawing/2014/main" id="{1DE5A6BA-43BC-4BF3-A43F-7C6FB0652D7D}"/>
              </a:ext>
            </a:extLst>
          </p:cNvPr>
          <p:cNvSpPr>
            <a:spLocks noGrp="1" noChangeArrowheads="1"/>
          </p:cNvSpPr>
          <p:nvPr>
            <p:ph type="body" idx="1"/>
          </p:nvPr>
        </p:nvSpPr>
        <p:spPr/>
        <p:txBody>
          <a:bodyPr/>
          <a:lstStyle/>
          <a:p>
            <a:pPr eaLnBrk="1" hangingPunct="1">
              <a:lnSpc>
                <a:spcPct val="90000"/>
              </a:lnSpc>
            </a:pPr>
            <a:r>
              <a:rPr lang="en-US" altLang="en-US"/>
              <a:t>Situations that prevent starting the next instruction in the next cycle</a:t>
            </a:r>
          </a:p>
          <a:p>
            <a:pPr eaLnBrk="1" hangingPunct="1">
              <a:lnSpc>
                <a:spcPct val="90000"/>
              </a:lnSpc>
            </a:pPr>
            <a:r>
              <a:rPr lang="en-US" altLang="en-US"/>
              <a:t>Structure hazards</a:t>
            </a:r>
          </a:p>
          <a:p>
            <a:pPr lvl="1" eaLnBrk="1" hangingPunct="1">
              <a:lnSpc>
                <a:spcPct val="90000"/>
              </a:lnSpc>
            </a:pPr>
            <a:r>
              <a:rPr lang="en-US" altLang="en-US"/>
              <a:t>A required resource is busy</a:t>
            </a:r>
          </a:p>
          <a:p>
            <a:pPr eaLnBrk="1" hangingPunct="1">
              <a:lnSpc>
                <a:spcPct val="90000"/>
              </a:lnSpc>
            </a:pPr>
            <a:r>
              <a:rPr lang="en-US" altLang="en-US"/>
              <a:t>Data hazard</a:t>
            </a:r>
          </a:p>
          <a:p>
            <a:pPr lvl="1" eaLnBrk="1" hangingPunct="1">
              <a:lnSpc>
                <a:spcPct val="90000"/>
              </a:lnSpc>
            </a:pPr>
            <a:r>
              <a:rPr lang="en-US" altLang="en-US"/>
              <a:t>Need to wait for previous instruction to complete its data read/write</a:t>
            </a:r>
          </a:p>
          <a:p>
            <a:pPr eaLnBrk="1" hangingPunct="1">
              <a:lnSpc>
                <a:spcPct val="90000"/>
              </a:lnSpc>
            </a:pPr>
            <a:r>
              <a:rPr lang="en-US" altLang="en-US"/>
              <a:t>Control hazard</a:t>
            </a:r>
          </a:p>
          <a:p>
            <a:pPr lvl="1" eaLnBrk="1" hangingPunct="1">
              <a:lnSpc>
                <a:spcPct val="90000"/>
              </a:lnSpc>
            </a:pPr>
            <a:r>
              <a:rPr lang="en-US" altLang="en-US"/>
              <a:t>Deciding on control action depends on previous instruction</a:t>
            </a:r>
            <a:endParaRPr lang="en-AU"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3">
            <a:extLst>
              <a:ext uri="{FF2B5EF4-FFF2-40B4-BE49-F238E27FC236}">
                <a16:creationId xmlns:a16="http://schemas.microsoft.com/office/drawing/2014/main" id="{A4BF3438-A261-4BAE-8C12-CCC9875F20B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16B94B7-22B3-4A70-82BF-57F974A53A87}" type="slidenum">
              <a:rPr lang="en-AU" altLang="en-US" sz="1400" smtClean="0"/>
              <a:pPr>
                <a:spcBef>
                  <a:spcPct val="0"/>
                </a:spcBef>
                <a:buClrTx/>
                <a:buSzTx/>
                <a:buFontTx/>
                <a:buNone/>
              </a:pPr>
              <a:t>51</a:t>
            </a:fld>
            <a:endParaRPr lang="en-AU" altLang="en-US" sz="1400"/>
          </a:p>
        </p:txBody>
      </p:sp>
      <p:sp>
        <p:nvSpPr>
          <p:cNvPr id="137219" name="Rectangle 2">
            <a:extLst>
              <a:ext uri="{FF2B5EF4-FFF2-40B4-BE49-F238E27FC236}">
                <a16:creationId xmlns:a16="http://schemas.microsoft.com/office/drawing/2014/main" id="{05DD5270-2FDA-49C7-82E9-07AC8D324B3F}"/>
              </a:ext>
            </a:extLst>
          </p:cNvPr>
          <p:cNvSpPr>
            <a:spLocks noGrp="1" noChangeArrowheads="1"/>
          </p:cNvSpPr>
          <p:nvPr>
            <p:ph type="title"/>
          </p:nvPr>
        </p:nvSpPr>
        <p:spPr/>
        <p:txBody>
          <a:bodyPr/>
          <a:lstStyle/>
          <a:p>
            <a:pPr eaLnBrk="1" hangingPunct="1"/>
            <a:r>
              <a:rPr lang="en-US" altLang="en-US"/>
              <a:t>Structure Hazards</a:t>
            </a:r>
            <a:endParaRPr lang="en-AU" altLang="en-US"/>
          </a:p>
        </p:txBody>
      </p:sp>
      <p:sp>
        <p:nvSpPr>
          <p:cNvPr id="137220" name="Rectangle 3">
            <a:extLst>
              <a:ext uri="{FF2B5EF4-FFF2-40B4-BE49-F238E27FC236}">
                <a16:creationId xmlns:a16="http://schemas.microsoft.com/office/drawing/2014/main" id="{55EB37D3-2585-410D-987B-3B034979A15D}"/>
              </a:ext>
            </a:extLst>
          </p:cNvPr>
          <p:cNvSpPr>
            <a:spLocks noGrp="1" noChangeArrowheads="1"/>
          </p:cNvSpPr>
          <p:nvPr>
            <p:ph type="body" idx="1"/>
          </p:nvPr>
        </p:nvSpPr>
        <p:spPr>
          <a:xfrm>
            <a:off x="684213" y="1125538"/>
            <a:ext cx="8270875" cy="5256212"/>
          </a:xfrm>
        </p:spPr>
        <p:txBody>
          <a:bodyPr/>
          <a:lstStyle/>
          <a:p>
            <a:pPr eaLnBrk="1" hangingPunct="1"/>
            <a:r>
              <a:rPr lang="en-US" altLang="en-US"/>
              <a:t>Conflict for use of a resource</a:t>
            </a:r>
          </a:p>
          <a:p>
            <a:pPr lvl="1" eaLnBrk="1" hangingPunct="1"/>
            <a:r>
              <a:rPr lang="en-US" altLang="en-US" sz="2000"/>
              <a:t>Assume, you have a washer &amp; dryer combined machine instead of separate. So, your cannot do both the job in parallel.</a:t>
            </a:r>
          </a:p>
          <a:p>
            <a:pPr eaLnBrk="1" hangingPunct="1"/>
            <a:r>
              <a:rPr lang="en-US" altLang="en-US"/>
              <a:t>In MIPS pipeline with a single memory</a:t>
            </a:r>
          </a:p>
          <a:p>
            <a:pPr lvl="1" eaLnBrk="1" hangingPunct="1"/>
            <a:r>
              <a:rPr lang="en-US" altLang="en-US" sz="2400"/>
              <a:t>Load/store requires data access</a:t>
            </a:r>
          </a:p>
          <a:p>
            <a:pPr lvl="1" eaLnBrk="1" hangingPunct="1"/>
            <a:r>
              <a:rPr lang="en-US" altLang="en-US" sz="2400"/>
              <a:t>Instruction fetch would have to </a:t>
            </a:r>
            <a:r>
              <a:rPr lang="en-US" altLang="en-US" sz="2400" i="1">
                <a:solidFill>
                  <a:srgbClr val="009900"/>
                </a:solidFill>
              </a:rPr>
              <a:t>stall</a:t>
            </a:r>
            <a:r>
              <a:rPr lang="en-US" altLang="en-US" sz="2400">
                <a:solidFill>
                  <a:srgbClr val="009900"/>
                </a:solidFill>
              </a:rPr>
              <a:t> </a:t>
            </a:r>
            <a:r>
              <a:rPr lang="en-US" altLang="en-US" sz="2400"/>
              <a:t>for that cycle</a:t>
            </a:r>
          </a:p>
          <a:p>
            <a:pPr lvl="2" eaLnBrk="1" hangingPunct="1"/>
            <a:r>
              <a:rPr lang="en-US" altLang="en-US"/>
              <a:t>Would cause a pipeline “</a:t>
            </a:r>
            <a:r>
              <a:rPr lang="en-US" altLang="en-US">
                <a:solidFill>
                  <a:srgbClr val="009900"/>
                </a:solidFill>
              </a:rPr>
              <a:t>bubble</a:t>
            </a:r>
            <a:r>
              <a:rPr lang="en-US" altLang="en-US"/>
              <a:t>”</a:t>
            </a:r>
          </a:p>
          <a:p>
            <a:pPr eaLnBrk="1" hangingPunct="1"/>
            <a:r>
              <a:rPr lang="en-US" altLang="en-US" sz="2800"/>
              <a:t>Hence, pipelined datapaths require separate instruction/data memories</a:t>
            </a:r>
          </a:p>
          <a:p>
            <a:pPr lvl="1" eaLnBrk="1" hangingPunct="1"/>
            <a:r>
              <a:rPr lang="en-US" altLang="en-US" sz="2400"/>
              <a:t>Or separate instruction/data caches</a:t>
            </a:r>
            <a:endParaRPr lang="en-AU" altLang="en-US" sz="2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3">
            <a:extLst>
              <a:ext uri="{FF2B5EF4-FFF2-40B4-BE49-F238E27FC236}">
                <a16:creationId xmlns:a16="http://schemas.microsoft.com/office/drawing/2014/main" id="{5EFB8DCD-85DB-4F71-B542-D99BD287D47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7D4BBDF-8DAC-407C-84AB-E8C6D95C96B1}" type="slidenum">
              <a:rPr lang="en-AU" altLang="en-US" sz="1400" smtClean="0"/>
              <a:pPr>
                <a:spcBef>
                  <a:spcPct val="0"/>
                </a:spcBef>
                <a:buClrTx/>
                <a:buSzTx/>
                <a:buFontTx/>
                <a:buNone/>
              </a:pPr>
              <a:t>52</a:t>
            </a:fld>
            <a:endParaRPr lang="en-AU" altLang="en-US" sz="1400"/>
          </a:p>
        </p:txBody>
      </p:sp>
      <p:sp>
        <p:nvSpPr>
          <p:cNvPr id="139267" name="Rectangle 2">
            <a:extLst>
              <a:ext uri="{FF2B5EF4-FFF2-40B4-BE49-F238E27FC236}">
                <a16:creationId xmlns:a16="http://schemas.microsoft.com/office/drawing/2014/main" id="{E5A3B651-DCB6-49B5-8CA4-C5A2E27696EA}"/>
              </a:ext>
            </a:extLst>
          </p:cNvPr>
          <p:cNvSpPr>
            <a:spLocks noGrp="1" noChangeArrowheads="1"/>
          </p:cNvSpPr>
          <p:nvPr>
            <p:ph type="title"/>
          </p:nvPr>
        </p:nvSpPr>
        <p:spPr/>
        <p:txBody>
          <a:bodyPr/>
          <a:lstStyle/>
          <a:p>
            <a:pPr eaLnBrk="1" hangingPunct="1"/>
            <a:r>
              <a:rPr lang="en-US" altLang="en-US"/>
              <a:t>Structure Hazards</a:t>
            </a:r>
            <a:endParaRPr lang="en-AU" altLang="en-US"/>
          </a:p>
        </p:txBody>
      </p:sp>
      <p:pic>
        <p:nvPicPr>
          <p:cNvPr id="139268" name="Picture 6" descr="f04-27-9780124077263">
            <a:extLst>
              <a:ext uri="{FF2B5EF4-FFF2-40B4-BE49-F238E27FC236}">
                <a16:creationId xmlns:a16="http://schemas.microsoft.com/office/drawing/2014/main" id="{6F31E1DC-8C86-41D4-87D2-94491DF32141}"/>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t="51689"/>
          <a:stretch>
            <a:fillRect/>
          </a:stretch>
        </p:blipFill>
        <p:spPr>
          <a:xfrm>
            <a:off x="1331913" y="1268413"/>
            <a:ext cx="7670800" cy="2592387"/>
          </a:xfrm>
        </p:spPr>
      </p:pic>
      <p:pic>
        <p:nvPicPr>
          <p:cNvPr id="7" name="Content Placeholder 6" descr="f04-27-9780124077263">
            <a:extLst>
              <a:ext uri="{FF2B5EF4-FFF2-40B4-BE49-F238E27FC236}">
                <a16:creationId xmlns:a16="http://schemas.microsoft.com/office/drawing/2014/main" id="{40886C7B-C1BA-4F5B-BD0C-D3045340B9D0}"/>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34727" t="85239" r="21156"/>
          <a:stretch>
            <a:fillRect/>
          </a:stretch>
        </p:blipFill>
        <p:spPr>
          <a:xfrm>
            <a:off x="4679950" y="3933825"/>
            <a:ext cx="3384550" cy="792163"/>
          </a:xfrm>
        </p:spPr>
      </p:pic>
      <p:sp>
        <p:nvSpPr>
          <p:cNvPr id="3" name="TextBox 2">
            <a:extLst>
              <a:ext uri="{FF2B5EF4-FFF2-40B4-BE49-F238E27FC236}">
                <a16:creationId xmlns:a16="http://schemas.microsoft.com/office/drawing/2014/main" id="{E4EEF35F-6169-44A5-B00C-3BD1DD07E416}"/>
              </a:ext>
            </a:extLst>
          </p:cNvPr>
          <p:cNvSpPr txBox="1">
            <a:spLocks noChangeArrowheads="1"/>
          </p:cNvSpPr>
          <p:nvPr/>
        </p:nvSpPr>
        <p:spPr bwMode="auto">
          <a:xfrm>
            <a:off x="1835150" y="3976688"/>
            <a:ext cx="1944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algn="r">
              <a:spcBef>
                <a:spcPct val="0"/>
              </a:spcBef>
              <a:buClrTx/>
              <a:buSzTx/>
              <a:buFontTx/>
              <a:buNone/>
            </a:pPr>
            <a:r>
              <a:rPr lang="en-US" altLang="en-US" sz="1600">
                <a:solidFill>
                  <a:srgbClr val="C00000"/>
                </a:solidFill>
              </a:rPr>
              <a:t>4</a:t>
            </a:r>
            <a:r>
              <a:rPr lang="en-US" altLang="en-US" sz="1600" baseline="30000">
                <a:solidFill>
                  <a:srgbClr val="C00000"/>
                </a:solidFill>
              </a:rPr>
              <a:t>th</a:t>
            </a:r>
            <a:r>
              <a:rPr lang="en-US" altLang="en-US" sz="1600">
                <a:solidFill>
                  <a:srgbClr val="C00000"/>
                </a:solidFill>
              </a:rPr>
              <a:t> instruction </a:t>
            </a:r>
          </a:p>
        </p:txBody>
      </p:sp>
      <p:cxnSp>
        <p:nvCxnSpPr>
          <p:cNvPr id="5" name="Straight Arrow Connector 4">
            <a:extLst>
              <a:ext uri="{FF2B5EF4-FFF2-40B4-BE49-F238E27FC236}">
                <a16:creationId xmlns:a16="http://schemas.microsoft.com/office/drawing/2014/main" id="{5816C999-0E09-4BAF-ADEF-976F1370AFCE}"/>
              </a:ext>
            </a:extLst>
          </p:cNvPr>
          <p:cNvCxnSpPr>
            <a:cxnSpLocks noChangeShapeType="1"/>
            <a:stCxn id="3" idx="3"/>
          </p:cNvCxnSpPr>
          <p:nvPr/>
        </p:nvCxnSpPr>
        <p:spPr bwMode="auto">
          <a:xfrm>
            <a:off x="3779838" y="4146550"/>
            <a:ext cx="720725"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Oval 7">
            <a:extLst>
              <a:ext uri="{FF2B5EF4-FFF2-40B4-BE49-F238E27FC236}">
                <a16:creationId xmlns:a16="http://schemas.microsoft.com/office/drawing/2014/main" id="{131D3AC6-E21B-4D96-BEA0-A3E1CFBF90B7}"/>
              </a:ext>
            </a:extLst>
          </p:cNvPr>
          <p:cNvSpPr>
            <a:spLocks noChangeArrowheads="1"/>
          </p:cNvSpPr>
          <p:nvPr/>
        </p:nvSpPr>
        <p:spPr bwMode="auto">
          <a:xfrm>
            <a:off x="4643438" y="2133600"/>
            <a:ext cx="792162" cy="574675"/>
          </a:xfrm>
          <a:prstGeom prst="ellipse">
            <a:avLst/>
          </a:prstGeom>
          <a:solidFill>
            <a:srgbClr val="00B050">
              <a:alpha val="32156"/>
            </a:srgbClr>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2" name="Oval 11">
            <a:extLst>
              <a:ext uri="{FF2B5EF4-FFF2-40B4-BE49-F238E27FC236}">
                <a16:creationId xmlns:a16="http://schemas.microsoft.com/office/drawing/2014/main" id="{4E5BC219-4217-4D3A-A76D-DC31D463E2C2}"/>
              </a:ext>
            </a:extLst>
          </p:cNvPr>
          <p:cNvSpPr>
            <a:spLocks noChangeArrowheads="1"/>
          </p:cNvSpPr>
          <p:nvPr/>
        </p:nvSpPr>
        <p:spPr bwMode="auto">
          <a:xfrm>
            <a:off x="4630738" y="3870325"/>
            <a:ext cx="792162" cy="576263"/>
          </a:xfrm>
          <a:prstGeom prst="ellipse">
            <a:avLst/>
          </a:prstGeom>
          <a:solidFill>
            <a:srgbClr val="C00000">
              <a:alpha val="32156"/>
            </a:srgbClr>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9" name="TextBox 8">
            <a:extLst>
              <a:ext uri="{FF2B5EF4-FFF2-40B4-BE49-F238E27FC236}">
                <a16:creationId xmlns:a16="http://schemas.microsoft.com/office/drawing/2014/main" id="{A57A406C-EAD3-48F1-9039-83B4D6D73D29}"/>
              </a:ext>
            </a:extLst>
          </p:cNvPr>
          <p:cNvSpPr txBox="1">
            <a:spLocks noChangeArrowheads="1"/>
          </p:cNvSpPr>
          <p:nvPr/>
        </p:nvSpPr>
        <p:spPr bwMode="auto">
          <a:xfrm>
            <a:off x="468313" y="5019675"/>
            <a:ext cx="842486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With the 4</a:t>
            </a:r>
            <a:r>
              <a:rPr lang="en-US" altLang="en-US" sz="1600" baseline="30000"/>
              <a:t>th</a:t>
            </a:r>
            <a:r>
              <a:rPr lang="en-US" altLang="en-US" sz="1600"/>
              <a:t> instruction, we see that in the same clock cycle: </a:t>
            </a:r>
          </a:p>
          <a:p>
            <a:pPr>
              <a:spcBef>
                <a:spcPct val="0"/>
              </a:spcBef>
              <a:buClrTx/>
              <a:buSzTx/>
              <a:buFontTx/>
              <a:buNone/>
            </a:pPr>
            <a:r>
              <a:rPr lang="en-US" altLang="en-US" sz="1600"/>
              <a:t>     (1) the 1</a:t>
            </a:r>
            <a:r>
              <a:rPr lang="en-US" altLang="en-US" sz="1600" baseline="30000"/>
              <a:t>st</a:t>
            </a:r>
            <a:r>
              <a:rPr lang="en-US" altLang="en-US" sz="1600"/>
              <a:t> instruction is accessing data from memory (highlighted </a:t>
            </a:r>
            <a:r>
              <a:rPr lang="en-US" altLang="en-US" sz="1600">
                <a:solidFill>
                  <a:srgbClr val="00B050"/>
                </a:solidFill>
              </a:rPr>
              <a:t>green</a:t>
            </a:r>
            <a:r>
              <a:rPr lang="en-US" altLang="en-US" sz="1600"/>
              <a:t>) while if</a:t>
            </a:r>
          </a:p>
          <a:p>
            <a:pPr>
              <a:spcBef>
                <a:spcPct val="0"/>
              </a:spcBef>
              <a:buClrTx/>
              <a:buSzTx/>
              <a:buFontTx/>
              <a:buNone/>
            </a:pPr>
            <a:r>
              <a:rPr lang="en-US" altLang="en-US" sz="1600"/>
              <a:t>     (2) the 4</a:t>
            </a:r>
            <a:r>
              <a:rPr lang="en-US" altLang="en-US" sz="1600" baseline="30000"/>
              <a:t>th</a:t>
            </a:r>
            <a:r>
              <a:rPr lang="en-US" altLang="en-US" sz="1600"/>
              <a:t> instruction is fetching instruction from the same memory (highlighted </a:t>
            </a:r>
            <a:r>
              <a:rPr lang="en-US" altLang="en-US" sz="1600">
                <a:solidFill>
                  <a:srgbClr val="C00000"/>
                </a:solidFill>
              </a:rPr>
              <a:t>red</a:t>
            </a:r>
            <a:r>
              <a:rPr lang="en-US" altLang="en-US" sz="1600"/>
              <a:t>) </a:t>
            </a:r>
          </a:p>
          <a:p>
            <a:pPr>
              <a:spcBef>
                <a:spcPct val="0"/>
              </a:spcBef>
              <a:buClrTx/>
              <a:buSzTx/>
              <a:buFontTx/>
              <a:buNone/>
            </a:pPr>
            <a:r>
              <a:rPr lang="en-US" altLang="en-US" sz="1600"/>
              <a:t>           that would have caused structural hazard.   </a:t>
            </a:r>
          </a:p>
        </p:txBody>
      </p:sp>
      <p:sp>
        <p:nvSpPr>
          <p:cNvPr id="14" name="TextBox 13">
            <a:extLst>
              <a:ext uri="{FF2B5EF4-FFF2-40B4-BE49-F238E27FC236}">
                <a16:creationId xmlns:a16="http://schemas.microsoft.com/office/drawing/2014/main" id="{8C3DF9A0-AABC-4DB3-9BD9-C2EDD4B0BBD3}"/>
              </a:ext>
            </a:extLst>
          </p:cNvPr>
          <p:cNvSpPr txBox="1">
            <a:spLocks noChangeArrowheads="1"/>
          </p:cNvSpPr>
          <p:nvPr/>
        </p:nvSpPr>
        <p:spPr bwMode="auto">
          <a:xfrm>
            <a:off x="7246938" y="2235200"/>
            <a:ext cx="142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solidFill>
                  <a:srgbClr val="009900"/>
                </a:solidFill>
              </a:rPr>
              <a:t>1</a:t>
            </a:r>
            <a:r>
              <a:rPr lang="en-US" altLang="en-US" sz="1600" baseline="30000">
                <a:solidFill>
                  <a:srgbClr val="009900"/>
                </a:solidFill>
              </a:rPr>
              <a:t>st</a:t>
            </a:r>
            <a:r>
              <a:rPr lang="en-US" altLang="en-US" sz="1600">
                <a:solidFill>
                  <a:srgbClr val="009900"/>
                </a:solidFill>
              </a:rPr>
              <a:t> instruction </a:t>
            </a:r>
          </a:p>
        </p:txBody>
      </p:sp>
      <p:cxnSp>
        <p:nvCxnSpPr>
          <p:cNvPr id="11" name="Straight Arrow Connector 10">
            <a:extLst>
              <a:ext uri="{FF2B5EF4-FFF2-40B4-BE49-F238E27FC236}">
                <a16:creationId xmlns:a16="http://schemas.microsoft.com/office/drawing/2014/main" id="{DA184DF8-34A2-43F4-984A-7BEF4B6A50CF}"/>
              </a:ext>
            </a:extLst>
          </p:cNvPr>
          <p:cNvCxnSpPr>
            <a:cxnSpLocks noChangeShapeType="1"/>
          </p:cNvCxnSpPr>
          <p:nvPr/>
        </p:nvCxnSpPr>
        <p:spPr bwMode="auto">
          <a:xfrm flipH="1">
            <a:off x="6011863" y="2420938"/>
            <a:ext cx="1235075"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2" grpId="0" animBg="1"/>
      <p:bldP spid="9"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3">
            <a:extLst>
              <a:ext uri="{FF2B5EF4-FFF2-40B4-BE49-F238E27FC236}">
                <a16:creationId xmlns:a16="http://schemas.microsoft.com/office/drawing/2014/main" id="{6AD7B71B-279A-4518-A49B-C31B0CC3902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EF5849A-070A-41FC-923A-D633F34A4321}" type="slidenum">
              <a:rPr lang="en-AU" altLang="en-US" sz="1400" smtClean="0"/>
              <a:pPr>
                <a:spcBef>
                  <a:spcPct val="0"/>
                </a:spcBef>
                <a:buClrTx/>
                <a:buSzTx/>
                <a:buFontTx/>
                <a:buNone/>
              </a:pPr>
              <a:t>53</a:t>
            </a:fld>
            <a:endParaRPr lang="en-AU" altLang="en-US" sz="1400"/>
          </a:p>
        </p:txBody>
      </p:sp>
      <p:pic>
        <p:nvPicPr>
          <p:cNvPr id="141315" name="Picture 6" descr="data-hazard-bubble-no-forwarding">
            <a:extLst>
              <a:ext uri="{FF2B5EF4-FFF2-40B4-BE49-F238E27FC236}">
                <a16:creationId xmlns:a16="http://schemas.microsoft.com/office/drawing/2014/main" id="{B16BAB88-60E9-4EE4-AB57-538A5C00C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429000"/>
            <a:ext cx="7964488"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Rectangle 2">
            <a:extLst>
              <a:ext uri="{FF2B5EF4-FFF2-40B4-BE49-F238E27FC236}">
                <a16:creationId xmlns:a16="http://schemas.microsoft.com/office/drawing/2014/main" id="{624F6CED-DED5-4380-ABE4-AC7D0BCE54EF}"/>
              </a:ext>
            </a:extLst>
          </p:cNvPr>
          <p:cNvSpPr>
            <a:spLocks noGrp="1" noChangeArrowheads="1"/>
          </p:cNvSpPr>
          <p:nvPr>
            <p:ph type="title"/>
          </p:nvPr>
        </p:nvSpPr>
        <p:spPr/>
        <p:txBody>
          <a:bodyPr/>
          <a:lstStyle/>
          <a:p>
            <a:pPr eaLnBrk="1" hangingPunct="1"/>
            <a:r>
              <a:rPr lang="en-US" altLang="en-US"/>
              <a:t>Data Hazards</a:t>
            </a:r>
            <a:endParaRPr lang="en-AU" altLang="en-US"/>
          </a:p>
        </p:txBody>
      </p:sp>
      <p:sp>
        <p:nvSpPr>
          <p:cNvPr id="141317" name="Rectangle 3">
            <a:extLst>
              <a:ext uri="{FF2B5EF4-FFF2-40B4-BE49-F238E27FC236}">
                <a16:creationId xmlns:a16="http://schemas.microsoft.com/office/drawing/2014/main" id="{35130588-534A-42CA-AD50-A02F166853ED}"/>
              </a:ext>
            </a:extLst>
          </p:cNvPr>
          <p:cNvSpPr>
            <a:spLocks noGrp="1" noChangeArrowheads="1"/>
          </p:cNvSpPr>
          <p:nvPr>
            <p:ph type="body" idx="1"/>
          </p:nvPr>
        </p:nvSpPr>
        <p:spPr>
          <a:xfrm>
            <a:off x="684213" y="1125538"/>
            <a:ext cx="8270875" cy="2227262"/>
          </a:xfrm>
        </p:spPr>
        <p:txBody>
          <a:bodyPr/>
          <a:lstStyle/>
          <a:p>
            <a:pPr eaLnBrk="1" hangingPunct="1"/>
            <a:r>
              <a:rPr lang="en-US" altLang="en-US"/>
              <a:t>An instruction depends on completion of data access by a previous instruction</a:t>
            </a:r>
          </a:p>
          <a:p>
            <a:pPr lvl="1" eaLnBrk="1" hangingPunct="1"/>
            <a:r>
              <a:rPr lang="en-US" altLang="en-US">
                <a:latin typeface="Lucida Console" panose="020B0609040504020204" pitchFamily="49" charset="0"/>
              </a:rPr>
              <a:t>add	</a:t>
            </a:r>
            <a:r>
              <a:rPr lang="en-US" altLang="en-US">
                <a:solidFill>
                  <a:srgbClr val="FF0000"/>
                </a:solidFill>
                <a:latin typeface="Lucida Console" panose="020B0609040504020204" pitchFamily="49" charset="0"/>
              </a:rPr>
              <a:t>$s0</a:t>
            </a:r>
            <a:r>
              <a:rPr lang="en-US" altLang="en-US">
                <a:latin typeface="Lucida Console" panose="020B0609040504020204" pitchFamily="49" charset="0"/>
              </a:rPr>
              <a:t>, $t0, $t1</a:t>
            </a:r>
            <a:br>
              <a:rPr lang="en-US" altLang="en-US">
                <a:latin typeface="Lucida Console" panose="020B0609040504020204" pitchFamily="49" charset="0"/>
              </a:rPr>
            </a:br>
            <a:r>
              <a:rPr lang="en-US" altLang="en-US">
                <a:latin typeface="Lucida Console" panose="020B0609040504020204" pitchFamily="49" charset="0"/>
              </a:rPr>
              <a:t>sub	$t2, </a:t>
            </a:r>
            <a:r>
              <a:rPr lang="en-US" altLang="en-US">
                <a:solidFill>
                  <a:srgbClr val="FF0000"/>
                </a:solidFill>
                <a:latin typeface="Lucida Console" panose="020B0609040504020204" pitchFamily="49" charset="0"/>
              </a:rPr>
              <a:t>$s0</a:t>
            </a:r>
            <a:r>
              <a:rPr lang="en-US" altLang="en-US">
                <a:latin typeface="Lucida Console" panose="020B0609040504020204" pitchFamily="49" charset="0"/>
              </a:rPr>
              <a:t>, $t3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3">
            <a:extLst>
              <a:ext uri="{FF2B5EF4-FFF2-40B4-BE49-F238E27FC236}">
                <a16:creationId xmlns:a16="http://schemas.microsoft.com/office/drawing/2014/main" id="{29CB4677-4FE0-468C-99A4-D2006B198A07}"/>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A5571D0-B829-472C-A890-EB4589F0C1B3}" type="slidenum">
              <a:rPr lang="en-AU" altLang="en-US" sz="1400" smtClean="0"/>
              <a:pPr>
                <a:spcBef>
                  <a:spcPct val="0"/>
                </a:spcBef>
                <a:buClrTx/>
                <a:buSzTx/>
                <a:buFontTx/>
                <a:buNone/>
              </a:pPr>
              <a:t>54</a:t>
            </a:fld>
            <a:endParaRPr lang="en-AU" altLang="en-US" sz="1400"/>
          </a:p>
        </p:txBody>
      </p:sp>
      <p:pic>
        <p:nvPicPr>
          <p:cNvPr id="143363" name="Picture 6" descr="f04-29-P374493">
            <a:extLst>
              <a:ext uri="{FF2B5EF4-FFF2-40B4-BE49-F238E27FC236}">
                <a16:creationId xmlns:a16="http://schemas.microsoft.com/office/drawing/2014/main" id="{966DF7B5-82FA-48FC-BBCB-B4E10571E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284538"/>
            <a:ext cx="634047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4" name="Rectangle 2">
            <a:extLst>
              <a:ext uri="{FF2B5EF4-FFF2-40B4-BE49-F238E27FC236}">
                <a16:creationId xmlns:a16="http://schemas.microsoft.com/office/drawing/2014/main" id="{C27E8017-3970-49EE-BE7B-879CAF3BFD5A}"/>
              </a:ext>
            </a:extLst>
          </p:cNvPr>
          <p:cNvSpPr>
            <a:spLocks noGrp="1" noChangeArrowheads="1"/>
          </p:cNvSpPr>
          <p:nvPr>
            <p:ph type="title"/>
          </p:nvPr>
        </p:nvSpPr>
        <p:spPr/>
        <p:txBody>
          <a:bodyPr/>
          <a:lstStyle/>
          <a:p>
            <a:pPr eaLnBrk="1" hangingPunct="1"/>
            <a:r>
              <a:rPr lang="en-US" altLang="en-US"/>
              <a:t>Forwarding (aka Bypassing)</a:t>
            </a:r>
            <a:endParaRPr lang="en-AU" altLang="en-US"/>
          </a:p>
        </p:txBody>
      </p:sp>
      <p:sp>
        <p:nvSpPr>
          <p:cNvPr id="143365" name="Rectangle 3">
            <a:extLst>
              <a:ext uri="{FF2B5EF4-FFF2-40B4-BE49-F238E27FC236}">
                <a16:creationId xmlns:a16="http://schemas.microsoft.com/office/drawing/2014/main" id="{634DDBC2-706C-4ADE-8162-6F8C1CDB01BC}"/>
              </a:ext>
            </a:extLst>
          </p:cNvPr>
          <p:cNvSpPr>
            <a:spLocks noGrp="1" noChangeArrowheads="1"/>
          </p:cNvSpPr>
          <p:nvPr>
            <p:ph type="body" idx="1"/>
          </p:nvPr>
        </p:nvSpPr>
        <p:spPr>
          <a:xfrm>
            <a:off x="684213" y="1125538"/>
            <a:ext cx="8270875" cy="1766887"/>
          </a:xfrm>
        </p:spPr>
        <p:txBody>
          <a:bodyPr/>
          <a:lstStyle/>
          <a:p>
            <a:pPr eaLnBrk="1" hangingPunct="1"/>
            <a:r>
              <a:rPr lang="en-US" altLang="en-US"/>
              <a:t>Use result when it is computed</a:t>
            </a:r>
          </a:p>
          <a:p>
            <a:pPr lvl="1" eaLnBrk="1" hangingPunct="1"/>
            <a:r>
              <a:rPr lang="en-US" altLang="en-US"/>
              <a:t>Don’t wait for it to be stored in a register</a:t>
            </a:r>
          </a:p>
          <a:p>
            <a:pPr lvl="1" eaLnBrk="1" hangingPunct="1"/>
            <a:r>
              <a:rPr lang="en-US" altLang="en-US"/>
              <a:t>Requires extra connections in the datapath</a:t>
            </a:r>
            <a:endParaRPr lang="en-AU"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3">
            <a:extLst>
              <a:ext uri="{FF2B5EF4-FFF2-40B4-BE49-F238E27FC236}">
                <a16:creationId xmlns:a16="http://schemas.microsoft.com/office/drawing/2014/main" id="{07A8BECB-9FFD-4AD4-B731-4121E165244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A9FD42E-360B-4B67-9026-FD6E4F19CEED}" type="slidenum">
              <a:rPr lang="en-AU" altLang="en-US" sz="1400" smtClean="0"/>
              <a:pPr>
                <a:spcBef>
                  <a:spcPct val="0"/>
                </a:spcBef>
                <a:buClrTx/>
                <a:buSzTx/>
                <a:buFontTx/>
                <a:buNone/>
              </a:pPr>
              <a:t>55</a:t>
            </a:fld>
            <a:endParaRPr lang="en-AU" altLang="en-US" sz="1400"/>
          </a:p>
        </p:txBody>
      </p:sp>
      <p:pic>
        <p:nvPicPr>
          <p:cNvPr id="145411" name="Picture 6" descr="f04-30-P374493">
            <a:extLst>
              <a:ext uri="{FF2B5EF4-FFF2-40B4-BE49-F238E27FC236}">
                <a16:creationId xmlns:a16="http://schemas.microsoft.com/office/drawing/2014/main" id="{53CE7F76-180D-4A05-A887-88A3372B2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141663"/>
            <a:ext cx="6586537"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2" name="Rectangle 2">
            <a:extLst>
              <a:ext uri="{FF2B5EF4-FFF2-40B4-BE49-F238E27FC236}">
                <a16:creationId xmlns:a16="http://schemas.microsoft.com/office/drawing/2014/main" id="{D1E201AB-D721-4B83-A7DB-AC62DACCD2A7}"/>
              </a:ext>
            </a:extLst>
          </p:cNvPr>
          <p:cNvSpPr>
            <a:spLocks noGrp="1" noChangeArrowheads="1"/>
          </p:cNvSpPr>
          <p:nvPr>
            <p:ph type="title"/>
          </p:nvPr>
        </p:nvSpPr>
        <p:spPr/>
        <p:txBody>
          <a:bodyPr/>
          <a:lstStyle/>
          <a:p>
            <a:pPr eaLnBrk="1" hangingPunct="1"/>
            <a:r>
              <a:rPr lang="en-US" altLang="en-US"/>
              <a:t>Load-Use Data Hazard</a:t>
            </a:r>
            <a:endParaRPr lang="en-AU" altLang="en-US"/>
          </a:p>
        </p:txBody>
      </p:sp>
      <p:sp>
        <p:nvSpPr>
          <p:cNvPr id="145413" name="Rectangle 3">
            <a:extLst>
              <a:ext uri="{FF2B5EF4-FFF2-40B4-BE49-F238E27FC236}">
                <a16:creationId xmlns:a16="http://schemas.microsoft.com/office/drawing/2014/main" id="{1C11F9D0-D998-4422-AA82-64553998B7BF}"/>
              </a:ext>
            </a:extLst>
          </p:cNvPr>
          <p:cNvSpPr>
            <a:spLocks noGrp="1" noChangeArrowheads="1"/>
          </p:cNvSpPr>
          <p:nvPr>
            <p:ph type="body" idx="1"/>
          </p:nvPr>
        </p:nvSpPr>
        <p:spPr>
          <a:xfrm>
            <a:off x="684213" y="1125538"/>
            <a:ext cx="8270875" cy="1843087"/>
          </a:xfrm>
        </p:spPr>
        <p:txBody>
          <a:bodyPr/>
          <a:lstStyle/>
          <a:p>
            <a:pPr eaLnBrk="1" hangingPunct="1"/>
            <a:r>
              <a:rPr lang="en-US" altLang="en-US"/>
              <a:t>Can’t always avoid stalls by forwarding</a:t>
            </a:r>
          </a:p>
          <a:p>
            <a:pPr lvl="1" eaLnBrk="1" hangingPunct="1"/>
            <a:r>
              <a:rPr lang="en-US" altLang="en-US"/>
              <a:t>If value not computed when needed</a:t>
            </a:r>
          </a:p>
          <a:p>
            <a:pPr lvl="1" eaLnBrk="1" hangingPunct="1"/>
            <a:r>
              <a:rPr lang="en-US" altLang="en-US"/>
              <a:t>Can’t forward backward in time!</a:t>
            </a:r>
            <a:endParaRPr lang="en-AU" altLang="en-US"/>
          </a:p>
        </p:txBody>
      </p:sp>
      <p:sp>
        <p:nvSpPr>
          <p:cNvPr id="2" name="TextBox 1">
            <a:extLst>
              <a:ext uri="{FF2B5EF4-FFF2-40B4-BE49-F238E27FC236}">
                <a16:creationId xmlns:a16="http://schemas.microsoft.com/office/drawing/2014/main" id="{259717CB-FED7-4275-BC4B-B6A6261BA3AD}"/>
              </a:ext>
            </a:extLst>
          </p:cNvPr>
          <p:cNvSpPr txBox="1">
            <a:spLocks noChangeArrowheads="1"/>
          </p:cNvSpPr>
          <p:nvPr/>
        </p:nvSpPr>
        <p:spPr bwMode="auto">
          <a:xfrm>
            <a:off x="1331913" y="4724400"/>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r">
              <a:spcBef>
                <a:spcPct val="0"/>
              </a:spcBef>
              <a:buClrTx/>
              <a:buSzTx/>
              <a:buFontTx/>
              <a:buNone/>
            </a:pPr>
            <a:r>
              <a:rPr lang="en-US" altLang="en-US" sz="1400">
                <a:solidFill>
                  <a:srgbClr val="C00000"/>
                </a:solidFill>
              </a:rPr>
              <a:t>Unavoidable Stall</a:t>
            </a:r>
          </a:p>
        </p:txBody>
      </p:sp>
      <p:cxnSp>
        <p:nvCxnSpPr>
          <p:cNvPr id="4" name="Straight Arrow Connector 3">
            <a:extLst>
              <a:ext uri="{FF2B5EF4-FFF2-40B4-BE49-F238E27FC236}">
                <a16:creationId xmlns:a16="http://schemas.microsoft.com/office/drawing/2014/main" id="{A6C5C322-A8E6-48F6-970D-74CF726A43CA}"/>
              </a:ext>
            </a:extLst>
          </p:cNvPr>
          <p:cNvCxnSpPr>
            <a:cxnSpLocks noChangeShapeType="1"/>
            <a:stCxn id="2" idx="3"/>
          </p:cNvCxnSpPr>
          <p:nvPr/>
        </p:nvCxnSpPr>
        <p:spPr bwMode="auto">
          <a:xfrm flipV="1">
            <a:off x="3059113" y="4724400"/>
            <a:ext cx="288925" cy="15398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3">
            <a:extLst>
              <a:ext uri="{FF2B5EF4-FFF2-40B4-BE49-F238E27FC236}">
                <a16:creationId xmlns:a16="http://schemas.microsoft.com/office/drawing/2014/main" id="{7E2574D6-2F11-495A-80C5-4D7D41D70C9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B9BBB50A-F9B6-42C6-9F58-909D92C80C82}" type="slidenum">
              <a:rPr lang="en-AU" altLang="en-US" sz="1400" smtClean="0"/>
              <a:pPr>
                <a:spcBef>
                  <a:spcPct val="0"/>
                </a:spcBef>
                <a:buClrTx/>
                <a:buSzTx/>
                <a:buFontTx/>
                <a:buNone/>
              </a:pPr>
              <a:t>56</a:t>
            </a:fld>
            <a:endParaRPr lang="en-AU" altLang="en-US" sz="1400"/>
          </a:p>
        </p:txBody>
      </p:sp>
      <p:sp>
        <p:nvSpPr>
          <p:cNvPr id="147459" name="Rectangle 2">
            <a:extLst>
              <a:ext uri="{FF2B5EF4-FFF2-40B4-BE49-F238E27FC236}">
                <a16:creationId xmlns:a16="http://schemas.microsoft.com/office/drawing/2014/main" id="{EB480EA7-1B47-437D-89F3-129AD624FFA4}"/>
              </a:ext>
            </a:extLst>
          </p:cNvPr>
          <p:cNvSpPr>
            <a:spLocks noGrp="1" noChangeArrowheads="1"/>
          </p:cNvSpPr>
          <p:nvPr>
            <p:ph type="title"/>
          </p:nvPr>
        </p:nvSpPr>
        <p:spPr/>
        <p:txBody>
          <a:bodyPr/>
          <a:lstStyle/>
          <a:p>
            <a:pPr eaLnBrk="1" hangingPunct="1"/>
            <a:r>
              <a:rPr lang="en-US" altLang="en-US" sz="4000"/>
              <a:t>Code Scheduling to Avoid Stalls</a:t>
            </a:r>
            <a:endParaRPr lang="en-AU" altLang="en-US" sz="4000"/>
          </a:p>
        </p:txBody>
      </p:sp>
      <p:sp>
        <p:nvSpPr>
          <p:cNvPr id="147460" name="Rectangle 3">
            <a:extLst>
              <a:ext uri="{FF2B5EF4-FFF2-40B4-BE49-F238E27FC236}">
                <a16:creationId xmlns:a16="http://schemas.microsoft.com/office/drawing/2014/main" id="{964E8044-AB39-4597-ACEA-6B277FB06478}"/>
              </a:ext>
            </a:extLst>
          </p:cNvPr>
          <p:cNvSpPr>
            <a:spLocks noGrp="1" noChangeArrowheads="1"/>
          </p:cNvSpPr>
          <p:nvPr>
            <p:ph type="body" idx="1"/>
          </p:nvPr>
        </p:nvSpPr>
        <p:spPr>
          <a:xfrm>
            <a:off x="684213" y="1125538"/>
            <a:ext cx="8270875" cy="1843087"/>
          </a:xfrm>
        </p:spPr>
        <p:txBody>
          <a:bodyPr/>
          <a:lstStyle/>
          <a:p>
            <a:pPr eaLnBrk="1" hangingPunct="1"/>
            <a:r>
              <a:rPr lang="en-US" altLang="en-US"/>
              <a:t>Reorder code to avoid use of load result in the next instruction</a:t>
            </a:r>
          </a:p>
          <a:p>
            <a:pPr eaLnBrk="1" hangingPunct="1"/>
            <a:r>
              <a:rPr lang="en-US" altLang="en-US"/>
              <a:t>C code for </a:t>
            </a:r>
            <a:r>
              <a:rPr lang="en-US" altLang="en-US">
                <a:latin typeface="Lucida Console" panose="020B0609040504020204" pitchFamily="49" charset="0"/>
              </a:rPr>
              <a:t>A = B + E; C = B + F;</a:t>
            </a:r>
            <a:endParaRPr lang="en-AU" altLang="en-US">
              <a:latin typeface="Lucida Console" panose="020B0609040504020204" pitchFamily="49" charset="0"/>
            </a:endParaRPr>
          </a:p>
        </p:txBody>
      </p:sp>
      <p:sp>
        <p:nvSpPr>
          <p:cNvPr id="147461" name="Text Box 4">
            <a:extLst>
              <a:ext uri="{FF2B5EF4-FFF2-40B4-BE49-F238E27FC236}">
                <a16:creationId xmlns:a16="http://schemas.microsoft.com/office/drawing/2014/main" id="{5E7F01CC-0EED-4E5B-A52A-1E91931AD069}"/>
              </a:ext>
            </a:extLst>
          </p:cNvPr>
          <p:cNvSpPr txBox="1">
            <a:spLocks noChangeArrowheads="1"/>
          </p:cNvSpPr>
          <p:nvPr/>
        </p:nvSpPr>
        <p:spPr bwMode="auto">
          <a:xfrm>
            <a:off x="2146300" y="3225800"/>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a:latin typeface="Lucida Console" panose="020B0609040504020204" pitchFamily="49" charset="0"/>
              </a:rPr>
              <a:t>lw	$t1, 0($t0)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$t2</a:t>
            </a:r>
            <a:r>
              <a:rPr lang="en-US" altLang="en-US" sz="2000">
                <a:latin typeface="Lucida Console" panose="020B0609040504020204" pitchFamily="49" charset="0"/>
              </a:rPr>
              <a:t>, 4($t0)</a:t>
            </a:r>
          </a:p>
          <a:p>
            <a:pPr>
              <a:buClrTx/>
              <a:buSzTx/>
              <a:buFontTx/>
              <a:buNone/>
            </a:pPr>
            <a:r>
              <a:rPr lang="en-US" altLang="en-US" sz="2000">
                <a:latin typeface="Lucida Console" panose="020B0609040504020204" pitchFamily="49" charset="0"/>
              </a:rPr>
              <a:t>add	$t3, $t1, </a:t>
            </a:r>
            <a:r>
              <a:rPr lang="en-US" altLang="en-US" sz="2000">
                <a:solidFill>
                  <a:srgbClr val="FF0000"/>
                </a:solidFill>
                <a:latin typeface="Lucida Console" panose="020B0609040504020204" pitchFamily="49" charset="0"/>
              </a:rPr>
              <a:t>$t2</a:t>
            </a:r>
          </a:p>
          <a:p>
            <a:pPr>
              <a:buClrTx/>
              <a:buSzTx/>
              <a:buFontTx/>
              <a:buNone/>
            </a:pPr>
            <a:r>
              <a:rPr lang="en-US" altLang="en-US" sz="2000">
                <a:latin typeface="Lucida Console" panose="020B0609040504020204" pitchFamily="49" charset="0"/>
              </a:rPr>
              <a:t>sw	$t3, 12($t0)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$t4</a:t>
            </a:r>
            <a:r>
              <a:rPr lang="en-US" altLang="en-US" sz="2000">
                <a:latin typeface="Lucida Console" panose="020B0609040504020204" pitchFamily="49" charset="0"/>
              </a:rPr>
              <a:t>, 8($t0)</a:t>
            </a:r>
          </a:p>
          <a:p>
            <a:pPr>
              <a:buClrTx/>
              <a:buSzTx/>
              <a:buFontTx/>
              <a:buNone/>
            </a:pPr>
            <a:r>
              <a:rPr lang="en-US" altLang="en-US" sz="2000">
                <a:latin typeface="Lucida Console" panose="020B0609040504020204" pitchFamily="49" charset="0"/>
              </a:rPr>
              <a:t>add	$t5, $t1, </a:t>
            </a:r>
            <a:r>
              <a:rPr lang="en-US" altLang="en-US" sz="2000">
                <a:solidFill>
                  <a:srgbClr val="FF0000"/>
                </a:solidFill>
                <a:latin typeface="Lucida Console" panose="020B0609040504020204" pitchFamily="49" charset="0"/>
              </a:rPr>
              <a:t>$t4</a:t>
            </a:r>
          </a:p>
          <a:p>
            <a:pPr>
              <a:buClrTx/>
              <a:buSzTx/>
              <a:buFontTx/>
              <a:buNone/>
            </a:pPr>
            <a:r>
              <a:rPr lang="en-US" altLang="en-US" sz="2000">
                <a:latin typeface="Lucida Console" panose="020B0609040504020204" pitchFamily="49" charset="0"/>
              </a:rPr>
              <a:t>sw	$t5, 16($t0)</a:t>
            </a:r>
            <a:endParaRPr lang="en-AU" altLang="en-US" sz="2000">
              <a:latin typeface="Lucida Console" panose="020B0609040504020204" pitchFamily="49" charset="0"/>
            </a:endParaRPr>
          </a:p>
        </p:txBody>
      </p:sp>
      <p:sp>
        <p:nvSpPr>
          <p:cNvPr id="147462" name="AutoShape 5">
            <a:extLst>
              <a:ext uri="{FF2B5EF4-FFF2-40B4-BE49-F238E27FC236}">
                <a16:creationId xmlns:a16="http://schemas.microsoft.com/office/drawing/2014/main" id="{7174DE1E-F249-4D5E-8477-46A734B9495A}"/>
              </a:ext>
            </a:extLst>
          </p:cNvPr>
          <p:cNvSpPr>
            <a:spLocks/>
          </p:cNvSpPr>
          <p:nvPr/>
        </p:nvSpPr>
        <p:spPr bwMode="auto">
          <a:xfrm>
            <a:off x="777875" y="4078288"/>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stall</a:t>
            </a:r>
            <a:endParaRPr lang="en-AU" altLang="en-US" sz="1800"/>
          </a:p>
        </p:txBody>
      </p:sp>
      <p:sp>
        <p:nvSpPr>
          <p:cNvPr id="147463" name="AutoShape 6">
            <a:extLst>
              <a:ext uri="{FF2B5EF4-FFF2-40B4-BE49-F238E27FC236}">
                <a16:creationId xmlns:a16="http://schemas.microsoft.com/office/drawing/2014/main" id="{BF224619-7B6B-45EE-88C5-8ECCDEA91D03}"/>
              </a:ext>
            </a:extLst>
          </p:cNvPr>
          <p:cNvSpPr>
            <a:spLocks/>
          </p:cNvSpPr>
          <p:nvPr/>
        </p:nvSpPr>
        <p:spPr bwMode="auto">
          <a:xfrm>
            <a:off x="777875" y="5157788"/>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stall</a:t>
            </a:r>
            <a:endParaRPr lang="en-AU" altLang="en-US" sz="1800"/>
          </a:p>
        </p:txBody>
      </p:sp>
      <p:sp>
        <p:nvSpPr>
          <p:cNvPr id="147464" name="Text Box 7">
            <a:extLst>
              <a:ext uri="{FF2B5EF4-FFF2-40B4-BE49-F238E27FC236}">
                <a16:creationId xmlns:a16="http://schemas.microsoft.com/office/drawing/2014/main" id="{6F1419AC-F250-424E-A03B-B5BAD151D65A}"/>
              </a:ext>
            </a:extLst>
          </p:cNvPr>
          <p:cNvSpPr txBox="1">
            <a:spLocks noChangeArrowheads="1"/>
          </p:cNvSpPr>
          <p:nvPr/>
        </p:nvSpPr>
        <p:spPr bwMode="auto">
          <a:xfrm>
            <a:off x="5457825" y="3225800"/>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a:latin typeface="Lucida Console" panose="020B0609040504020204" pitchFamily="49" charset="0"/>
              </a:rPr>
              <a:t>lw	$t1, 0($t0)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$t2</a:t>
            </a:r>
            <a:r>
              <a:rPr lang="en-US" altLang="en-US" sz="2000">
                <a:latin typeface="Lucida Console" panose="020B0609040504020204" pitchFamily="49" charset="0"/>
              </a:rPr>
              <a:t>, 4($t0)</a:t>
            </a:r>
          </a:p>
          <a:p>
            <a:pPr>
              <a:buClrTx/>
              <a:buSzTx/>
              <a:buFontTx/>
              <a:buNone/>
            </a:pPr>
            <a:r>
              <a:rPr lang="en-US" altLang="en-US" sz="2000">
                <a:latin typeface="Lucida Console" panose="020B0609040504020204" pitchFamily="49" charset="0"/>
              </a:rPr>
              <a:t>lw	</a:t>
            </a:r>
            <a:r>
              <a:rPr lang="en-US" altLang="en-US" sz="2000">
                <a:solidFill>
                  <a:srgbClr val="FF0000"/>
                </a:solidFill>
                <a:latin typeface="Lucida Console" panose="020B0609040504020204" pitchFamily="49" charset="0"/>
              </a:rPr>
              <a:t>$t4</a:t>
            </a:r>
            <a:r>
              <a:rPr lang="en-US" altLang="en-US" sz="2000">
                <a:latin typeface="Lucida Console" panose="020B0609040504020204" pitchFamily="49" charset="0"/>
              </a:rPr>
              <a:t>, 8($t0)</a:t>
            </a:r>
          </a:p>
          <a:p>
            <a:pPr>
              <a:buClrTx/>
              <a:buSzTx/>
              <a:buFontTx/>
              <a:buNone/>
            </a:pPr>
            <a:r>
              <a:rPr lang="en-US" altLang="en-US" sz="2000">
                <a:latin typeface="Lucida Console" panose="020B0609040504020204" pitchFamily="49" charset="0"/>
              </a:rPr>
              <a:t>add	$t3, $t1, </a:t>
            </a:r>
            <a:r>
              <a:rPr lang="en-US" altLang="en-US" sz="2000">
                <a:solidFill>
                  <a:srgbClr val="FF0000"/>
                </a:solidFill>
                <a:latin typeface="Lucida Console" panose="020B0609040504020204" pitchFamily="49" charset="0"/>
              </a:rPr>
              <a:t>$t2</a:t>
            </a:r>
          </a:p>
          <a:p>
            <a:pPr>
              <a:buClrTx/>
              <a:buSzTx/>
              <a:buFontTx/>
              <a:buNone/>
            </a:pPr>
            <a:r>
              <a:rPr lang="en-US" altLang="en-US" sz="2000">
                <a:latin typeface="Lucida Console" panose="020B0609040504020204" pitchFamily="49" charset="0"/>
              </a:rPr>
              <a:t>sw	$t3, 12($t0)</a:t>
            </a:r>
          </a:p>
          <a:p>
            <a:pPr>
              <a:buClrTx/>
              <a:buSzTx/>
              <a:buFontTx/>
              <a:buNone/>
            </a:pPr>
            <a:r>
              <a:rPr lang="en-US" altLang="en-US" sz="2000">
                <a:latin typeface="Lucida Console" panose="020B0609040504020204" pitchFamily="49" charset="0"/>
              </a:rPr>
              <a:t>add	$t5, $t1, </a:t>
            </a:r>
            <a:r>
              <a:rPr lang="en-US" altLang="en-US" sz="2000">
                <a:solidFill>
                  <a:srgbClr val="FF0000"/>
                </a:solidFill>
                <a:latin typeface="Lucida Console" panose="020B0609040504020204" pitchFamily="49" charset="0"/>
              </a:rPr>
              <a:t>$t4</a:t>
            </a:r>
          </a:p>
          <a:p>
            <a:pPr>
              <a:buClrTx/>
              <a:buSzTx/>
              <a:buFontTx/>
              <a:buNone/>
            </a:pPr>
            <a:r>
              <a:rPr lang="en-US" altLang="en-US" sz="2000">
                <a:latin typeface="Lucida Console" panose="020B0609040504020204" pitchFamily="49" charset="0"/>
              </a:rPr>
              <a:t>sw	$t5, 16($t0)</a:t>
            </a:r>
            <a:endParaRPr lang="en-AU" altLang="en-US" sz="2000">
              <a:latin typeface="Lucida Console" panose="020B0609040504020204" pitchFamily="49" charset="0"/>
            </a:endParaRPr>
          </a:p>
        </p:txBody>
      </p:sp>
      <p:sp>
        <p:nvSpPr>
          <p:cNvPr id="147465" name="Line 8">
            <a:extLst>
              <a:ext uri="{FF2B5EF4-FFF2-40B4-BE49-F238E27FC236}">
                <a16:creationId xmlns:a16="http://schemas.microsoft.com/office/drawing/2014/main" id="{A0AA2926-8400-4CB8-AD59-6F4346896999}"/>
              </a:ext>
            </a:extLst>
          </p:cNvPr>
          <p:cNvSpPr>
            <a:spLocks noChangeShapeType="1"/>
          </p:cNvSpPr>
          <p:nvPr/>
        </p:nvSpPr>
        <p:spPr bwMode="auto">
          <a:xfrm flipV="1">
            <a:off x="4572000" y="4221163"/>
            <a:ext cx="936625" cy="6477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7466" name="Oval 9">
            <a:extLst>
              <a:ext uri="{FF2B5EF4-FFF2-40B4-BE49-F238E27FC236}">
                <a16:creationId xmlns:a16="http://schemas.microsoft.com/office/drawing/2014/main" id="{63B7F399-50B8-4258-AC63-70AA6C95A38D}"/>
              </a:ext>
            </a:extLst>
          </p:cNvPr>
          <p:cNvSpPr>
            <a:spLocks noChangeArrowheads="1"/>
          </p:cNvSpPr>
          <p:nvPr/>
        </p:nvSpPr>
        <p:spPr bwMode="auto">
          <a:xfrm>
            <a:off x="2771775"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47467" name="Oval 10">
            <a:extLst>
              <a:ext uri="{FF2B5EF4-FFF2-40B4-BE49-F238E27FC236}">
                <a16:creationId xmlns:a16="http://schemas.microsoft.com/office/drawing/2014/main" id="{6BD5D6D0-E9FD-4E1A-B5EF-F1A7A5465756}"/>
              </a:ext>
            </a:extLst>
          </p:cNvPr>
          <p:cNvSpPr>
            <a:spLocks noChangeArrowheads="1"/>
          </p:cNvSpPr>
          <p:nvPr/>
        </p:nvSpPr>
        <p:spPr bwMode="auto">
          <a:xfrm>
            <a:off x="4284663"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47468" name="Oval 11">
            <a:extLst>
              <a:ext uri="{FF2B5EF4-FFF2-40B4-BE49-F238E27FC236}">
                <a16:creationId xmlns:a16="http://schemas.microsoft.com/office/drawing/2014/main" id="{E348F3CE-7236-44AF-B852-CFA38E473B50}"/>
              </a:ext>
            </a:extLst>
          </p:cNvPr>
          <p:cNvSpPr>
            <a:spLocks noChangeArrowheads="1"/>
          </p:cNvSpPr>
          <p:nvPr/>
        </p:nvSpPr>
        <p:spPr bwMode="auto">
          <a:xfrm>
            <a:off x="2771775" y="46529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47469" name="Oval 12">
            <a:extLst>
              <a:ext uri="{FF2B5EF4-FFF2-40B4-BE49-F238E27FC236}">
                <a16:creationId xmlns:a16="http://schemas.microsoft.com/office/drawing/2014/main" id="{E0F7799D-17E5-4FDA-9A22-63F5F7DCBB0B}"/>
              </a:ext>
            </a:extLst>
          </p:cNvPr>
          <p:cNvSpPr>
            <a:spLocks noChangeArrowheads="1"/>
          </p:cNvSpPr>
          <p:nvPr/>
        </p:nvSpPr>
        <p:spPr bwMode="auto">
          <a:xfrm>
            <a:off x="4284663"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47470" name="Oval 13">
            <a:extLst>
              <a:ext uri="{FF2B5EF4-FFF2-40B4-BE49-F238E27FC236}">
                <a16:creationId xmlns:a16="http://schemas.microsoft.com/office/drawing/2014/main" id="{9AE07D3A-1611-4D27-9CC4-68D02C2D7A70}"/>
              </a:ext>
            </a:extLst>
          </p:cNvPr>
          <p:cNvSpPr>
            <a:spLocks noChangeArrowheads="1"/>
          </p:cNvSpPr>
          <p:nvPr/>
        </p:nvSpPr>
        <p:spPr bwMode="auto">
          <a:xfrm>
            <a:off x="6084888"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47471" name="Oval 14">
            <a:extLst>
              <a:ext uri="{FF2B5EF4-FFF2-40B4-BE49-F238E27FC236}">
                <a16:creationId xmlns:a16="http://schemas.microsoft.com/office/drawing/2014/main" id="{F38B7053-C123-4D0C-9B5D-A7D5451615B4}"/>
              </a:ext>
            </a:extLst>
          </p:cNvPr>
          <p:cNvSpPr>
            <a:spLocks noChangeArrowheads="1"/>
          </p:cNvSpPr>
          <p:nvPr/>
        </p:nvSpPr>
        <p:spPr bwMode="auto">
          <a:xfrm>
            <a:off x="7596188" y="4292600"/>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47472" name="Oval 15">
            <a:extLst>
              <a:ext uri="{FF2B5EF4-FFF2-40B4-BE49-F238E27FC236}">
                <a16:creationId xmlns:a16="http://schemas.microsoft.com/office/drawing/2014/main" id="{38478094-EEDA-4512-BC40-EF44B9A41DE8}"/>
              </a:ext>
            </a:extLst>
          </p:cNvPr>
          <p:cNvSpPr>
            <a:spLocks noChangeArrowheads="1"/>
          </p:cNvSpPr>
          <p:nvPr/>
        </p:nvSpPr>
        <p:spPr bwMode="auto">
          <a:xfrm>
            <a:off x="7596188"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47473" name="Oval 16">
            <a:extLst>
              <a:ext uri="{FF2B5EF4-FFF2-40B4-BE49-F238E27FC236}">
                <a16:creationId xmlns:a16="http://schemas.microsoft.com/office/drawing/2014/main" id="{3239C65A-A552-400E-AB48-BE57B36E0ED8}"/>
              </a:ext>
            </a:extLst>
          </p:cNvPr>
          <p:cNvSpPr>
            <a:spLocks noChangeArrowheads="1"/>
          </p:cNvSpPr>
          <p:nvPr/>
        </p:nvSpPr>
        <p:spPr bwMode="auto">
          <a:xfrm>
            <a:off x="6084888"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47474" name="Line 17">
            <a:extLst>
              <a:ext uri="{FF2B5EF4-FFF2-40B4-BE49-F238E27FC236}">
                <a16:creationId xmlns:a16="http://schemas.microsoft.com/office/drawing/2014/main" id="{109DF01F-460B-45D3-B613-33747257EC16}"/>
              </a:ext>
            </a:extLst>
          </p:cNvPr>
          <p:cNvSpPr>
            <a:spLocks noChangeShapeType="1"/>
          </p:cNvSpPr>
          <p:nvPr/>
        </p:nvSpPr>
        <p:spPr bwMode="auto">
          <a:xfrm>
            <a:off x="3409950" y="3819525"/>
            <a:ext cx="879475" cy="2921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75" name="Line 18">
            <a:extLst>
              <a:ext uri="{FF2B5EF4-FFF2-40B4-BE49-F238E27FC236}">
                <a16:creationId xmlns:a16="http://schemas.microsoft.com/office/drawing/2014/main" id="{748E4447-E5B7-40DF-9727-1747E9F7C899}"/>
              </a:ext>
            </a:extLst>
          </p:cNvPr>
          <p:cNvSpPr>
            <a:spLocks noChangeShapeType="1"/>
          </p:cNvSpPr>
          <p:nvPr/>
        </p:nvSpPr>
        <p:spPr bwMode="auto">
          <a:xfrm>
            <a:off x="3400425" y="4918075"/>
            <a:ext cx="903288" cy="2159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76" name="Line 19">
            <a:extLst>
              <a:ext uri="{FF2B5EF4-FFF2-40B4-BE49-F238E27FC236}">
                <a16:creationId xmlns:a16="http://schemas.microsoft.com/office/drawing/2014/main" id="{43C6EACA-6502-4AB2-A496-BE6CC6A2890F}"/>
              </a:ext>
            </a:extLst>
          </p:cNvPr>
          <p:cNvSpPr>
            <a:spLocks noChangeShapeType="1"/>
          </p:cNvSpPr>
          <p:nvPr/>
        </p:nvSpPr>
        <p:spPr bwMode="auto">
          <a:xfrm>
            <a:off x="6726238" y="3829050"/>
            <a:ext cx="895350" cy="6080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77" name="Line 20">
            <a:extLst>
              <a:ext uri="{FF2B5EF4-FFF2-40B4-BE49-F238E27FC236}">
                <a16:creationId xmlns:a16="http://schemas.microsoft.com/office/drawing/2014/main" id="{6AC9AF6D-AD72-4A74-8E4C-C85A333E8937}"/>
              </a:ext>
            </a:extLst>
          </p:cNvPr>
          <p:cNvSpPr>
            <a:spLocks noChangeShapeType="1"/>
          </p:cNvSpPr>
          <p:nvPr/>
        </p:nvSpPr>
        <p:spPr bwMode="auto">
          <a:xfrm>
            <a:off x="6654800" y="4287838"/>
            <a:ext cx="966788" cy="8461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78" name="Text Box 21">
            <a:extLst>
              <a:ext uri="{FF2B5EF4-FFF2-40B4-BE49-F238E27FC236}">
                <a16:creationId xmlns:a16="http://schemas.microsoft.com/office/drawing/2014/main" id="{FE0760A3-473F-448A-A936-63C88A1ED415}"/>
              </a:ext>
            </a:extLst>
          </p:cNvPr>
          <p:cNvSpPr txBox="1">
            <a:spLocks noChangeArrowheads="1"/>
          </p:cNvSpPr>
          <p:nvPr/>
        </p:nvSpPr>
        <p:spPr bwMode="auto">
          <a:xfrm>
            <a:off x="6300788"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11 cycles</a:t>
            </a:r>
            <a:endParaRPr lang="en-AU" altLang="en-US" sz="1800"/>
          </a:p>
        </p:txBody>
      </p:sp>
      <p:sp>
        <p:nvSpPr>
          <p:cNvPr id="147479" name="Text Box 22">
            <a:extLst>
              <a:ext uri="{FF2B5EF4-FFF2-40B4-BE49-F238E27FC236}">
                <a16:creationId xmlns:a16="http://schemas.microsoft.com/office/drawing/2014/main" id="{196762CE-8FCA-4B6A-831A-4F010AA15206}"/>
              </a:ext>
            </a:extLst>
          </p:cNvPr>
          <p:cNvSpPr txBox="1">
            <a:spLocks noChangeArrowheads="1"/>
          </p:cNvSpPr>
          <p:nvPr/>
        </p:nvSpPr>
        <p:spPr bwMode="auto">
          <a:xfrm>
            <a:off x="2987675"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13 cycles</a:t>
            </a:r>
            <a:endParaRPr lang="en-AU" altLang="en-US"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3">
            <a:extLst>
              <a:ext uri="{FF2B5EF4-FFF2-40B4-BE49-F238E27FC236}">
                <a16:creationId xmlns:a16="http://schemas.microsoft.com/office/drawing/2014/main" id="{74487A91-0AF9-4A82-83D8-0FE187E8845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88D7CDA-BA3D-455A-A0B8-EA9C133CD5A1}" type="slidenum">
              <a:rPr lang="en-AU" altLang="en-US" sz="1400" smtClean="0"/>
              <a:pPr>
                <a:spcBef>
                  <a:spcPct val="0"/>
                </a:spcBef>
                <a:buClrTx/>
                <a:buSzTx/>
                <a:buFontTx/>
                <a:buNone/>
              </a:pPr>
              <a:t>57</a:t>
            </a:fld>
            <a:endParaRPr lang="en-AU" altLang="en-US" sz="1400"/>
          </a:p>
        </p:txBody>
      </p:sp>
      <p:sp>
        <p:nvSpPr>
          <p:cNvPr id="149507" name="Rectangle 2">
            <a:extLst>
              <a:ext uri="{FF2B5EF4-FFF2-40B4-BE49-F238E27FC236}">
                <a16:creationId xmlns:a16="http://schemas.microsoft.com/office/drawing/2014/main" id="{90ECC0D1-3623-48CC-9789-AB3C717583DC}"/>
              </a:ext>
            </a:extLst>
          </p:cNvPr>
          <p:cNvSpPr>
            <a:spLocks noGrp="1" noChangeArrowheads="1"/>
          </p:cNvSpPr>
          <p:nvPr>
            <p:ph type="title"/>
          </p:nvPr>
        </p:nvSpPr>
        <p:spPr/>
        <p:txBody>
          <a:bodyPr/>
          <a:lstStyle/>
          <a:p>
            <a:pPr eaLnBrk="1" hangingPunct="1"/>
            <a:r>
              <a:rPr lang="en-US" altLang="en-US"/>
              <a:t>Control Hazards</a:t>
            </a:r>
            <a:endParaRPr lang="en-AU" altLang="en-US"/>
          </a:p>
        </p:txBody>
      </p:sp>
      <p:sp>
        <p:nvSpPr>
          <p:cNvPr id="149508" name="Rectangle 3">
            <a:extLst>
              <a:ext uri="{FF2B5EF4-FFF2-40B4-BE49-F238E27FC236}">
                <a16:creationId xmlns:a16="http://schemas.microsoft.com/office/drawing/2014/main" id="{BB5B5A76-2F98-4775-B547-2AC33713E044}"/>
              </a:ext>
            </a:extLst>
          </p:cNvPr>
          <p:cNvSpPr>
            <a:spLocks noGrp="1" noChangeArrowheads="1"/>
          </p:cNvSpPr>
          <p:nvPr>
            <p:ph type="body" idx="1"/>
          </p:nvPr>
        </p:nvSpPr>
        <p:spPr/>
        <p:txBody>
          <a:bodyPr/>
          <a:lstStyle/>
          <a:p>
            <a:pPr eaLnBrk="1" hangingPunct="1">
              <a:lnSpc>
                <a:spcPct val="90000"/>
              </a:lnSpc>
            </a:pPr>
            <a:r>
              <a:rPr lang="en-US" altLang="en-US"/>
              <a:t>Branch determines flow of control</a:t>
            </a:r>
          </a:p>
          <a:p>
            <a:pPr lvl="1" eaLnBrk="1" hangingPunct="1">
              <a:lnSpc>
                <a:spcPct val="90000"/>
              </a:lnSpc>
            </a:pPr>
            <a:r>
              <a:rPr lang="en-US" altLang="en-US"/>
              <a:t>Fetching next instruction depends on branch outcome</a:t>
            </a:r>
          </a:p>
          <a:p>
            <a:pPr lvl="1" eaLnBrk="1" hangingPunct="1">
              <a:lnSpc>
                <a:spcPct val="90000"/>
              </a:lnSpc>
            </a:pPr>
            <a:r>
              <a:rPr lang="en-US" altLang="en-US"/>
              <a:t>Pipeline can’t always fetch correct instruction</a:t>
            </a:r>
          </a:p>
          <a:p>
            <a:pPr lvl="2" eaLnBrk="1" hangingPunct="1">
              <a:lnSpc>
                <a:spcPct val="90000"/>
              </a:lnSpc>
            </a:pPr>
            <a:r>
              <a:rPr lang="en-US" altLang="en-US"/>
              <a:t>Still working on ID stage of branch</a:t>
            </a:r>
          </a:p>
          <a:p>
            <a:pPr eaLnBrk="1" hangingPunct="1">
              <a:lnSpc>
                <a:spcPct val="90000"/>
              </a:lnSpc>
            </a:pPr>
            <a:r>
              <a:rPr lang="en-US" altLang="en-US"/>
              <a:t>In MIPS pipeline</a:t>
            </a:r>
          </a:p>
          <a:p>
            <a:pPr lvl="1" eaLnBrk="1" hangingPunct="1">
              <a:lnSpc>
                <a:spcPct val="90000"/>
              </a:lnSpc>
            </a:pPr>
            <a:r>
              <a:rPr lang="en-US" altLang="en-US"/>
              <a:t>Need to compare registers and compute target early in the pipeline</a:t>
            </a:r>
          </a:p>
          <a:p>
            <a:pPr lvl="1" eaLnBrk="1" hangingPunct="1">
              <a:lnSpc>
                <a:spcPct val="90000"/>
              </a:lnSpc>
            </a:pPr>
            <a:r>
              <a:rPr lang="en-US" altLang="en-US">
                <a:solidFill>
                  <a:srgbClr val="009900"/>
                </a:solidFill>
              </a:rPr>
              <a:t>Add hardware to do it in ID stage</a:t>
            </a:r>
            <a:endParaRPr lang="en-AU" altLang="en-US">
              <a:solidFill>
                <a:srgbClr val="0099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Footer Placeholder 3">
            <a:extLst>
              <a:ext uri="{FF2B5EF4-FFF2-40B4-BE49-F238E27FC236}">
                <a16:creationId xmlns:a16="http://schemas.microsoft.com/office/drawing/2014/main" id="{68F141EC-1F04-4CDC-A837-9A04DC9059B7}"/>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1645AF1A-4B5E-4ED3-A3F3-70CF97FB2AB6}" type="slidenum">
              <a:rPr lang="en-AU" altLang="en-US" sz="1400" smtClean="0"/>
              <a:pPr>
                <a:spcBef>
                  <a:spcPct val="0"/>
                </a:spcBef>
                <a:buClrTx/>
                <a:buSzTx/>
                <a:buFontTx/>
                <a:buNone/>
              </a:pPr>
              <a:t>58</a:t>
            </a:fld>
            <a:endParaRPr lang="en-AU" altLang="en-US" sz="1400"/>
          </a:p>
        </p:txBody>
      </p:sp>
      <p:pic>
        <p:nvPicPr>
          <p:cNvPr id="151555" name="Picture 6" descr="f04-31-P374493">
            <a:extLst>
              <a:ext uri="{FF2B5EF4-FFF2-40B4-BE49-F238E27FC236}">
                <a16:creationId xmlns:a16="http://schemas.microsoft.com/office/drawing/2014/main" id="{F5098090-46B1-4285-95DE-6973F14EC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852738"/>
            <a:ext cx="6042025"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6" name="Rectangle 2">
            <a:extLst>
              <a:ext uri="{FF2B5EF4-FFF2-40B4-BE49-F238E27FC236}">
                <a16:creationId xmlns:a16="http://schemas.microsoft.com/office/drawing/2014/main" id="{882A2FB6-B5B5-485A-BEBD-8945EA3AB90C}"/>
              </a:ext>
            </a:extLst>
          </p:cNvPr>
          <p:cNvSpPr>
            <a:spLocks noGrp="1" noChangeArrowheads="1"/>
          </p:cNvSpPr>
          <p:nvPr>
            <p:ph type="title"/>
          </p:nvPr>
        </p:nvSpPr>
        <p:spPr/>
        <p:txBody>
          <a:bodyPr/>
          <a:lstStyle/>
          <a:p>
            <a:pPr eaLnBrk="1" hangingPunct="1"/>
            <a:r>
              <a:rPr lang="en-US" altLang="en-US"/>
              <a:t>Stall on Branch</a:t>
            </a:r>
            <a:endParaRPr lang="en-AU" altLang="en-US"/>
          </a:p>
        </p:txBody>
      </p:sp>
      <p:sp>
        <p:nvSpPr>
          <p:cNvPr id="151557" name="Rectangle 3">
            <a:extLst>
              <a:ext uri="{FF2B5EF4-FFF2-40B4-BE49-F238E27FC236}">
                <a16:creationId xmlns:a16="http://schemas.microsoft.com/office/drawing/2014/main" id="{175B9441-D3E1-4694-A25F-588970A62720}"/>
              </a:ext>
            </a:extLst>
          </p:cNvPr>
          <p:cNvSpPr>
            <a:spLocks noGrp="1" noChangeArrowheads="1"/>
          </p:cNvSpPr>
          <p:nvPr>
            <p:ph type="body" idx="1"/>
          </p:nvPr>
        </p:nvSpPr>
        <p:spPr>
          <a:xfrm>
            <a:off x="684213" y="1125538"/>
            <a:ext cx="8270875" cy="1306512"/>
          </a:xfrm>
        </p:spPr>
        <p:txBody>
          <a:bodyPr/>
          <a:lstStyle/>
          <a:p>
            <a:pPr eaLnBrk="1" hangingPunct="1"/>
            <a:r>
              <a:rPr lang="en-US" altLang="en-US"/>
              <a:t>Wait until branch outcome determined before fetching next instruction</a:t>
            </a:r>
            <a:endParaRPr lang="en-AU"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Footer Placeholder 3">
            <a:extLst>
              <a:ext uri="{FF2B5EF4-FFF2-40B4-BE49-F238E27FC236}">
                <a16:creationId xmlns:a16="http://schemas.microsoft.com/office/drawing/2014/main" id="{D8BEDB90-88A1-4094-8748-F568BC2F74F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2313C4DD-C55A-4BD7-AAC4-43D096F1B687}" type="slidenum">
              <a:rPr lang="en-AU" altLang="en-US" sz="1400" smtClean="0"/>
              <a:pPr>
                <a:spcBef>
                  <a:spcPct val="0"/>
                </a:spcBef>
                <a:buClrTx/>
                <a:buSzTx/>
                <a:buFontTx/>
                <a:buNone/>
              </a:pPr>
              <a:t>59</a:t>
            </a:fld>
            <a:endParaRPr lang="en-AU" altLang="en-US" sz="1400"/>
          </a:p>
        </p:txBody>
      </p:sp>
      <p:sp>
        <p:nvSpPr>
          <p:cNvPr id="153603" name="Rectangle 2">
            <a:extLst>
              <a:ext uri="{FF2B5EF4-FFF2-40B4-BE49-F238E27FC236}">
                <a16:creationId xmlns:a16="http://schemas.microsoft.com/office/drawing/2014/main" id="{7D91D83B-0206-46D1-94CF-EF861F44AF66}"/>
              </a:ext>
            </a:extLst>
          </p:cNvPr>
          <p:cNvSpPr>
            <a:spLocks noGrp="1" noChangeArrowheads="1"/>
          </p:cNvSpPr>
          <p:nvPr>
            <p:ph type="title"/>
          </p:nvPr>
        </p:nvSpPr>
        <p:spPr/>
        <p:txBody>
          <a:bodyPr/>
          <a:lstStyle/>
          <a:p>
            <a:pPr eaLnBrk="1" hangingPunct="1"/>
            <a:r>
              <a:rPr lang="en-US" altLang="en-US"/>
              <a:t>Branch Prediction</a:t>
            </a:r>
            <a:endParaRPr lang="en-AU" altLang="en-US"/>
          </a:p>
        </p:txBody>
      </p:sp>
      <p:sp>
        <p:nvSpPr>
          <p:cNvPr id="153604" name="Rectangle 3">
            <a:extLst>
              <a:ext uri="{FF2B5EF4-FFF2-40B4-BE49-F238E27FC236}">
                <a16:creationId xmlns:a16="http://schemas.microsoft.com/office/drawing/2014/main" id="{4D7217DF-45CC-4633-8087-34FAE008AA9E}"/>
              </a:ext>
            </a:extLst>
          </p:cNvPr>
          <p:cNvSpPr>
            <a:spLocks noGrp="1" noChangeArrowheads="1"/>
          </p:cNvSpPr>
          <p:nvPr>
            <p:ph type="body" idx="1"/>
          </p:nvPr>
        </p:nvSpPr>
        <p:spPr/>
        <p:txBody>
          <a:bodyPr/>
          <a:lstStyle/>
          <a:p>
            <a:pPr eaLnBrk="1" hangingPunct="1"/>
            <a:r>
              <a:rPr lang="en-US" altLang="en-US"/>
              <a:t>Longer pipelines can’t readily determine branch outcome early</a:t>
            </a:r>
          </a:p>
          <a:p>
            <a:pPr lvl="1" eaLnBrk="1" hangingPunct="1"/>
            <a:r>
              <a:rPr lang="en-US" altLang="en-US"/>
              <a:t>Stall penalty becomes unacceptable</a:t>
            </a:r>
          </a:p>
          <a:p>
            <a:pPr eaLnBrk="1" hangingPunct="1"/>
            <a:r>
              <a:rPr lang="en-US" altLang="en-US"/>
              <a:t>Predict outcome of branch</a:t>
            </a:r>
          </a:p>
          <a:p>
            <a:pPr lvl="1" eaLnBrk="1" hangingPunct="1"/>
            <a:r>
              <a:rPr lang="en-US" altLang="en-US"/>
              <a:t>Only stall if prediction is wrong</a:t>
            </a:r>
          </a:p>
          <a:p>
            <a:pPr eaLnBrk="1" hangingPunct="1"/>
            <a:r>
              <a:rPr lang="en-US" altLang="en-US"/>
              <a:t>In MIPS pipeline</a:t>
            </a:r>
          </a:p>
          <a:p>
            <a:pPr lvl="1" eaLnBrk="1" hangingPunct="1"/>
            <a:r>
              <a:rPr lang="en-US" altLang="en-US"/>
              <a:t>Can predict branches not taken</a:t>
            </a:r>
          </a:p>
          <a:p>
            <a:pPr lvl="1" eaLnBrk="1" hangingPunct="1"/>
            <a:r>
              <a:rPr lang="en-US" altLang="en-US"/>
              <a:t>Fetch instruction after branch, with no delay</a:t>
            </a:r>
            <a:endParaRPr lang="en-AU"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a:extLst>
              <a:ext uri="{FF2B5EF4-FFF2-40B4-BE49-F238E27FC236}">
                <a16:creationId xmlns:a16="http://schemas.microsoft.com/office/drawing/2014/main" id="{7447C83D-2C94-46D0-AA62-5D79DF4AA7D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2 — Instructions: Language of the Computer — </a:t>
            </a:r>
            <a:fld id="{F0238ECB-9492-4426-AF84-31B9DE1125BD}" type="slidenum">
              <a:rPr lang="en-AU" altLang="en-US" sz="1400" smtClean="0"/>
              <a:pPr>
                <a:spcBef>
                  <a:spcPct val="0"/>
                </a:spcBef>
                <a:buClrTx/>
                <a:buSzTx/>
                <a:buFontTx/>
                <a:buNone/>
              </a:pPr>
              <a:t>6</a:t>
            </a:fld>
            <a:endParaRPr lang="en-AU" altLang="en-US" sz="1400"/>
          </a:p>
        </p:txBody>
      </p:sp>
      <p:sp>
        <p:nvSpPr>
          <p:cNvPr id="16387" name="Rectangle 26">
            <a:extLst>
              <a:ext uri="{FF2B5EF4-FFF2-40B4-BE49-F238E27FC236}">
                <a16:creationId xmlns:a16="http://schemas.microsoft.com/office/drawing/2014/main" id="{C699C040-8229-4E3D-905F-1A1D053EB770}"/>
              </a:ext>
            </a:extLst>
          </p:cNvPr>
          <p:cNvSpPr>
            <a:spLocks noGrp="1" noChangeArrowheads="1"/>
          </p:cNvSpPr>
          <p:nvPr>
            <p:ph type="title"/>
          </p:nvPr>
        </p:nvSpPr>
        <p:spPr/>
        <p:txBody>
          <a:bodyPr/>
          <a:lstStyle/>
          <a:p>
            <a:pPr eaLnBrk="1" hangingPunct="1"/>
            <a:r>
              <a:rPr lang="en-US" altLang="en-US"/>
              <a:t>MIPS I-format Instructions</a:t>
            </a:r>
            <a:endParaRPr lang="en-AU" altLang="en-US"/>
          </a:p>
        </p:txBody>
      </p:sp>
      <p:sp>
        <p:nvSpPr>
          <p:cNvPr id="16388" name="Rectangle 27">
            <a:extLst>
              <a:ext uri="{FF2B5EF4-FFF2-40B4-BE49-F238E27FC236}">
                <a16:creationId xmlns:a16="http://schemas.microsoft.com/office/drawing/2014/main" id="{EAE6915D-E869-484A-A188-06D3CF5E100A}"/>
              </a:ext>
            </a:extLst>
          </p:cNvPr>
          <p:cNvSpPr>
            <a:spLocks noGrp="1" noChangeArrowheads="1"/>
          </p:cNvSpPr>
          <p:nvPr>
            <p:ph type="body" idx="1"/>
          </p:nvPr>
        </p:nvSpPr>
        <p:spPr>
          <a:xfrm>
            <a:off x="539750" y="1911350"/>
            <a:ext cx="8424863" cy="4325938"/>
          </a:xfrm>
        </p:spPr>
        <p:txBody>
          <a:bodyPr/>
          <a:lstStyle/>
          <a:p>
            <a:pPr eaLnBrk="1" hangingPunct="1">
              <a:lnSpc>
                <a:spcPct val="90000"/>
              </a:lnSpc>
            </a:pPr>
            <a:r>
              <a:rPr lang="en-US" altLang="en-US" sz="2400">
                <a:solidFill>
                  <a:srgbClr val="C00000"/>
                </a:solidFill>
              </a:rPr>
              <a:t>Note</a:t>
            </a:r>
            <a:r>
              <a:rPr lang="en-US" altLang="en-US" sz="2400"/>
              <a:t>: in a </a:t>
            </a:r>
            <a:r>
              <a:rPr lang="en-US" altLang="en-US" sz="2400" b="1"/>
              <a:t>load</a:t>
            </a:r>
            <a:r>
              <a:rPr lang="en-US" altLang="en-US" sz="2400"/>
              <a:t> instruction, the </a:t>
            </a:r>
            <a:r>
              <a:rPr lang="en-US" altLang="en-US" sz="2400" i="1"/>
              <a:t>rt</a:t>
            </a:r>
            <a:r>
              <a:rPr lang="en-US" altLang="en-US" sz="2400"/>
              <a:t> field specifies the </a:t>
            </a:r>
            <a:r>
              <a:rPr lang="en-US" altLang="en-US" sz="2400" i="1"/>
              <a:t>destination</a:t>
            </a:r>
            <a:r>
              <a:rPr lang="en-US" altLang="en-US" sz="2400"/>
              <a:t> register, which receives the result of the load.</a:t>
            </a:r>
          </a:p>
          <a:p>
            <a:pPr eaLnBrk="1" hangingPunct="1">
              <a:lnSpc>
                <a:spcPct val="90000"/>
              </a:lnSpc>
            </a:pPr>
            <a:r>
              <a:rPr lang="en-US" altLang="en-US" sz="2400"/>
              <a:t>Based on </a:t>
            </a:r>
            <a:r>
              <a:rPr lang="en-US" altLang="en-US" sz="2400" b="1" i="1"/>
              <a:t>op,</a:t>
            </a:r>
            <a:r>
              <a:rPr lang="en-US" altLang="en-US" sz="2400"/>
              <a:t> hardware can uniquely identify instructions among various formats. </a:t>
            </a:r>
          </a:p>
        </p:txBody>
      </p:sp>
      <p:grpSp>
        <p:nvGrpSpPr>
          <p:cNvPr id="16389" name="Group 4">
            <a:extLst>
              <a:ext uri="{FF2B5EF4-FFF2-40B4-BE49-F238E27FC236}">
                <a16:creationId xmlns:a16="http://schemas.microsoft.com/office/drawing/2014/main" id="{D51DA10B-8C54-474A-AC2B-FCB364E85B8C}"/>
              </a:ext>
            </a:extLst>
          </p:cNvPr>
          <p:cNvGrpSpPr>
            <a:grpSpLocks/>
          </p:cNvGrpSpPr>
          <p:nvPr/>
        </p:nvGrpSpPr>
        <p:grpSpPr bwMode="auto">
          <a:xfrm>
            <a:off x="971550" y="1117600"/>
            <a:ext cx="6913563" cy="773113"/>
            <a:chOff x="884" y="981"/>
            <a:chExt cx="4355" cy="487"/>
          </a:xfrm>
        </p:grpSpPr>
        <p:sp>
          <p:nvSpPr>
            <p:cNvPr id="16393" name="Text Box 5">
              <a:extLst>
                <a:ext uri="{FF2B5EF4-FFF2-40B4-BE49-F238E27FC236}">
                  <a16:creationId xmlns:a16="http://schemas.microsoft.com/office/drawing/2014/main" id="{38F1DD15-1DD5-4443-852A-4C57EEB34C06}"/>
                </a:ext>
              </a:extLst>
            </p:cNvPr>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op</a:t>
              </a:r>
              <a:endParaRPr lang="en-AU" altLang="en-US" sz="2000"/>
            </a:p>
          </p:txBody>
        </p:sp>
        <p:sp>
          <p:nvSpPr>
            <p:cNvPr id="16394" name="Text Box 6">
              <a:extLst>
                <a:ext uri="{FF2B5EF4-FFF2-40B4-BE49-F238E27FC236}">
                  <a16:creationId xmlns:a16="http://schemas.microsoft.com/office/drawing/2014/main" id="{B8F776B0-DCE5-49BE-98DF-690C8AECC12B}"/>
                </a:ext>
              </a:extLst>
            </p:cNvPr>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rs</a:t>
              </a:r>
              <a:endParaRPr lang="en-AU" altLang="en-US" sz="2000"/>
            </a:p>
          </p:txBody>
        </p:sp>
        <p:sp>
          <p:nvSpPr>
            <p:cNvPr id="16395" name="Text Box 7">
              <a:extLst>
                <a:ext uri="{FF2B5EF4-FFF2-40B4-BE49-F238E27FC236}">
                  <a16:creationId xmlns:a16="http://schemas.microsoft.com/office/drawing/2014/main" id="{E6A16597-D0DA-4B71-9095-F233676C72E0}"/>
                </a:ext>
              </a:extLst>
            </p:cNvPr>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rt</a:t>
              </a:r>
              <a:endParaRPr lang="en-AU" altLang="en-US" sz="2000"/>
            </a:p>
          </p:txBody>
        </p:sp>
        <p:sp>
          <p:nvSpPr>
            <p:cNvPr id="16396" name="Text Box 8">
              <a:extLst>
                <a:ext uri="{FF2B5EF4-FFF2-40B4-BE49-F238E27FC236}">
                  <a16:creationId xmlns:a16="http://schemas.microsoft.com/office/drawing/2014/main" id="{713C9DE8-50A9-4AAC-81D2-0D99012BE81F}"/>
                </a:ext>
              </a:extLst>
            </p:cNvPr>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t>constant or address</a:t>
              </a:r>
              <a:endParaRPr lang="en-AU" altLang="en-US" sz="2000"/>
            </a:p>
          </p:txBody>
        </p:sp>
        <p:sp>
          <p:nvSpPr>
            <p:cNvPr id="16397" name="Text Box 9">
              <a:extLst>
                <a:ext uri="{FF2B5EF4-FFF2-40B4-BE49-F238E27FC236}">
                  <a16:creationId xmlns:a16="http://schemas.microsoft.com/office/drawing/2014/main" id="{BCA57A2E-BE9A-4B14-8BDB-CA269F4651AD}"/>
                </a:ext>
              </a:extLst>
            </p:cNvPr>
            <p:cNvSpPr txBox="1">
              <a:spLocks noChangeArrowheads="1"/>
            </p:cNvSpPr>
            <p:nvPr/>
          </p:nvSpPr>
          <p:spPr bwMode="auto">
            <a:xfrm>
              <a:off x="1067"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6 bits</a:t>
              </a:r>
              <a:endParaRPr lang="en-AU" altLang="en-US" sz="1600"/>
            </a:p>
          </p:txBody>
        </p:sp>
        <p:sp>
          <p:nvSpPr>
            <p:cNvPr id="16398" name="Text Box 10">
              <a:extLst>
                <a:ext uri="{FF2B5EF4-FFF2-40B4-BE49-F238E27FC236}">
                  <a16:creationId xmlns:a16="http://schemas.microsoft.com/office/drawing/2014/main" id="{149DEADC-6700-4847-8121-D807E741B7FB}"/>
                </a:ext>
              </a:extLst>
            </p:cNvPr>
            <p:cNvSpPr txBox="1">
              <a:spLocks noChangeArrowheads="1"/>
            </p:cNvSpPr>
            <p:nvPr/>
          </p:nvSpPr>
          <p:spPr bwMode="auto">
            <a:xfrm>
              <a:off x="1838"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5 bits</a:t>
              </a:r>
              <a:endParaRPr lang="en-AU" altLang="en-US" sz="1600"/>
            </a:p>
          </p:txBody>
        </p:sp>
        <p:sp>
          <p:nvSpPr>
            <p:cNvPr id="16399" name="Text Box 11">
              <a:extLst>
                <a:ext uri="{FF2B5EF4-FFF2-40B4-BE49-F238E27FC236}">
                  <a16:creationId xmlns:a16="http://schemas.microsoft.com/office/drawing/2014/main" id="{13851F99-BD1F-4F5A-8C06-32E72D1E30E5}"/>
                </a:ext>
              </a:extLst>
            </p:cNvPr>
            <p:cNvSpPr txBox="1">
              <a:spLocks noChangeArrowheads="1"/>
            </p:cNvSpPr>
            <p:nvPr/>
          </p:nvSpPr>
          <p:spPr bwMode="auto">
            <a:xfrm>
              <a:off x="2519" y="1256"/>
              <a:ext cx="4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5 bits</a:t>
              </a:r>
              <a:endParaRPr lang="en-AU" altLang="en-US" sz="1600"/>
            </a:p>
          </p:txBody>
        </p:sp>
        <p:sp>
          <p:nvSpPr>
            <p:cNvPr id="16400" name="Text Box 12">
              <a:extLst>
                <a:ext uri="{FF2B5EF4-FFF2-40B4-BE49-F238E27FC236}">
                  <a16:creationId xmlns:a16="http://schemas.microsoft.com/office/drawing/2014/main" id="{2F06914F-7DB9-471B-9D0B-5609CC58D844}"/>
                </a:ext>
              </a:extLst>
            </p:cNvPr>
            <p:cNvSpPr txBox="1">
              <a:spLocks noChangeArrowheads="1"/>
            </p:cNvSpPr>
            <p:nvPr/>
          </p:nvSpPr>
          <p:spPr bwMode="auto">
            <a:xfrm>
              <a:off x="3935" y="1256"/>
              <a:ext cx="4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16 bits</a:t>
              </a:r>
              <a:endParaRPr lang="en-AU" altLang="en-US" sz="1600"/>
            </a:p>
          </p:txBody>
        </p:sp>
      </p:grpSp>
      <p:sp>
        <p:nvSpPr>
          <p:cNvPr id="16390" name="TextBox 3">
            <a:extLst>
              <a:ext uri="{FF2B5EF4-FFF2-40B4-BE49-F238E27FC236}">
                <a16:creationId xmlns:a16="http://schemas.microsoft.com/office/drawing/2014/main" id="{C058C39A-3AC0-4B22-BB3C-656F649B1BAF}"/>
              </a:ext>
            </a:extLst>
          </p:cNvPr>
          <p:cNvSpPr txBox="1">
            <a:spLocks noChangeArrowheads="1"/>
          </p:cNvSpPr>
          <p:nvPr/>
        </p:nvSpPr>
        <p:spPr bwMode="auto">
          <a:xfrm>
            <a:off x="684213" y="5578475"/>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200">
                <a:solidFill>
                  <a:srgbClr val="000000"/>
                </a:solidFill>
                <a:ea typeface="Times New Roman" panose="02020603050405020304" pitchFamily="18" charset="0"/>
                <a:cs typeface="ITCFranklinGothicStd-Hvy"/>
              </a:rPr>
              <a:t>FIGURE: MIPS instruction encoding.</a:t>
            </a:r>
            <a:r>
              <a:rPr lang="en-US" altLang="en-US" sz="1200">
                <a:solidFill>
                  <a:srgbClr val="000000"/>
                </a:solidFill>
                <a:ea typeface="Times New Roman" panose="02020603050405020304" pitchFamily="18" charset="0"/>
                <a:cs typeface="MinionPro-Regular" panose="02040503050201020203" pitchFamily="18" charset="0"/>
              </a:rPr>
              <a:t> In the table above, “reg” means a register number between 0 and 31, “address” means a 16-bit address. Note that add and sub instructions have the same value in the op field; the hardware uses the </a:t>
            </a:r>
            <a:r>
              <a:rPr lang="en-US" altLang="en-US" sz="1200" i="1">
                <a:solidFill>
                  <a:srgbClr val="000000"/>
                </a:solidFill>
                <a:ea typeface="Times New Roman" panose="02020603050405020304" pitchFamily="18" charset="0"/>
                <a:cs typeface="MinionPro-Regular" panose="02040503050201020203" pitchFamily="18" charset="0"/>
              </a:rPr>
              <a:t>funct</a:t>
            </a:r>
            <a:r>
              <a:rPr lang="en-US" altLang="en-US" sz="1200">
                <a:solidFill>
                  <a:srgbClr val="000000"/>
                </a:solidFill>
                <a:ea typeface="Times New Roman" panose="02020603050405020304" pitchFamily="18" charset="0"/>
                <a:cs typeface="MinionPro-Regular" panose="02040503050201020203" pitchFamily="18" charset="0"/>
              </a:rPr>
              <a:t> field to decide the variant of the operation: add (32) or subtract (34).</a:t>
            </a:r>
          </a:p>
        </p:txBody>
      </p:sp>
      <p:pic>
        <p:nvPicPr>
          <p:cNvPr id="16391" name="Picture 2">
            <a:extLst>
              <a:ext uri="{FF2B5EF4-FFF2-40B4-BE49-F238E27FC236}">
                <a16:creationId xmlns:a16="http://schemas.microsoft.com/office/drawing/2014/main" id="{A5A9D4A5-5DBB-4BCC-A86F-CC5056EBE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7925" y="3602038"/>
            <a:ext cx="7148513"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D357A98B-61BB-4B30-84EC-33131FE07620}"/>
              </a:ext>
            </a:extLst>
          </p:cNvPr>
          <p:cNvSpPr txBox="1"/>
          <p:nvPr/>
        </p:nvSpPr>
        <p:spPr>
          <a:xfrm>
            <a:off x="7907338" y="146050"/>
            <a:ext cx="1128712" cy="400050"/>
          </a:xfrm>
          <a:prstGeom prst="rect">
            <a:avLst/>
          </a:prstGeom>
          <a:noFill/>
        </p:spPr>
        <p:txBody>
          <a:bodyPr>
            <a:spAutoFit/>
          </a:bodyPr>
          <a:lstStyle/>
          <a:p>
            <a:pPr>
              <a:defRPr/>
            </a:pPr>
            <a:r>
              <a:rPr lang="en-US" sz="2000" b="1" dirty="0">
                <a:solidFill>
                  <a:srgbClr val="00B050"/>
                </a:solidFill>
                <a:effectLst>
                  <a:outerShdw blurRad="38100" dist="38100" dir="2700000" algn="tl">
                    <a:srgbClr val="000000">
                      <a:alpha val="43137"/>
                    </a:srgbClr>
                  </a:outerShdw>
                </a:effectLst>
              </a:rPr>
              <a:t>Review</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Footer Placeholder 2">
            <a:extLst>
              <a:ext uri="{FF2B5EF4-FFF2-40B4-BE49-F238E27FC236}">
                <a16:creationId xmlns:a16="http://schemas.microsoft.com/office/drawing/2014/main" id="{3CA0B76D-AD9E-4071-B4F4-3F8C3A9B32C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66876CD-E3D8-47C6-AB98-93A5DFD73D28}" type="slidenum">
              <a:rPr lang="en-AU" altLang="en-US" sz="1400" smtClean="0"/>
              <a:pPr>
                <a:spcBef>
                  <a:spcPct val="0"/>
                </a:spcBef>
                <a:buClrTx/>
                <a:buSzTx/>
                <a:buFontTx/>
                <a:buNone/>
              </a:pPr>
              <a:t>60</a:t>
            </a:fld>
            <a:endParaRPr lang="en-AU" altLang="en-US" sz="1400"/>
          </a:p>
        </p:txBody>
      </p:sp>
      <p:pic>
        <p:nvPicPr>
          <p:cNvPr id="155651" name="Picture 7" descr="f04-32-P374493">
            <a:extLst>
              <a:ext uri="{FF2B5EF4-FFF2-40B4-BE49-F238E27FC236}">
                <a16:creationId xmlns:a16="http://schemas.microsoft.com/office/drawing/2014/main" id="{C6D98DAF-EB60-4683-AC79-58327E248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268413"/>
            <a:ext cx="6035675"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2" name="Rectangle 2">
            <a:extLst>
              <a:ext uri="{FF2B5EF4-FFF2-40B4-BE49-F238E27FC236}">
                <a16:creationId xmlns:a16="http://schemas.microsoft.com/office/drawing/2014/main" id="{2F0C7497-FE52-49C8-9DC4-05EE62CB56BD}"/>
              </a:ext>
            </a:extLst>
          </p:cNvPr>
          <p:cNvSpPr>
            <a:spLocks noGrp="1" noChangeArrowheads="1"/>
          </p:cNvSpPr>
          <p:nvPr>
            <p:ph type="title"/>
          </p:nvPr>
        </p:nvSpPr>
        <p:spPr/>
        <p:txBody>
          <a:bodyPr/>
          <a:lstStyle/>
          <a:p>
            <a:pPr eaLnBrk="1" hangingPunct="1"/>
            <a:r>
              <a:rPr lang="en-US" altLang="en-US"/>
              <a:t>MIPS with Predict Not Taken</a:t>
            </a:r>
            <a:endParaRPr lang="en-AU" altLang="en-US"/>
          </a:p>
        </p:txBody>
      </p:sp>
      <p:sp>
        <p:nvSpPr>
          <p:cNvPr id="155653" name="Text Box 5">
            <a:extLst>
              <a:ext uri="{FF2B5EF4-FFF2-40B4-BE49-F238E27FC236}">
                <a16:creationId xmlns:a16="http://schemas.microsoft.com/office/drawing/2014/main" id="{DD48BD7E-1147-42E1-BC80-E248E1C3F3A3}"/>
              </a:ext>
            </a:extLst>
          </p:cNvPr>
          <p:cNvSpPr txBox="1">
            <a:spLocks noChangeArrowheads="1"/>
          </p:cNvSpPr>
          <p:nvPr/>
        </p:nvSpPr>
        <p:spPr bwMode="auto">
          <a:xfrm>
            <a:off x="755650" y="2133600"/>
            <a:ext cx="1295400"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Prediction correct</a:t>
            </a:r>
            <a:endParaRPr lang="en-AU" altLang="en-US" sz="1800"/>
          </a:p>
        </p:txBody>
      </p:sp>
      <p:sp>
        <p:nvSpPr>
          <p:cNvPr id="155654" name="Text Box 6">
            <a:extLst>
              <a:ext uri="{FF2B5EF4-FFF2-40B4-BE49-F238E27FC236}">
                <a16:creationId xmlns:a16="http://schemas.microsoft.com/office/drawing/2014/main" id="{0804C179-D8C7-4D1C-9238-3B9D2FE870E0}"/>
              </a:ext>
            </a:extLst>
          </p:cNvPr>
          <p:cNvSpPr txBox="1">
            <a:spLocks noChangeArrowheads="1"/>
          </p:cNvSpPr>
          <p:nvPr/>
        </p:nvSpPr>
        <p:spPr bwMode="auto">
          <a:xfrm>
            <a:off x="755650" y="4797425"/>
            <a:ext cx="1295400"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Prediction incorrect</a:t>
            </a:r>
            <a:endParaRPr lang="en-AU" altLang="en-US"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3">
            <a:extLst>
              <a:ext uri="{FF2B5EF4-FFF2-40B4-BE49-F238E27FC236}">
                <a16:creationId xmlns:a16="http://schemas.microsoft.com/office/drawing/2014/main" id="{E128465C-BEF6-4453-94D2-5F456D48AE2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E514B0E8-F5CD-4E53-93F3-C6A6FAD4B27A}" type="slidenum">
              <a:rPr lang="en-AU" altLang="en-US" sz="1400" smtClean="0"/>
              <a:pPr>
                <a:spcBef>
                  <a:spcPct val="0"/>
                </a:spcBef>
                <a:buClrTx/>
                <a:buSzTx/>
                <a:buFontTx/>
                <a:buNone/>
              </a:pPr>
              <a:t>61</a:t>
            </a:fld>
            <a:endParaRPr lang="en-AU" altLang="en-US" sz="1400"/>
          </a:p>
        </p:txBody>
      </p:sp>
      <p:sp>
        <p:nvSpPr>
          <p:cNvPr id="157699" name="Rectangle 2">
            <a:extLst>
              <a:ext uri="{FF2B5EF4-FFF2-40B4-BE49-F238E27FC236}">
                <a16:creationId xmlns:a16="http://schemas.microsoft.com/office/drawing/2014/main" id="{9BA19DC3-7E5E-4483-92A4-BF7D8EB33AB0}"/>
              </a:ext>
            </a:extLst>
          </p:cNvPr>
          <p:cNvSpPr>
            <a:spLocks noGrp="1" noChangeArrowheads="1"/>
          </p:cNvSpPr>
          <p:nvPr>
            <p:ph type="title"/>
          </p:nvPr>
        </p:nvSpPr>
        <p:spPr/>
        <p:txBody>
          <a:bodyPr/>
          <a:lstStyle/>
          <a:p>
            <a:pPr eaLnBrk="1" hangingPunct="1"/>
            <a:r>
              <a:rPr lang="en-US" altLang="en-US" sz="4000"/>
              <a:t>More-Realistic Branch Prediction</a:t>
            </a:r>
            <a:endParaRPr lang="en-AU" altLang="en-US" sz="4000"/>
          </a:p>
        </p:txBody>
      </p:sp>
      <p:sp>
        <p:nvSpPr>
          <p:cNvPr id="157700" name="Rectangle 3">
            <a:extLst>
              <a:ext uri="{FF2B5EF4-FFF2-40B4-BE49-F238E27FC236}">
                <a16:creationId xmlns:a16="http://schemas.microsoft.com/office/drawing/2014/main" id="{B1A54EC9-8974-410E-BA8D-704B3EFC401E}"/>
              </a:ext>
            </a:extLst>
          </p:cNvPr>
          <p:cNvSpPr>
            <a:spLocks noGrp="1" noChangeArrowheads="1"/>
          </p:cNvSpPr>
          <p:nvPr>
            <p:ph type="body" idx="1"/>
          </p:nvPr>
        </p:nvSpPr>
        <p:spPr/>
        <p:txBody>
          <a:bodyPr/>
          <a:lstStyle/>
          <a:p>
            <a:pPr eaLnBrk="1" hangingPunct="1"/>
            <a:r>
              <a:rPr lang="en-US" altLang="en-US" sz="2800"/>
              <a:t>Static branch prediction</a:t>
            </a:r>
          </a:p>
          <a:p>
            <a:pPr lvl="1" eaLnBrk="1" hangingPunct="1"/>
            <a:r>
              <a:rPr lang="en-US" altLang="en-US" sz="2400"/>
              <a:t>Based on typical branch behavior</a:t>
            </a:r>
          </a:p>
          <a:p>
            <a:pPr lvl="1" eaLnBrk="1" hangingPunct="1"/>
            <a:r>
              <a:rPr lang="en-US" altLang="en-US" sz="2400"/>
              <a:t>Example: loop and if-statement branches</a:t>
            </a:r>
          </a:p>
          <a:p>
            <a:pPr lvl="2" eaLnBrk="1" hangingPunct="1"/>
            <a:r>
              <a:rPr lang="en-US" altLang="en-US" sz="2000"/>
              <a:t>Predict backward branches taken</a:t>
            </a:r>
          </a:p>
          <a:p>
            <a:pPr lvl="2" eaLnBrk="1" hangingPunct="1"/>
            <a:r>
              <a:rPr lang="en-US" altLang="en-US" sz="2000"/>
              <a:t>Predict forward branches not taken</a:t>
            </a:r>
          </a:p>
          <a:p>
            <a:pPr eaLnBrk="1" hangingPunct="1"/>
            <a:r>
              <a:rPr lang="en-US" altLang="en-US" sz="2800"/>
              <a:t>Dynamic branch prediction</a:t>
            </a:r>
          </a:p>
          <a:p>
            <a:pPr lvl="1" eaLnBrk="1" hangingPunct="1"/>
            <a:r>
              <a:rPr lang="en-US" altLang="en-US" sz="2400"/>
              <a:t>Hardware measures actual branch behavior</a:t>
            </a:r>
          </a:p>
          <a:p>
            <a:pPr lvl="2" eaLnBrk="1" hangingPunct="1"/>
            <a:r>
              <a:rPr lang="en-US" altLang="en-US" sz="2000"/>
              <a:t>e.g., record recent history of each branch</a:t>
            </a:r>
          </a:p>
          <a:p>
            <a:pPr lvl="1" eaLnBrk="1" hangingPunct="1"/>
            <a:r>
              <a:rPr lang="en-US" altLang="en-US" sz="2400"/>
              <a:t>Assume future behavior will continue the trend</a:t>
            </a:r>
          </a:p>
          <a:p>
            <a:pPr lvl="2" eaLnBrk="1" hangingPunct="1"/>
            <a:r>
              <a:rPr lang="en-US" altLang="en-US" sz="2000"/>
              <a:t>When wrong, stall while re-fetching, and update history</a:t>
            </a:r>
            <a:endParaRPr lang="en-AU" altLang="en-US" sz="2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Footer Placeholder 3">
            <a:extLst>
              <a:ext uri="{FF2B5EF4-FFF2-40B4-BE49-F238E27FC236}">
                <a16:creationId xmlns:a16="http://schemas.microsoft.com/office/drawing/2014/main" id="{CA21860B-E33C-4887-AEE8-66EA102E3EE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45DF2781-C22F-4DA3-95FE-E56546F7F827}" type="slidenum">
              <a:rPr lang="en-AU" altLang="en-US" sz="1400" smtClean="0"/>
              <a:pPr>
                <a:spcBef>
                  <a:spcPct val="0"/>
                </a:spcBef>
                <a:buClrTx/>
                <a:buSzTx/>
                <a:buFontTx/>
                <a:buNone/>
              </a:pPr>
              <a:t>62</a:t>
            </a:fld>
            <a:endParaRPr lang="en-AU" altLang="en-US" sz="1400"/>
          </a:p>
        </p:txBody>
      </p:sp>
      <p:sp>
        <p:nvSpPr>
          <p:cNvPr id="159747" name="Rectangle 2">
            <a:extLst>
              <a:ext uri="{FF2B5EF4-FFF2-40B4-BE49-F238E27FC236}">
                <a16:creationId xmlns:a16="http://schemas.microsoft.com/office/drawing/2014/main" id="{D5DED5DC-1C37-4797-A36E-90E41F07D2A6}"/>
              </a:ext>
            </a:extLst>
          </p:cNvPr>
          <p:cNvSpPr>
            <a:spLocks noGrp="1" noChangeArrowheads="1"/>
          </p:cNvSpPr>
          <p:nvPr>
            <p:ph type="title"/>
          </p:nvPr>
        </p:nvSpPr>
        <p:spPr/>
        <p:txBody>
          <a:bodyPr/>
          <a:lstStyle/>
          <a:p>
            <a:pPr eaLnBrk="1" hangingPunct="1"/>
            <a:r>
              <a:rPr lang="en-US" altLang="en-US"/>
              <a:t>Pipeline Summary</a:t>
            </a:r>
            <a:endParaRPr lang="en-AU" altLang="en-US"/>
          </a:p>
        </p:txBody>
      </p:sp>
      <p:sp>
        <p:nvSpPr>
          <p:cNvPr id="159748" name="Rectangle 3">
            <a:extLst>
              <a:ext uri="{FF2B5EF4-FFF2-40B4-BE49-F238E27FC236}">
                <a16:creationId xmlns:a16="http://schemas.microsoft.com/office/drawing/2014/main" id="{B4577CEE-1FD0-4349-BB42-38EEAF56B7B3}"/>
              </a:ext>
            </a:extLst>
          </p:cNvPr>
          <p:cNvSpPr>
            <a:spLocks noGrp="1" noChangeArrowheads="1"/>
          </p:cNvSpPr>
          <p:nvPr>
            <p:ph type="body" idx="1"/>
          </p:nvPr>
        </p:nvSpPr>
        <p:spPr>
          <a:xfrm>
            <a:off x="684213" y="1844675"/>
            <a:ext cx="8270875" cy="4392613"/>
          </a:xfrm>
        </p:spPr>
        <p:txBody>
          <a:bodyPr/>
          <a:lstStyle/>
          <a:p>
            <a:pPr eaLnBrk="1" hangingPunct="1"/>
            <a:r>
              <a:rPr lang="en-US" altLang="en-US"/>
              <a:t>Pipelining improves performance by increasing instruction throughput</a:t>
            </a:r>
          </a:p>
          <a:p>
            <a:pPr lvl="1" eaLnBrk="1" hangingPunct="1"/>
            <a:r>
              <a:rPr lang="en-US" altLang="en-US"/>
              <a:t>Executes multiple instructions in parallel</a:t>
            </a:r>
          </a:p>
          <a:p>
            <a:pPr lvl="1" eaLnBrk="1" hangingPunct="1"/>
            <a:r>
              <a:rPr lang="en-US" altLang="en-US"/>
              <a:t>Each instruction has the same latency</a:t>
            </a:r>
          </a:p>
          <a:p>
            <a:pPr eaLnBrk="1" hangingPunct="1"/>
            <a:r>
              <a:rPr lang="en-US" altLang="en-US"/>
              <a:t>Subject to hazards</a:t>
            </a:r>
          </a:p>
          <a:p>
            <a:pPr lvl="1" eaLnBrk="1" hangingPunct="1"/>
            <a:r>
              <a:rPr lang="en-US" altLang="en-US"/>
              <a:t>Structure, data, control</a:t>
            </a:r>
          </a:p>
          <a:p>
            <a:pPr eaLnBrk="1" hangingPunct="1"/>
            <a:r>
              <a:rPr lang="en-AU" altLang="en-US"/>
              <a:t>Instruction set design affects complexity of pipeline implementation</a:t>
            </a:r>
          </a:p>
        </p:txBody>
      </p:sp>
      <p:sp>
        <p:nvSpPr>
          <p:cNvPr id="159749" name="Text Box 4">
            <a:extLst>
              <a:ext uri="{FF2B5EF4-FFF2-40B4-BE49-F238E27FC236}">
                <a16:creationId xmlns:a16="http://schemas.microsoft.com/office/drawing/2014/main" id="{486A28E5-BA58-41B7-98F1-D11CB0A18902}"/>
              </a:ext>
            </a:extLst>
          </p:cNvPr>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Footer Placeholder 2">
            <a:extLst>
              <a:ext uri="{FF2B5EF4-FFF2-40B4-BE49-F238E27FC236}">
                <a16:creationId xmlns:a16="http://schemas.microsoft.com/office/drawing/2014/main" id="{0C112250-16BF-4DC2-A0A2-6875A8D19E1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A29F004B-8B56-44DB-8450-ADA989FD252F}" type="slidenum">
              <a:rPr lang="en-AU" altLang="en-US" sz="1400" smtClean="0"/>
              <a:pPr>
                <a:spcBef>
                  <a:spcPct val="0"/>
                </a:spcBef>
                <a:buClrTx/>
                <a:buSzTx/>
                <a:buFontTx/>
                <a:buNone/>
              </a:pPr>
              <a:t>63</a:t>
            </a:fld>
            <a:endParaRPr lang="en-AU" altLang="en-US" sz="1400"/>
          </a:p>
        </p:txBody>
      </p:sp>
      <p:pic>
        <p:nvPicPr>
          <p:cNvPr id="161795" name="Picture 9" descr="f04-33-P374493">
            <a:extLst>
              <a:ext uri="{FF2B5EF4-FFF2-40B4-BE49-F238E27FC236}">
                <a16:creationId xmlns:a16="http://schemas.microsoft.com/office/drawing/2014/main" id="{5BD62EF0-8111-4E84-AAC7-F5EFD4F9C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196975"/>
            <a:ext cx="7146925"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2">
            <a:extLst>
              <a:ext uri="{FF2B5EF4-FFF2-40B4-BE49-F238E27FC236}">
                <a16:creationId xmlns:a16="http://schemas.microsoft.com/office/drawing/2014/main" id="{00D6C55E-F6FF-4F42-8ABF-5A29F875CCCF}"/>
              </a:ext>
            </a:extLst>
          </p:cNvPr>
          <p:cNvSpPr>
            <a:spLocks noGrp="1" noChangeArrowheads="1"/>
          </p:cNvSpPr>
          <p:nvPr>
            <p:ph type="title"/>
          </p:nvPr>
        </p:nvSpPr>
        <p:spPr/>
        <p:txBody>
          <a:bodyPr/>
          <a:lstStyle/>
          <a:p>
            <a:pPr eaLnBrk="1" hangingPunct="1"/>
            <a:r>
              <a:rPr lang="en-US" altLang="en-US"/>
              <a:t>MIPS Pipelined Datapath</a:t>
            </a:r>
            <a:endParaRPr lang="en-AU" altLang="en-US"/>
          </a:p>
        </p:txBody>
      </p:sp>
      <p:sp>
        <p:nvSpPr>
          <p:cNvPr id="161797" name="Text Box 3">
            <a:extLst>
              <a:ext uri="{FF2B5EF4-FFF2-40B4-BE49-F238E27FC236}">
                <a16:creationId xmlns:a16="http://schemas.microsoft.com/office/drawing/2014/main" id="{F093349E-135D-4848-9164-5F4263876AFB}"/>
              </a:ext>
            </a:extLst>
          </p:cNvPr>
          <p:cNvSpPr txBox="1">
            <a:spLocks noChangeArrowheads="1"/>
          </p:cNvSpPr>
          <p:nvPr/>
        </p:nvSpPr>
        <p:spPr bwMode="auto">
          <a:xfrm rot="5400000">
            <a:off x="7027069" y="1750219"/>
            <a:ext cx="3867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§4.6 Pipelined Datapath and Control</a:t>
            </a:r>
          </a:p>
        </p:txBody>
      </p:sp>
      <p:sp>
        <p:nvSpPr>
          <p:cNvPr id="161798" name="AutoShape 5">
            <a:extLst>
              <a:ext uri="{FF2B5EF4-FFF2-40B4-BE49-F238E27FC236}">
                <a16:creationId xmlns:a16="http://schemas.microsoft.com/office/drawing/2014/main" id="{29634E34-48D8-46FE-8B97-4414FA9EBFA4}"/>
              </a:ext>
            </a:extLst>
          </p:cNvPr>
          <p:cNvSpPr>
            <a:spLocks/>
          </p:cNvSpPr>
          <p:nvPr/>
        </p:nvSpPr>
        <p:spPr bwMode="auto">
          <a:xfrm>
            <a:off x="2124075" y="5157788"/>
            <a:ext cx="571500" cy="330200"/>
          </a:xfrm>
          <a:prstGeom prst="borderCallout1">
            <a:avLst>
              <a:gd name="adj1" fmla="val 34616"/>
              <a:gd name="adj2" fmla="val 113333"/>
              <a:gd name="adj3" fmla="val -118750"/>
              <a:gd name="adj4" fmla="val 229722"/>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WB</a:t>
            </a:r>
            <a:endParaRPr lang="en-AU" altLang="en-US" sz="1400"/>
          </a:p>
        </p:txBody>
      </p:sp>
      <p:sp>
        <p:nvSpPr>
          <p:cNvPr id="161799" name="AutoShape 6">
            <a:extLst>
              <a:ext uri="{FF2B5EF4-FFF2-40B4-BE49-F238E27FC236}">
                <a16:creationId xmlns:a16="http://schemas.microsoft.com/office/drawing/2014/main" id="{0BE70A14-A561-43E3-9EA0-5C58FD7B45FE}"/>
              </a:ext>
            </a:extLst>
          </p:cNvPr>
          <p:cNvSpPr>
            <a:spLocks/>
          </p:cNvSpPr>
          <p:nvPr/>
        </p:nvSpPr>
        <p:spPr bwMode="auto">
          <a:xfrm>
            <a:off x="395288" y="4292600"/>
            <a:ext cx="650875" cy="330200"/>
          </a:xfrm>
          <a:prstGeom prst="borderCallout1">
            <a:avLst>
              <a:gd name="adj1" fmla="val 34616"/>
              <a:gd name="adj2" fmla="val 111708"/>
              <a:gd name="adj3" fmla="val -68269"/>
              <a:gd name="adj4" fmla="val 153417"/>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MEM</a:t>
            </a:r>
            <a:endParaRPr lang="en-AU" altLang="en-US" sz="1400"/>
          </a:p>
        </p:txBody>
      </p:sp>
      <p:sp>
        <p:nvSpPr>
          <p:cNvPr id="161800" name="Text Box 7">
            <a:extLst>
              <a:ext uri="{FF2B5EF4-FFF2-40B4-BE49-F238E27FC236}">
                <a16:creationId xmlns:a16="http://schemas.microsoft.com/office/drawing/2014/main" id="{F02802C3-7507-4048-8C61-B3BF9A131A54}"/>
              </a:ext>
            </a:extLst>
          </p:cNvPr>
          <p:cNvSpPr txBox="1">
            <a:spLocks noChangeArrowheads="1"/>
          </p:cNvSpPr>
          <p:nvPr/>
        </p:nvSpPr>
        <p:spPr bwMode="auto">
          <a:xfrm>
            <a:off x="179388" y="5013325"/>
            <a:ext cx="1512887" cy="925513"/>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Right-to-left flow leads to hazards</a:t>
            </a:r>
            <a:endParaRPr lang="en-AU" altLang="en-US"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Footer Placeholder 2">
            <a:extLst>
              <a:ext uri="{FF2B5EF4-FFF2-40B4-BE49-F238E27FC236}">
                <a16:creationId xmlns:a16="http://schemas.microsoft.com/office/drawing/2014/main" id="{4E994EAA-D0EA-47C5-AA87-7E70F7E66AF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07F3B13-E49A-4F07-8DBE-6E9556769771}" type="slidenum">
              <a:rPr lang="en-AU" altLang="en-US" sz="1400" smtClean="0"/>
              <a:pPr>
                <a:spcBef>
                  <a:spcPct val="0"/>
                </a:spcBef>
                <a:buClrTx/>
                <a:buSzTx/>
                <a:buFontTx/>
                <a:buNone/>
              </a:pPr>
              <a:t>64</a:t>
            </a:fld>
            <a:endParaRPr lang="en-AU" altLang="en-US" sz="1400"/>
          </a:p>
        </p:txBody>
      </p:sp>
      <p:sp>
        <p:nvSpPr>
          <p:cNvPr id="163843" name="Rectangle 2">
            <a:extLst>
              <a:ext uri="{FF2B5EF4-FFF2-40B4-BE49-F238E27FC236}">
                <a16:creationId xmlns:a16="http://schemas.microsoft.com/office/drawing/2014/main" id="{B0784EF2-044E-4E50-8D4D-CA36091AD02E}"/>
              </a:ext>
            </a:extLst>
          </p:cNvPr>
          <p:cNvSpPr>
            <a:spLocks noGrp="1" noChangeArrowheads="1"/>
          </p:cNvSpPr>
          <p:nvPr>
            <p:ph type="title"/>
          </p:nvPr>
        </p:nvSpPr>
        <p:spPr/>
        <p:txBody>
          <a:bodyPr/>
          <a:lstStyle/>
          <a:p>
            <a:pPr eaLnBrk="1" hangingPunct="1"/>
            <a:r>
              <a:rPr lang="en-US" altLang="en-US"/>
              <a:t>MIPS Pipelined Datapath</a:t>
            </a:r>
            <a:endParaRPr lang="en-AU" altLang="en-US"/>
          </a:p>
        </p:txBody>
      </p:sp>
      <p:sp>
        <p:nvSpPr>
          <p:cNvPr id="163844" name="Text Box 3">
            <a:extLst>
              <a:ext uri="{FF2B5EF4-FFF2-40B4-BE49-F238E27FC236}">
                <a16:creationId xmlns:a16="http://schemas.microsoft.com/office/drawing/2014/main" id="{76E99E8E-5EBD-42AD-B071-4E0DD9D02B28}"/>
              </a:ext>
            </a:extLst>
          </p:cNvPr>
          <p:cNvSpPr txBox="1">
            <a:spLocks noChangeArrowheads="1"/>
          </p:cNvSpPr>
          <p:nvPr/>
        </p:nvSpPr>
        <p:spPr bwMode="auto">
          <a:xfrm rot="5400000">
            <a:off x="7027069" y="1750219"/>
            <a:ext cx="3867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§4.6 Pipelined Datapath and Control</a:t>
            </a:r>
          </a:p>
        </p:txBody>
      </p:sp>
      <p:pic>
        <p:nvPicPr>
          <p:cNvPr id="163845" name="Picture 6" descr="f04-34-9780124077263">
            <a:extLst>
              <a:ext uri="{FF2B5EF4-FFF2-40B4-BE49-F238E27FC236}">
                <a16:creationId xmlns:a16="http://schemas.microsoft.com/office/drawing/2014/main" id="{5143E8E6-0BBA-42B2-8B7F-F2637708D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606"/>
          <a:stretch>
            <a:fillRect/>
          </a:stretch>
        </p:blipFill>
        <p:spPr bwMode="auto">
          <a:xfrm>
            <a:off x="3419475" y="908050"/>
            <a:ext cx="5157788" cy="2817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3846" name="Rectangle 1">
            <a:extLst>
              <a:ext uri="{FF2B5EF4-FFF2-40B4-BE49-F238E27FC236}">
                <a16:creationId xmlns:a16="http://schemas.microsoft.com/office/drawing/2014/main" id="{F6E30579-61B1-46ED-B681-F2BFE312CDCC}"/>
              </a:ext>
            </a:extLst>
          </p:cNvPr>
          <p:cNvSpPr>
            <a:spLocks noChangeArrowheads="1"/>
          </p:cNvSpPr>
          <p:nvPr/>
        </p:nvSpPr>
        <p:spPr bwMode="auto">
          <a:xfrm>
            <a:off x="28575" y="936625"/>
            <a:ext cx="3113088" cy="3046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a:spcBef>
                <a:spcPct val="0"/>
              </a:spcBef>
              <a:buClrTx/>
              <a:buSzTx/>
              <a:buFontTx/>
              <a:buNone/>
            </a:pPr>
            <a:r>
              <a:rPr lang="en-US" altLang="en-US" sz="1600" b="1">
                <a:solidFill>
                  <a:srgbClr val="000000"/>
                </a:solidFill>
                <a:ea typeface="Times New Roman" panose="02020603050405020304" pitchFamily="18" charset="0"/>
                <a:cs typeface="MinionPro-Regular" panose="02040503050201020203" pitchFamily="18" charset="0"/>
              </a:rPr>
              <a:t>Figure</a:t>
            </a:r>
            <a:r>
              <a:rPr lang="en-US" altLang="en-US" sz="1600">
                <a:solidFill>
                  <a:srgbClr val="000000"/>
                </a:solidFill>
                <a:ea typeface="Times New Roman" panose="02020603050405020304" pitchFamily="18" charset="0"/>
                <a:cs typeface="MinionPro-Regular" panose="02040503050201020203" pitchFamily="18" charset="0"/>
              </a:rPr>
              <a:t>: each instruction has its own data-path, and shades each portion according to use. Each stage is labeled by the physical resource </a:t>
            </a:r>
          </a:p>
          <a:p>
            <a:pPr algn="just">
              <a:spcBef>
                <a:spcPct val="0"/>
              </a:spcBef>
              <a:buClrTx/>
              <a:buSzTx/>
              <a:buFontTx/>
              <a:buNone/>
            </a:pPr>
            <a:r>
              <a:rPr lang="en-US" altLang="en-US" sz="1600" i="1">
                <a:solidFill>
                  <a:srgbClr val="000000"/>
                </a:solidFill>
                <a:ea typeface="Times New Roman" panose="02020603050405020304" pitchFamily="18" charset="0"/>
                <a:cs typeface="MinionPro-Regular" panose="02040503050201020203" pitchFamily="18" charset="0"/>
              </a:rPr>
              <a:t>IM</a:t>
            </a:r>
            <a:r>
              <a:rPr lang="en-US" altLang="en-US" sz="1600">
                <a:solidFill>
                  <a:srgbClr val="000000"/>
                </a:solidFill>
                <a:ea typeface="Times New Roman" panose="02020603050405020304" pitchFamily="18" charset="0"/>
                <a:cs typeface="MinionPro-Regular" panose="02040503050201020203" pitchFamily="18" charset="0"/>
              </a:rPr>
              <a:t> represents the instruction memory and the PC in the instruction fetch stage, </a:t>
            </a:r>
          </a:p>
          <a:p>
            <a:pPr algn="just">
              <a:spcBef>
                <a:spcPct val="0"/>
              </a:spcBef>
              <a:buClrTx/>
              <a:buSzTx/>
              <a:buFontTx/>
              <a:buNone/>
            </a:pPr>
            <a:r>
              <a:rPr lang="en-US" altLang="en-US" sz="1600" i="1">
                <a:solidFill>
                  <a:srgbClr val="000000"/>
                </a:solidFill>
                <a:ea typeface="Times New Roman" panose="02020603050405020304" pitchFamily="18" charset="0"/>
                <a:cs typeface="MinionPro-Regular" panose="02040503050201020203" pitchFamily="18" charset="0"/>
              </a:rPr>
              <a:t>Reg</a:t>
            </a:r>
            <a:r>
              <a:rPr lang="en-US" altLang="en-US" sz="1600">
                <a:solidFill>
                  <a:srgbClr val="000000"/>
                </a:solidFill>
                <a:ea typeface="Times New Roman" panose="02020603050405020304" pitchFamily="18" charset="0"/>
                <a:cs typeface="MinionPro-Regular" panose="02040503050201020203" pitchFamily="18" charset="0"/>
              </a:rPr>
              <a:t> stands for the register file and sign extender in the instruction decode/register file read stage (ID), and so on. </a:t>
            </a:r>
            <a:endParaRPr lang="en-US" altLang="en-US" sz="1600">
              <a:ea typeface="Times New Roman" panose="02020603050405020304" pitchFamily="18" charset="0"/>
              <a:cs typeface="MinionPro-Regular" panose="02040503050201020203" pitchFamily="18" charset="0"/>
            </a:endParaRPr>
          </a:p>
        </p:txBody>
      </p:sp>
      <p:sp>
        <p:nvSpPr>
          <p:cNvPr id="163847" name="Rectangle 2">
            <a:extLst>
              <a:ext uri="{FF2B5EF4-FFF2-40B4-BE49-F238E27FC236}">
                <a16:creationId xmlns:a16="http://schemas.microsoft.com/office/drawing/2014/main" id="{58D88E98-5606-41BD-9F5D-C5E5E25F9080}"/>
              </a:ext>
            </a:extLst>
          </p:cNvPr>
          <p:cNvSpPr>
            <a:spLocks noChangeArrowheads="1"/>
          </p:cNvSpPr>
          <p:nvPr/>
        </p:nvSpPr>
        <p:spPr bwMode="auto">
          <a:xfrm>
            <a:off x="17463" y="4149725"/>
            <a:ext cx="89471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600" b="1">
                <a:solidFill>
                  <a:srgbClr val="000000"/>
                </a:solidFill>
                <a:ea typeface="Times New Roman" panose="02020603050405020304" pitchFamily="18" charset="0"/>
                <a:cs typeface="MinionPro-Regular" panose="02040503050201020203" pitchFamily="18" charset="0"/>
              </a:rPr>
              <a:t>Note</a:t>
            </a:r>
            <a:r>
              <a:rPr lang="en-US" altLang="en-US" sz="1600">
                <a:solidFill>
                  <a:srgbClr val="000000"/>
                </a:solidFill>
                <a:ea typeface="Times New Roman" panose="02020603050405020304" pitchFamily="18" charset="0"/>
                <a:cs typeface="MinionPro-Regular" panose="02040503050201020203" pitchFamily="18" charset="0"/>
              </a:rPr>
              <a:t>: To maintain proper time order, the datapath breaks the register file into two logical parts: registers read during register fetch (ID) and registers written during write back (WB). We already assumed that the register file is written in the first half of the clock cycle and the register file is read during the second half.</a:t>
            </a:r>
          </a:p>
        </p:txBody>
      </p:sp>
      <p:sp>
        <p:nvSpPr>
          <p:cNvPr id="163848" name="TextBox 3">
            <a:extLst>
              <a:ext uri="{FF2B5EF4-FFF2-40B4-BE49-F238E27FC236}">
                <a16:creationId xmlns:a16="http://schemas.microsoft.com/office/drawing/2014/main" id="{87CBFFEC-0258-47B1-A658-65360FCCEF86}"/>
              </a:ext>
            </a:extLst>
          </p:cNvPr>
          <p:cNvSpPr txBox="1">
            <a:spLocks noChangeArrowheads="1"/>
          </p:cNvSpPr>
          <p:nvPr/>
        </p:nvSpPr>
        <p:spPr bwMode="auto">
          <a:xfrm>
            <a:off x="0" y="5391150"/>
            <a:ext cx="8929688" cy="1323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a:spcBef>
                <a:spcPct val="0"/>
              </a:spcBef>
              <a:buClrTx/>
              <a:buSzTx/>
              <a:buFontTx/>
              <a:buNone/>
            </a:pPr>
            <a:r>
              <a:rPr lang="en-US" altLang="en-US" sz="2000" b="1" u="sng"/>
              <a:t>Main Message</a:t>
            </a:r>
            <a:r>
              <a:rPr lang="en-US" altLang="en-US" sz="2000">
                <a:solidFill>
                  <a:srgbClr val="0070C0"/>
                </a:solidFill>
              </a:rPr>
              <a:t>: </a:t>
            </a:r>
          </a:p>
          <a:p>
            <a:pPr algn="just">
              <a:spcBef>
                <a:spcPct val="0"/>
              </a:spcBef>
              <a:buClrTx/>
              <a:buSzTx/>
              <a:buFontTx/>
              <a:buNone/>
            </a:pPr>
            <a:r>
              <a:rPr lang="en-US" altLang="en-US" sz="2000">
                <a:solidFill>
                  <a:srgbClr val="0070C0"/>
                </a:solidFill>
              </a:rPr>
              <a:t>The figure above seems to suggest that the 3 separate instructions need 3 private datapath – instead, we add register to hold data so that portions of a single datapath can be shared during instruction executions.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Footer Placeholder 3">
            <a:extLst>
              <a:ext uri="{FF2B5EF4-FFF2-40B4-BE49-F238E27FC236}">
                <a16:creationId xmlns:a16="http://schemas.microsoft.com/office/drawing/2014/main" id="{700663EE-9AD1-492F-9699-AC2C74B319E7}"/>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045BF17E-0992-4337-9B0C-28B917CD7969}" type="slidenum">
              <a:rPr lang="en-AU" altLang="en-US" sz="1400" smtClean="0"/>
              <a:pPr>
                <a:spcBef>
                  <a:spcPct val="0"/>
                </a:spcBef>
                <a:buClrTx/>
                <a:buSzTx/>
                <a:buFontTx/>
                <a:buNone/>
              </a:pPr>
              <a:t>65</a:t>
            </a:fld>
            <a:endParaRPr lang="en-AU" altLang="en-US" sz="1400"/>
          </a:p>
        </p:txBody>
      </p:sp>
      <p:pic>
        <p:nvPicPr>
          <p:cNvPr id="165891" name="Picture 7" descr="f04-35-P374493">
            <a:extLst>
              <a:ext uri="{FF2B5EF4-FFF2-40B4-BE49-F238E27FC236}">
                <a16:creationId xmlns:a16="http://schemas.microsoft.com/office/drawing/2014/main" id="{6F6F6E83-95DC-4F1F-A6F3-F4C88D03D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492375"/>
            <a:ext cx="7993063"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Rectangle 2">
            <a:extLst>
              <a:ext uri="{FF2B5EF4-FFF2-40B4-BE49-F238E27FC236}">
                <a16:creationId xmlns:a16="http://schemas.microsoft.com/office/drawing/2014/main" id="{99DDA0FC-B7F2-4E47-B758-81A4E450DFE5}"/>
              </a:ext>
            </a:extLst>
          </p:cNvPr>
          <p:cNvSpPr>
            <a:spLocks noGrp="1" noChangeArrowheads="1"/>
          </p:cNvSpPr>
          <p:nvPr>
            <p:ph type="title"/>
          </p:nvPr>
        </p:nvSpPr>
        <p:spPr/>
        <p:txBody>
          <a:bodyPr/>
          <a:lstStyle/>
          <a:p>
            <a:pPr eaLnBrk="1" hangingPunct="1"/>
            <a:r>
              <a:rPr lang="en-US" altLang="en-US"/>
              <a:t>Pipeline registers</a:t>
            </a:r>
            <a:endParaRPr lang="en-AU" altLang="en-US"/>
          </a:p>
        </p:txBody>
      </p:sp>
      <p:sp>
        <p:nvSpPr>
          <p:cNvPr id="165893" name="Rectangle 3">
            <a:extLst>
              <a:ext uri="{FF2B5EF4-FFF2-40B4-BE49-F238E27FC236}">
                <a16:creationId xmlns:a16="http://schemas.microsoft.com/office/drawing/2014/main" id="{0B466C8F-94A9-4849-B78E-1F39C5B9219F}"/>
              </a:ext>
            </a:extLst>
          </p:cNvPr>
          <p:cNvSpPr>
            <a:spLocks noGrp="1" noChangeArrowheads="1"/>
          </p:cNvSpPr>
          <p:nvPr>
            <p:ph type="body" idx="1"/>
          </p:nvPr>
        </p:nvSpPr>
        <p:spPr>
          <a:xfrm>
            <a:off x="684213" y="1125538"/>
            <a:ext cx="8351837" cy="1306512"/>
          </a:xfrm>
        </p:spPr>
        <p:txBody>
          <a:bodyPr/>
          <a:lstStyle/>
          <a:p>
            <a:pPr eaLnBrk="1" hangingPunct="1"/>
            <a:r>
              <a:rPr lang="en-US" altLang="en-US"/>
              <a:t>Need registers between stages</a:t>
            </a:r>
          </a:p>
          <a:p>
            <a:pPr lvl="1" eaLnBrk="1" hangingPunct="1"/>
            <a:r>
              <a:rPr lang="en-US" altLang="en-US"/>
              <a:t>To hold information produced in previous cycle</a:t>
            </a:r>
            <a:endParaRPr lang="en-AU"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Footer Placeholder 2">
            <a:extLst>
              <a:ext uri="{FF2B5EF4-FFF2-40B4-BE49-F238E27FC236}">
                <a16:creationId xmlns:a16="http://schemas.microsoft.com/office/drawing/2014/main" id="{2B41AAF3-5FCA-41A7-A5F3-D59A9CDC479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6BB00B10-DD4E-4925-81D8-4AEABA56D695}" type="slidenum">
              <a:rPr lang="en-AU" altLang="en-US" sz="1400" smtClean="0"/>
              <a:pPr>
                <a:spcBef>
                  <a:spcPct val="0"/>
                </a:spcBef>
                <a:buClrTx/>
                <a:buSzTx/>
                <a:buFontTx/>
                <a:buNone/>
              </a:pPr>
              <a:t>66</a:t>
            </a:fld>
            <a:endParaRPr lang="en-AU" altLang="en-US" sz="1400"/>
          </a:p>
        </p:txBody>
      </p:sp>
      <p:pic>
        <p:nvPicPr>
          <p:cNvPr id="169987" name="Picture 7" descr="f04-36-P374493-IF">
            <a:extLst>
              <a:ext uri="{FF2B5EF4-FFF2-40B4-BE49-F238E27FC236}">
                <a16:creationId xmlns:a16="http://schemas.microsoft.com/office/drawing/2014/main" id="{038A1389-C0C4-44E1-9E5F-F6A6F7811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20813"/>
            <a:ext cx="8186737" cy="439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Rectangle 2">
            <a:extLst>
              <a:ext uri="{FF2B5EF4-FFF2-40B4-BE49-F238E27FC236}">
                <a16:creationId xmlns:a16="http://schemas.microsoft.com/office/drawing/2014/main" id="{81EACE76-9F15-4D68-B596-2FB5855B826A}"/>
              </a:ext>
            </a:extLst>
          </p:cNvPr>
          <p:cNvSpPr>
            <a:spLocks noGrp="1" noChangeArrowheads="1"/>
          </p:cNvSpPr>
          <p:nvPr>
            <p:ph type="title"/>
          </p:nvPr>
        </p:nvSpPr>
        <p:spPr/>
        <p:txBody>
          <a:bodyPr/>
          <a:lstStyle/>
          <a:p>
            <a:pPr eaLnBrk="1" hangingPunct="1"/>
            <a:r>
              <a:rPr lang="en-US" altLang="en-US"/>
              <a:t>IF for Load, Store, …</a:t>
            </a:r>
            <a:endParaRPr lang="en-AU"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Footer Placeholder 2">
            <a:extLst>
              <a:ext uri="{FF2B5EF4-FFF2-40B4-BE49-F238E27FC236}">
                <a16:creationId xmlns:a16="http://schemas.microsoft.com/office/drawing/2014/main" id="{A39249DF-190D-44FC-970F-7BC936CA5E1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5AD28596-2ED8-406F-9F55-C665D2D0CC46}" type="slidenum">
              <a:rPr lang="en-AU" altLang="en-US" sz="1400" smtClean="0"/>
              <a:pPr>
                <a:spcBef>
                  <a:spcPct val="0"/>
                </a:spcBef>
                <a:buClrTx/>
                <a:buSzTx/>
                <a:buFontTx/>
                <a:buNone/>
              </a:pPr>
              <a:t>67</a:t>
            </a:fld>
            <a:endParaRPr lang="en-AU" altLang="en-US" sz="1400"/>
          </a:p>
        </p:txBody>
      </p:sp>
      <p:pic>
        <p:nvPicPr>
          <p:cNvPr id="172035" name="Picture 7" descr="f04-36-P374493-ID">
            <a:extLst>
              <a:ext uri="{FF2B5EF4-FFF2-40B4-BE49-F238E27FC236}">
                <a16:creationId xmlns:a16="http://schemas.microsoft.com/office/drawing/2014/main" id="{8B9C894B-4EE1-4529-899D-9FE18AAEE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52563"/>
            <a:ext cx="8183562"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Rectangle 2">
            <a:extLst>
              <a:ext uri="{FF2B5EF4-FFF2-40B4-BE49-F238E27FC236}">
                <a16:creationId xmlns:a16="http://schemas.microsoft.com/office/drawing/2014/main" id="{ADC9F52A-9E2A-4FE6-8765-A1DE48E0E2D3}"/>
              </a:ext>
            </a:extLst>
          </p:cNvPr>
          <p:cNvSpPr>
            <a:spLocks noGrp="1" noChangeArrowheads="1"/>
          </p:cNvSpPr>
          <p:nvPr>
            <p:ph type="title"/>
          </p:nvPr>
        </p:nvSpPr>
        <p:spPr/>
        <p:txBody>
          <a:bodyPr/>
          <a:lstStyle/>
          <a:p>
            <a:pPr eaLnBrk="1" hangingPunct="1"/>
            <a:r>
              <a:rPr lang="en-US" altLang="en-US"/>
              <a:t>ID for Load, Store, …</a:t>
            </a:r>
            <a:endParaRPr lang="en-AU"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oter Placeholder 2">
            <a:extLst>
              <a:ext uri="{FF2B5EF4-FFF2-40B4-BE49-F238E27FC236}">
                <a16:creationId xmlns:a16="http://schemas.microsoft.com/office/drawing/2014/main" id="{EE691DC1-1083-4628-BCE6-F28AADF0775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E46FC05-43B9-4CAD-99DC-A036DE59734E}" type="slidenum">
              <a:rPr lang="en-AU" altLang="en-US" sz="1400" smtClean="0"/>
              <a:pPr>
                <a:spcBef>
                  <a:spcPct val="0"/>
                </a:spcBef>
                <a:buClrTx/>
                <a:buSzTx/>
                <a:buFontTx/>
                <a:buNone/>
              </a:pPr>
              <a:t>68</a:t>
            </a:fld>
            <a:endParaRPr lang="en-AU" altLang="en-US" sz="1400"/>
          </a:p>
        </p:txBody>
      </p:sp>
      <p:pic>
        <p:nvPicPr>
          <p:cNvPr id="174083" name="Picture 6" descr="f04-37-P374493">
            <a:extLst>
              <a:ext uri="{FF2B5EF4-FFF2-40B4-BE49-F238E27FC236}">
                <a16:creationId xmlns:a16="http://schemas.microsoft.com/office/drawing/2014/main" id="{AF50F424-F936-4640-95C2-1BC11180B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41438"/>
            <a:ext cx="8137525"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4" name="Rectangle 2">
            <a:extLst>
              <a:ext uri="{FF2B5EF4-FFF2-40B4-BE49-F238E27FC236}">
                <a16:creationId xmlns:a16="http://schemas.microsoft.com/office/drawing/2014/main" id="{BDD4B7D8-E87D-4CEC-A672-302CFFCA5FD7}"/>
              </a:ext>
            </a:extLst>
          </p:cNvPr>
          <p:cNvSpPr>
            <a:spLocks noGrp="1" noChangeArrowheads="1"/>
          </p:cNvSpPr>
          <p:nvPr>
            <p:ph type="title"/>
          </p:nvPr>
        </p:nvSpPr>
        <p:spPr/>
        <p:txBody>
          <a:bodyPr/>
          <a:lstStyle/>
          <a:p>
            <a:pPr eaLnBrk="1" hangingPunct="1"/>
            <a:r>
              <a:rPr lang="en-US" altLang="en-US"/>
              <a:t>EX for Load</a:t>
            </a:r>
            <a:endParaRPr lang="en-AU"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Footer Placeholder 2">
            <a:extLst>
              <a:ext uri="{FF2B5EF4-FFF2-40B4-BE49-F238E27FC236}">
                <a16:creationId xmlns:a16="http://schemas.microsoft.com/office/drawing/2014/main" id="{C2F577BD-2F6E-47AA-A198-96DE710643C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C8BC3DC-FC38-476A-BD28-B6F14725F983}" type="slidenum">
              <a:rPr lang="en-AU" altLang="en-US" sz="1400" smtClean="0"/>
              <a:pPr>
                <a:spcBef>
                  <a:spcPct val="0"/>
                </a:spcBef>
                <a:buClrTx/>
                <a:buSzTx/>
                <a:buFontTx/>
                <a:buNone/>
              </a:pPr>
              <a:t>69</a:t>
            </a:fld>
            <a:endParaRPr lang="en-AU" altLang="en-US" sz="1400"/>
          </a:p>
        </p:txBody>
      </p:sp>
      <p:pic>
        <p:nvPicPr>
          <p:cNvPr id="176131" name="Picture 7" descr="f04-38-P374493-MEM">
            <a:extLst>
              <a:ext uri="{FF2B5EF4-FFF2-40B4-BE49-F238E27FC236}">
                <a16:creationId xmlns:a16="http://schemas.microsoft.com/office/drawing/2014/main" id="{C53B4D4E-F857-44E4-BE33-EBCEB3801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1463675"/>
            <a:ext cx="8183562"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2" name="Rectangle 2">
            <a:extLst>
              <a:ext uri="{FF2B5EF4-FFF2-40B4-BE49-F238E27FC236}">
                <a16:creationId xmlns:a16="http://schemas.microsoft.com/office/drawing/2014/main" id="{BD364858-8698-4168-B3AE-8E109177C987}"/>
              </a:ext>
            </a:extLst>
          </p:cNvPr>
          <p:cNvSpPr>
            <a:spLocks noGrp="1" noChangeArrowheads="1"/>
          </p:cNvSpPr>
          <p:nvPr>
            <p:ph type="title"/>
          </p:nvPr>
        </p:nvSpPr>
        <p:spPr/>
        <p:txBody>
          <a:bodyPr/>
          <a:lstStyle/>
          <a:p>
            <a:pPr eaLnBrk="1" hangingPunct="1"/>
            <a:r>
              <a:rPr lang="en-US" altLang="en-US"/>
              <a:t>MEM for Load</a:t>
            </a:r>
            <a:endParaRPr lang="en-AU"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A81E17C-C555-4EFB-9BBF-0ECCEEC1FBC3}"/>
              </a:ext>
            </a:extLst>
          </p:cNvPr>
          <p:cNvSpPr>
            <a:spLocks noGrp="1" noChangeArrowheads="1"/>
          </p:cNvSpPr>
          <p:nvPr>
            <p:ph type="title"/>
          </p:nvPr>
        </p:nvSpPr>
        <p:spPr>
          <a:xfrm>
            <a:off x="684213" y="323850"/>
            <a:ext cx="8259762" cy="584200"/>
          </a:xfrm>
        </p:spPr>
        <p:txBody>
          <a:bodyPr/>
          <a:lstStyle/>
          <a:p>
            <a:pPr algn="ctr"/>
            <a:r>
              <a:rPr lang="en-US" altLang="en-US" sz="3200"/>
              <a:t>Translating MIPS to Machine Language </a:t>
            </a:r>
            <a:endParaRPr lang="en-US" altLang="en-US"/>
          </a:p>
        </p:txBody>
      </p:sp>
      <p:sp>
        <p:nvSpPr>
          <p:cNvPr id="18435" name="Content Placeholder 2">
            <a:extLst>
              <a:ext uri="{FF2B5EF4-FFF2-40B4-BE49-F238E27FC236}">
                <a16:creationId xmlns:a16="http://schemas.microsoft.com/office/drawing/2014/main" id="{3437A99E-7B13-4B92-B896-74615C961ED1}"/>
              </a:ext>
            </a:extLst>
          </p:cNvPr>
          <p:cNvSpPr>
            <a:spLocks noGrp="1" noChangeArrowheads="1"/>
          </p:cNvSpPr>
          <p:nvPr>
            <p:ph idx="1"/>
          </p:nvPr>
        </p:nvSpPr>
        <p:spPr/>
        <p:txBody>
          <a:bodyPr/>
          <a:lstStyle/>
          <a:p>
            <a:r>
              <a:rPr lang="en-US" altLang="en-US" sz="2800">
                <a:solidFill>
                  <a:srgbClr val="002060"/>
                </a:solidFill>
              </a:rPr>
              <a:t>Example: </a:t>
            </a:r>
            <a:r>
              <a:rPr lang="en-US" altLang="en-US" sz="2400">
                <a:solidFill>
                  <a:srgbClr val="002060"/>
                </a:solidFill>
              </a:rPr>
              <a:t>A [300] = h + A [300];</a:t>
            </a:r>
          </a:p>
          <a:p>
            <a:endParaRPr lang="en-US" altLang="en-US" sz="300">
              <a:solidFill>
                <a:srgbClr val="002060"/>
              </a:solidFill>
            </a:endParaRPr>
          </a:p>
          <a:p>
            <a:r>
              <a:rPr lang="en-US" altLang="en-US" sz="2400"/>
              <a:t>If $t1 has the base of A and $s2 maps to h</a:t>
            </a:r>
          </a:p>
          <a:p>
            <a:r>
              <a:rPr lang="en-US" altLang="en-US" sz="2400"/>
              <a:t>then MIPS code can be </a:t>
            </a:r>
          </a:p>
          <a:p>
            <a:pPr lvl="1"/>
            <a:r>
              <a:rPr lang="en-US" altLang="en-US" sz="2000">
                <a:solidFill>
                  <a:srgbClr val="002060"/>
                </a:solidFill>
              </a:rPr>
              <a:t>lw $t0, 1200($t1) </a:t>
            </a:r>
          </a:p>
          <a:p>
            <a:pPr lvl="1"/>
            <a:r>
              <a:rPr lang="en-US" altLang="en-US" sz="2000">
                <a:solidFill>
                  <a:srgbClr val="002060"/>
                </a:solidFill>
              </a:rPr>
              <a:t>add $t0, $s2, $t0 </a:t>
            </a:r>
          </a:p>
          <a:p>
            <a:pPr lvl="1"/>
            <a:r>
              <a:rPr lang="en-US" altLang="en-US" sz="2000">
                <a:solidFill>
                  <a:srgbClr val="002060"/>
                </a:solidFill>
              </a:rPr>
              <a:t>sw $t0, 1200($t1)</a:t>
            </a:r>
          </a:p>
          <a:p>
            <a:pPr lvl="1"/>
            <a:endParaRPr lang="en-US" altLang="en-US" sz="800">
              <a:solidFill>
                <a:srgbClr val="002060"/>
              </a:solidFill>
            </a:endParaRPr>
          </a:p>
          <a:p>
            <a:r>
              <a:rPr lang="en-US" altLang="en-US" sz="2000"/>
              <a:t>The corresponding machine code (in decimal) can be as following: </a:t>
            </a:r>
          </a:p>
        </p:txBody>
      </p:sp>
      <p:sp>
        <p:nvSpPr>
          <p:cNvPr id="18436" name="Footer Placeholder 3">
            <a:extLst>
              <a:ext uri="{FF2B5EF4-FFF2-40B4-BE49-F238E27FC236}">
                <a16:creationId xmlns:a16="http://schemas.microsoft.com/office/drawing/2014/main" id="{D88089E4-05DB-4EF9-ABEC-0AE2B9E5153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2 — Instructions: Language of the Computer — </a:t>
            </a:r>
            <a:fld id="{40EE7A20-5CFF-4AE2-932C-0114FB99909D}" type="slidenum">
              <a:rPr lang="en-AU" altLang="en-US" sz="1400" smtClean="0"/>
              <a:pPr>
                <a:spcBef>
                  <a:spcPct val="0"/>
                </a:spcBef>
                <a:buClrTx/>
                <a:buSzTx/>
                <a:buFontTx/>
                <a:buNone/>
              </a:pPr>
              <a:t>7</a:t>
            </a:fld>
            <a:endParaRPr lang="en-AU" altLang="en-US" sz="1400"/>
          </a:p>
        </p:txBody>
      </p:sp>
      <p:pic>
        <p:nvPicPr>
          <p:cNvPr id="18437" name="Picture 4">
            <a:extLst>
              <a:ext uri="{FF2B5EF4-FFF2-40B4-BE49-F238E27FC236}">
                <a16:creationId xmlns:a16="http://schemas.microsoft.com/office/drawing/2014/main" id="{0F78A438-A101-4316-AAA8-9E212F6D2E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4365625"/>
            <a:ext cx="667543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73CE37A1-4658-4987-A133-9C1326A28997}"/>
              </a:ext>
            </a:extLst>
          </p:cNvPr>
          <p:cNvSpPr>
            <a:spLocks noChangeArrowheads="1"/>
          </p:cNvSpPr>
          <p:nvPr/>
        </p:nvSpPr>
        <p:spPr bwMode="auto">
          <a:xfrm>
            <a:off x="1069975" y="3778250"/>
            <a:ext cx="7488238"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t>The corresponding machine code (in binary) can be as following:</a:t>
            </a:r>
          </a:p>
        </p:txBody>
      </p:sp>
      <p:pic>
        <p:nvPicPr>
          <p:cNvPr id="7" name="Picture 6">
            <a:extLst>
              <a:ext uri="{FF2B5EF4-FFF2-40B4-BE49-F238E27FC236}">
                <a16:creationId xmlns:a16="http://schemas.microsoft.com/office/drawing/2014/main" id="{0B9EAB52-A5BC-40D4-A9DC-2BAB5B47AE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7288" y="4365625"/>
            <a:ext cx="702468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EE8819AD-56F1-4BD1-A67E-1C672D6DC159}"/>
              </a:ext>
            </a:extLst>
          </p:cNvPr>
          <p:cNvSpPr txBox="1"/>
          <p:nvPr/>
        </p:nvSpPr>
        <p:spPr>
          <a:xfrm>
            <a:off x="7993063" y="106363"/>
            <a:ext cx="1130300" cy="400050"/>
          </a:xfrm>
          <a:prstGeom prst="rect">
            <a:avLst/>
          </a:prstGeom>
          <a:noFill/>
        </p:spPr>
        <p:txBody>
          <a:bodyPr>
            <a:spAutoFit/>
          </a:bodyPr>
          <a:lstStyle/>
          <a:p>
            <a:pPr algn="r">
              <a:defRPr/>
            </a:pPr>
            <a:r>
              <a:rPr lang="en-US" sz="2000" b="1" dirty="0">
                <a:solidFill>
                  <a:srgbClr val="00B050"/>
                </a:solidFill>
                <a:effectLst>
                  <a:outerShdw blurRad="38100" dist="38100" dir="2700000" algn="tl">
                    <a:srgbClr val="000000">
                      <a:alpha val="43137"/>
                    </a:srgbClr>
                  </a:outerShdw>
                </a:effectLst>
              </a:rPr>
              <a:t>Review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Footer Placeholder 2">
            <a:extLst>
              <a:ext uri="{FF2B5EF4-FFF2-40B4-BE49-F238E27FC236}">
                <a16:creationId xmlns:a16="http://schemas.microsoft.com/office/drawing/2014/main" id="{90C48096-0C56-4256-B3E2-6700426239C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7E364EBA-16A9-4532-8D5B-ED582F086D22}" type="slidenum">
              <a:rPr lang="en-AU" altLang="en-US" sz="1400" smtClean="0"/>
              <a:pPr>
                <a:spcBef>
                  <a:spcPct val="0"/>
                </a:spcBef>
                <a:buClrTx/>
                <a:buSzTx/>
                <a:buFontTx/>
                <a:buNone/>
              </a:pPr>
              <a:t>70</a:t>
            </a:fld>
            <a:endParaRPr lang="en-AU" altLang="en-US" sz="1400"/>
          </a:p>
        </p:txBody>
      </p:sp>
      <p:pic>
        <p:nvPicPr>
          <p:cNvPr id="178179" name="Picture 10" descr="f04-38-P374493-WB">
            <a:extLst>
              <a:ext uri="{FF2B5EF4-FFF2-40B4-BE49-F238E27FC236}">
                <a16:creationId xmlns:a16="http://schemas.microsoft.com/office/drawing/2014/main" id="{ABF8E9C6-EDB2-4640-B84E-20A97466D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511300"/>
            <a:ext cx="81915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0" name="Rectangle 2">
            <a:extLst>
              <a:ext uri="{FF2B5EF4-FFF2-40B4-BE49-F238E27FC236}">
                <a16:creationId xmlns:a16="http://schemas.microsoft.com/office/drawing/2014/main" id="{F49A5CA8-9730-484C-9FB8-ACCA0BED4009}"/>
              </a:ext>
            </a:extLst>
          </p:cNvPr>
          <p:cNvSpPr>
            <a:spLocks noGrp="1" noChangeArrowheads="1"/>
          </p:cNvSpPr>
          <p:nvPr>
            <p:ph type="title"/>
          </p:nvPr>
        </p:nvSpPr>
        <p:spPr/>
        <p:txBody>
          <a:bodyPr/>
          <a:lstStyle/>
          <a:p>
            <a:pPr eaLnBrk="1" hangingPunct="1"/>
            <a:r>
              <a:rPr lang="en-US" altLang="en-US"/>
              <a:t>WB for Load</a:t>
            </a:r>
            <a:endParaRPr lang="en-AU" altLang="en-US"/>
          </a:p>
        </p:txBody>
      </p:sp>
      <p:sp>
        <p:nvSpPr>
          <p:cNvPr id="374788" name="Oval 4">
            <a:extLst>
              <a:ext uri="{FF2B5EF4-FFF2-40B4-BE49-F238E27FC236}">
                <a16:creationId xmlns:a16="http://schemas.microsoft.com/office/drawing/2014/main" id="{7351958B-6991-45ED-9BD3-4E0ED30BC33B}"/>
              </a:ext>
            </a:extLst>
          </p:cNvPr>
          <p:cNvSpPr>
            <a:spLocks noChangeArrowheads="1"/>
          </p:cNvSpPr>
          <p:nvPr/>
        </p:nvSpPr>
        <p:spPr bwMode="auto">
          <a:xfrm>
            <a:off x="3059113" y="4076700"/>
            <a:ext cx="865187"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374789" name="AutoShape 5">
            <a:extLst>
              <a:ext uri="{FF2B5EF4-FFF2-40B4-BE49-F238E27FC236}">
                <a16:creationId xmlns:a16="http://schemas.microsoft.com/office/drawing/2014/main" id="{6EDB5B10-AA8B-4826-ADDB-70BFD51A9523}"/>
              </a:ext>
            </a:extLst>
          </p:cNvPr>
          <p:cNvSpPr>
            <a:spLocks/>
          </p:cNvSpPr>
          <p:nvPr/>
        </p:nvSpPr>
        <p:spPr bwMode="auto">
          <a:xfrm>
            <a:off x="1187450" y="5084763"/>
            <a:ext cx="1063625" cy="865187"/>
          </a:xfrm>
          <a:prstGeom prst="borderCallout1">
            <a:avLst>
              <a:gd name="adj1" fmla="val 13213"/>
              <a:gd name="adj2" fmla="val 107162"/>
              <a:gd name="adj3" fmla="val -52292"/>
              <a:gd name="adj4" fmla="val 167912"/>
            </a:avLst>
          </a:prstGeom>
          <a:solidFill>
            <a:schemeClr val="accent1"/>
          </a:solidFill>
          <a:ln w="12700">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Wrong</a:t>
            </a:r>
            <a:br>
              <a:rPr lang="en-US" altLang="en-US" sz="1600"/>
            </a:br>
            <a:r>
              <a:rPr lang="en-US" altLang="en-US" sz="1600"/>
              <a:t>register</a:t>
            </a:r>
            <a:br>
              <a:rPr lang="en-US" altLang="en-US" sz="1600"/>
            </a:br>
            <a:r>
              <a:rPr lang="en-US" altLang="en-US" sz="1600"/>
              <a:t>number</a:t>
            </a:r>
            <a:endParaRPr lang="en-AU" altLang="en-US" sz="1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4789"/>
                                        </p:tgtEl>
                                        <p:attrNameLst>
                                          <p:attrName>style.visibility</p:attrName>
                                        </p:attrNameLst>
                                      </p:cBhvr>
                                      <p:to>
                                        <p:strVal val="visible"/>
                                      </p:to>
                                    </p:set>
                                    <p:animEffect transition="in" filter="fade">
                                      <p:cBhvr>
                                        <p:cTn id="7" dur="1000"/>
                                        <p:tgtEl>
                                          <p:spTgt spid="3747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4788"/>
                                        </p:tgtEl>
                                        <p:attrNameLst>
                                          <p:attrName>style.visibility</p:attrName>
                                        </p:attrNameLst>
                                      </p:cBhvr>
                                      <p:to>
                                        <p:strVal val="visible"/>
                                      </p:to>
                                    </p:set>
                                    <p:animEffect transition="in" filter="fade">
                                      <p:cBhvr>
                                        <p:cTn id="10" dur="1000"/>
                                        <p:tgtEl>
                                          <p:spTgt spid="374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8" grpId="0" animBg="1"/>
      <p:bldP spid="37478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Footer Placeholder 2">
            <a:extLst>
              <a:ext uri="{FF2B5EF4-FFF2-40B4-BE49-F238E27FC236}">
                <a16:creationId xmlns:a16="http://schemas.microsoft.com/office/drawing/2014/main" id="{1BB7DB5C-683C-451E-ADCF-AD4767658BB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1BB62649-E64C-4597-93E8-E3B6A98C624A}" type="slidenum">
              <a:rPr lang="en-AU" altLang="en-US" sz="1400" smtClean="0"/>
              <a:pPr>
                <a:spcBef>
                  <a:spcPct val="0"/>
                </a:spcBef>
                <a:buClrTx/>
                <a:buSzTx/>
                <a:buFontTx/>
                <a:buNone/>
              </a:pPr>
              <a:t>71</a:t>
            </a:fld>
            <a:endParaRPr lang="en-AU" altLang="en-US" sz="1400"/>
          </a:p>
        </p:txBody>
      </p:sp>
      <p:pic>
        <p:nvPicPr>
          <p:cNvPr id="180227" name="Picture 6" descr="f04-41-P374493">
            <a:extLst>
              <a:ext uri="{FF2B5EF4-FFF2-40B4-BE49-F238E27FC236}">
                <a16:creationId xmlns:a16="http://schemas.microsoft.com/office/drawing/2014/main" id="{5D2CE23A-7CEC-46F4-84EF-DC553B0D2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38" y="2057400"/>
            <a:ext cx="818356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8" name="Rectangle 2">
            <a:extLst>
              <a:ext uri="{FF2B5EF4-FFF2-40B4-BE49-F238E27FC236}">
                <a16:creationId xmlns:a16="http://schemas.microsoft.com/office/drawing/2014/main" id="{096EA6F0-F4B0-4557-9577-7A6968F61177}"/>
              </a:ext>
            </a:extLst>
          </p:cNvPr>
          <p:cNvSpPr>
            <a:spLocks noGrp="1" noChangeArrowheads="1"/>
          </p:cNvSpPr>
          <p:nvPr>
            <p:ph type="title"/>
          </p:nvPr>
        </p:nvSpPr>
        <p:spPr/>
        <p:txBody>
          <a:bodyPr/>
          <a:lstStyle/>
          <a:p>
            <a:pPr eaLnBrk="1" hangingPunct="1"/>
            <a:r>
              <a:rPr lang="en-US" altLang="en-US"/>
              <a:t>Corrected Datapath for Load</a:t>
            </a:r>
            <a:endParaRPr lang="en-AU"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Footer Placeholder 2">
            <a:extLst>
              <a:ext uri="{FF2B5EF4-FFF2-40B4-BE49-F238E27FC236}">
                <a16:creationId xmlns:a16="http://schemas.microsoft.com/office/drawing/2014/main" id="{8AA37A56-657E-40B8-BF9B-109E3004EFB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E1DEDD45-A922-4904-8CD5-9B8D04CF024D}" type="slidenum">
              <a:rPr lang="en-AU" altLang="en-US" sz="1400" smtClean="0"/>
              <a:pPr>
                <a:spcBef>
                  <a:spcPct val="0"/>
                </a:spcBef>
                <a:buClrTx/>
                <a:buSzTx/>
                <a:buFontTx/>
                <a:buNone/>
              </a:pPr>
              <a:t>72</a:t>
            </a:fld>
            <a:endParaRPr lang="en-AU" altLang="en-US" sz="1400"/>
          </a:p>
        </p:txBody>
      </p:sp>
      <p:pic>
        <p:nvPicPr>
          <p:cNvPr id="182275" name="Picture 6" descr="f04-39-P374493">
            <a:extLst>
              <a:ext uri="{FF2B5EF4-FFF2-40B4-BE49-F238E27FC236}">
                <a16:creationId xmlns:a16="http://schemas.microsoft.com/office/drawing/2014/main" id="{D51BE3EF-FCFC-4519-AD08-5728A1823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46200"/>
            <a:ext cx="8137525"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Rectangle 2">
            <a:extLst>
              <a:ext uri="{FF2B5EF4-FFF2-40B4-BE49-F238E27FC236}">
                <a16:creationId xmlns:a16="http://schemas.microsoft.com/office/drawing/2014/main" id="{6E8D05DB-B9BE-47BE-A761-964652426682}"/>
              </a:ext>
            </a:extLst>
          </p:cNvPr>
          <p:cNvSpPr>
            <a:spLocks noGrp="1" noChangeArrowheads="1"/>
          </p:cNvSpPr>
          <p:nvPr>
            <p:ph type="title"/>
          </p:nvPr>
        </p:nvSpPr>
        <p:spPr/>
        <p:txBody>
          <a:bodyPr/>
          <a:lstStyle/>
          <a:p>
            <a:pPr eaLnBrk="1" hangingPunct="1"/>
            <a:r>
              <a:rPr lang="en-US" altLang="en-US"/>
              <a:t>EX for Store</a:t>
            </a:r>
            <a:endParaRPr lang="en-AU"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Footer Placeholder 2">
            <a:extLst>
              <a:ext uri="{FF2B5EF4-FFF2-40B4-BE49-F238E27FC236}">
                <a16:creationId xmlns:a16="http://schemas.microsoft.com/office/drawing/2014/main" id="{FC2CD360-73B5-452E-AB1A-09238519818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53E752A-F07E-4C14-839A-EEF018B184AE}" type="slidenum">
              <a:rPr lang="en-AU" altLang="en-US" sz="1400" smtClean="0"/>
              <a:pPr>
                <a:spcBef>
                  <a:spcPct val="0"/>
                </a:spcBef>
                <a:buClrTx/>
                <a:buSzTx/>
                <a:buFontTx/>
                <a:buNone/>
              </a:pPr>
              <a:t>73</a:t>
            </a:fld>
            <a:endParaRPr lang="en-AU" altLang="en-US" sz="1400"/>
          </a:p>
        </p:txBody>
      </p:sp>
      <p:pic>
        <p:nvPicPr>
          <p:cNvPr id="184323" name="Picture 6" descr="f04-40-P374493-MEM">
            <a:extLst>
              <a:ext uri="{FF2B5EF4-FFF2-40B4-BE49-F238E27FC236}">
                <a16:creationId xmlns:a16="http://schemas.microsoft.com/office/drawing/2014/main" id="{3D18669A-D5BD-4976-BA0F-A236AE0D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14463"/>
            <a:ext cx="8183563"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4" name="Rectangle 2">
            <a:extLst>
              <a:ext uri="{FF2B5EF4-FFF2-40B4-BE49-F238E27FC236}">
                <a16:creationId xmlns:a16="http://schemas.microsoft.com/office/drawing/2014/main" id="{30A73DC3-4C8C-40BA-8190-EA8795DD42E4}"/>
              </a:ext>
            </a:extLst>
          </p:cNvPr>
          <p:cNvSpPr>
            <a:spLocks noGrp="1" noChangeArrowheads="1"/>
          </p:cNvSpPr>
          <p:nvPr>
            <p:ph type="title"/>
          </p:nvPr>
        </p:nvSpPr>
        <p:spPr/>
        <p:txBody>
          <a:bodyPr/>
          <a:lstStyle/>
          <a:p>
            <a:pPr eaLnBrk="1" hangingPunct="1"/>
            <a:r>
              <a:rPr lang="en-US" altLang="en-US"/>
              <a:t>MEM for Store</a:t>
            </a:r>
            <a:endParaRPr lang="en-AU"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ooter Placeholder 2">
            <a:extLst>
              <a:ext uri="{FF2B5EF4-FFF2-40B4-BE49-F238E27FC236}">
                <a16:creationId xmlns:a16="http://schemas.microsoft.com/office/drawing/2014/main" id="{DE94D0E3-20AB-4243-80FE-36433BA2914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752EA5BD-4BC8-4CBF-AFA0-FE9EF870569C}" type="slidenum">
              <a:rPr lang="en-AU" altLang="en-US" sz="1400" smtClean="0"/>
              <a:pPr>
                <a:spcBef>
                  <a:spcPct val="0"/>
                </a:spcBef>
                <a:buClrTx/>
                <a:buSzTx/>
                <a:buFontTx/>
                <a:buNone/>
              </a:pPr>
              <a:t>74</a:t>
            </a:fld>
            <a:endParaRPr lang="en-AU" altLang="en-US" sz="1400"/>
          </a:p>
        </p:txBody>
      </p:sp>
      <p:pic>
        <p:nvPicPr>
          <p:cNvPr id="186371" name="Picture 5" descr="f04-40-P374493-WB">
            <a:extLst>
              <a:ext uri="{FF2B5EF4-FFF2-40B4-BE49-F238E27FC236}">
                <a16:creationId xmlns:a16="http://schemas.microsoft.com/office/drawing/2014/main" id="{96C4A8D3-2409-4519-983A-B75FCC043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901700"/>
            <a:ext cx="8191500" cy="4281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6372" name="Rectangle 2">
            <a:extLst>
              <a:ext uri="{FF2B5EF4-FFF2-40B4-BE49-F238E27FC236}">
                <a16:creationId xmlns:a16="http://schemas.microsoft.com/office/drawing/2014/main" id="{02F1BE68-CD76-4FDE-83E5-4BAE1EABB7A4}"/>
              </a:ext>
            </a:extLst>
          </p:cNvPr>
          <p:cNvSpPr>
            <a:spLocks noGrp="1" noChangeArrowheads="1"/>
          </p:cNvSpPr>
          <p:nvPr>
            <p:ph type="title"/>
          </p:nvPr>
        </p:nvSpPr>
        <p:spPr/>
        <p:txBody>
          <a:bodyPr/>
          <a:lstStyle/>
          <a:p>
            <a:pPr eaLnBrk="1" hangingPunct="1"/>
            <a:r>
              <a:rPr lang="en-US" altLang="en-US"/>
              <a:t>WB for Store</a:t>
            </a:r>
            <a:endParaRPr lang="en-AU" altLang="en-US"/>
          </a:p>
        </p:txBody>
      </p:sp>
      <p:sp>
        <p:nvSpPr>
          <p:cNvPr id="186373" name="TextBox 1">
            <a:extLst>
              <a:ext uri="{FF2B5EF4-FFF2-40B4-BE49-F238E27FC236}">
                <a16:creationId xmlns:a16="http://schemas.microsoft.com/office/drawing/2014/main" id="{A51420CC-6567-4707-80EF-18F1DA255066}"/>
              </a:ext>
            </a:extLst>
          </p:cNvPr>
          <p:cNvSpPr txBox="1">
            <a:spLocks noChangeArrowheads="1"/>
          </p:cNvSpPr>
          <p:nvPr/>
        </p:nvSpPr>
        <p:spPr bwMode="auto">
          <a:xfrm>
            <a:off x="107950" y="5516563"/>
            <a:ext cx="8928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Note: 5</a:t>
            </a:r>
            <a:r>
              <a:rPr lang="en-US" altLang="en-US" sz="1600" baseline="30000"/>
              <a:t>th</a:t>
            </a:r>
            <a:r>
              <a:rPr lang="en-US" altLang="en-US" sz="1600"/>
              <a:t> stage (WB) is doing nothing for SW’s execution.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Footer Placeholder 3">
            <a:extLst>
              <a:ext uri="{FF2B5EF4-FFF2-40B4-BE49-F238E27FC236}">
                <a16:creationId xmlns:a16="http://schemas.microsoft.com/office/drawing/2014/main" id="{66AFCBCD-EF19-4706-8F15-D42281CDCB0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5293E081-2AAA-43D1-85E3-A66BC5EF5818}" type="slidenum">
              <a:rPr lang="en-AU" altLang="en-US" sz="1400" smtClean="0"/>
              <a:pPr>
                <a:spcBef>
                  <a:spcPct val="0"/>
                </a:spcBef>
                <a:buClrTx/>
                <a:buSzTx/>
                <a:buFontTx/>
                <a:buNone/>
              </a:pPr>
              <a:t>75</a:t>
            </a:fld>
            <a:endParaRPr lang="en-AU" altLang="en-US" sz="1400"/>
          </a:p>
        </p:txBody>
      </p:sp>
      <p:sp>
        <p:nvSpPr>
          <p:cNvPr id="188419" name="Rectangle 2">
            <a:extLst>
              <a:ext uri="{FF2B5EF4-FFF2-40B4-BE49-F238E27FC236}">
                <a16:creationId xmlns:a16="http://schemas.microsoft.com/office/drawing/2014/main" id="{FEA9685C-ECC8-42FB-AD3C-81F50E8A92A8}"/>
              </a:ext>
            </a:extLst>
          </p:cNvPr>
          <p:cNvSpPr>
            <a:spLocks noGrp="1" noChangeArrowheads="1"/>
          </p:cNvSpPr>
          <p:nvPr>
            <p:ph type="title"/>
          </p:nvPr>
        </p:nvSpPr>
        <p:spPr/>
        <p:txBody>
          <a:bodyPr/>
          <a:lstStyle/>
          <a:p>
            <a:pPr eaLnBrk="1" hangingPunct="1"/>
            <a:r>
              <a:rPr lang="en-US" altLang="en-US"/>
              <a:t>Multi-Cycle Pipeline Diagram</a:t>
            </a:r>
            <a:endParaRPr lang="en-AU" altLang="en-US"/>
          </a:p>
        </p:txBody>
      </p:sp>
      <p:sp>
        <p:nvSpPr>
          <p:cNvPr id="188420" name="Rectangle 3">
            <a:extLst>
              <a:ext uri="{FF2B5EF4-FFF2-40B4-BE49-F238E27FC236}">
                <a16:creationId xmlns:a16="http://schemas.microsoft.com/office/drawing/2014/main" id="{599EDA8E-C189-4904-B986-BFEAAACC77AD}"/>
              </a:ext>
            </a:extLst>
          </p:cNvPr>
          <p:cNvSpPr>
            <a:spLocks noGrp="1" noChangeArrowheads="1"/>
          </p:cNvSpPr>
          <p:nvPr>
            <p:ph type="body" idx="1"/>
          </p:nvPr>
        </p:nvSpPr>
        <p:spPr>
          <a:xfrm>
            <a:off x="684213" y="1125538"/>
            <a:ext cx="8270875" cy="690562"/>
          </a:xfrm>
        </p:spPr>
        <p:txBody>
          <a:bodyPr/>
          <a:lstStyle/>
          <a:p>
            <a:pPr eaLnBrk="1" hangingPunct="1"/>
            <a:r>
              <a:rPr lang="en-US" altLang="en-US"/>
              <a:t>Form showing resource usage</a:t>
            </a:r>
            <a:endParaRPr lang="en-AU" altLang="en-US"/>
          </a:p>
        </p:txBody>
      </p:sp>
      <p:pic>
        <p:nvPicPr>
          <p:cNvPr id="188421" name="Picture 1">
            <a:extLst>
              <a:ext uri="{FF2B5EF4-FFF2-40B4-BE49-F238E27FC236}">
                <a16:creationId xmlns:a16="http://schemas.microsoft.com/office/drawing/2014/main" id="{01929817-3997-4E13-A197-7052546309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781175"/>
            <a:ext cx="634365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Footer Placeholder 3">
            <a:extLst>
              <a:ext uri="{FF2B5EF4-FFF2-40B4-BE49-F238E27FC236}">
                <a16:creationId xmlns:a16="http://schemas.microsoft.com/office/drawing/2014/main" id="{A1329C31-F38F-4250-BAB6-0A6376B500FC}"/>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51732928-EB59-48B5-B554-29DF153168AE}" type="slidenum">
              <a:rPr lang="en-AU" altLang="en-US" sz="1400" smtClean="0"/>
              <a:pPr>
                <a:spcBef>
                  <a:spcPct val="0"/>
                </a:spcBef>
                <a:buClrTx/>
                <a:buSzTx/>
                <a:buFontTx/>
                <a:buNone/>
              </a:pPr>
              <a:t>76</a:t>
            </a:fld>
            <a:endParaRPr lang="en-AU" altLang="en-US" sz="1400"/>
          </a:p>
        </p:txBody>
      </p:sp>
      <p:sp>
        <p:nvSpPr>
          <p:cNvPr id="190467" name="Rectangle 2">
            <a:extLst>
              <a:ext uri="{FF2B5EF4-FFF2-40B4-BE49-F238E27FC236}">
                <a16:creationId xmlns:a16="http://schemas.microsoft.com/office/drawing/2014/main" id="{5E03F718-36C6-4353-BA74-4B2801546832}"/>
              </a:ext>
            </a:extLst>
          </p:cNvPr>
          <p:cNvSpPr>
            <a:spLocks noGrp="1" noChangeArrowheads="1"/>
          </p:cNvSpPr>
          <p:nvPr>
            <p:ph type="title"/>
          </p:nvPr>
        </p:nvSpPr>
        <p:spPr/>
        <p:txBody>
          <a:bodyPr/>
          <a:lstStyle/>
          <a:p>
            <a:pPr eaLnBrk="1" hangingPunct="1"/>
            <a:r>
              <a:rPr lang="en-US" altLang="en-US"/>
              <a:t>Multi-Cycle Pipeline Diagram</a:t>
            </a:r>
            <a:endParaRPr lang="en-AU" altLang="en-US"/>
          </a:p>
        </p:txBody>
      </p:sp>
      <p:sp>
        <p:nvSpPr>
          <p:cNvPr id="190468" name="Rectangle 3">
            <a:extLst>
              <a:ext uri="{FF2B5EF4-FFF2-40B4-BE49-F238E27FC236}">
                <a16:creationId xmlns:a16="http://schemas.microsoft.com/office/drawing/2014/main" id="{17A61BCE-0C61-4CBA-9078-27901DA81F05}"/>
              </a:ext>
            </a:extLst>
          </p:cNvPr>
          <p:cNvSpPr>
            <a:spLocks noGrp="1" noChangeArrowheads="1"/>
          </p:cNvSpPr>
          <p:nvPr>
            <p:ph type="body" idx="1"/>
          </p:nvPr>
        </p:nvSpPr>
        <p:spPr>
          <a:xfrm>
            <a:off x="684213" y="1125538"/>
            <a:ext cx="8270875" cy="690562"/>
          </a:xfrm>
        </p:spPr>
        <p:txBody>
          <a:bodyPr/>
          <a:lstStyle/>
          <a:p>
            <a:pPr eaLnBrk="1" hangingPunct="1"/>
            <a:r>
              <a:rPr lang="en-US" altLang="en-US"/>
              <a:t>Traditional form</a:t>
            </a:r>
            <a:endParaRPr lang="en-AU" altLang="en-US"/>
          </a:p>
        </p:txBody>
      </p:sp>
      <p:pic>
        <p:nvPicPr>
          <p:cNvPr id="190469" name="Picture 6" descr="f04-44-P374493">
            <a:extLst>
              <a:ext uri="{FF2B5EF4-FFF2-40B4-BE49-F238E27FC236}">
                <a16:creationId xmlns:a16="http://schemas.microsoft.com/office/drawing/2014/main" id="{3C21497A-C2CA-4808-ABD8-ACADE2E0C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060575"/>
            <a:ext cx="6672262"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Footer Placeholder 3">
            <a:extLst>
              <a:ext uri="{FF2B5EF4-FFF2-40B4-BE49-F238E27FC236}">
                <a16:creationId xmlns:a16="http://schemas.microsoft.com/office/drawing/2014/main" id="{111552AA-DF40-43F5-B9CD-B8B7B1A0307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DE92E2A-7DEF-41CF-B091-E19F47C4A5C3}" type="slidenum">
              <a:rPr lang="en-AU" altLang="en-US" sz="1400" smtClean="0"/>
              <a:pPr>
                <a:spcBef>
                  <a:spcPct val="0"/>
                </a:spcBef>
                <a:buClrTx/>
                <a:buSzTx/>
                <a:buFontTx/>
                <a:buNone/>
              </a:pPr>
              <a:t>77</a:t>
            </a:fld>
            <a:endParaRPr lang="en-AU" altLang="en-US" sz="1400"/>
          </a:p>
        </p:txBody>
      </p:sp>
      <p:pic>
        <p:nvPicPr>
          <p:cNvPr id="192515" name="Picture 5" descr="f04-45-P374493">
            <a:extLst>
              <a:ext uri="{FF2B5EF4-FFF2-40B4-BE49-F238E27FC236}">
                <a16:creationId xmlns:a16="http://schemas.microsoft.com/office/drawing/2014/main" id="{58161B28-748F-44C4-A4A1-98622D68E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1911350"/>
            <a:ext cx="792797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6" name="Rectangle 2">
            <a:extLst>
              <a:ext uri="{FF2B5EF4-FFF2-40B4-BE49-F238E27FC236}">
                <a16:creationId xmlns:a16="http://schemas.microsoft.com/office/drawing/2014/main" id="{9BA8DE9F-35E9-45A8-8DDC-AE473D1E238F}"/>
              </a:ext>
            </a:extLst>
          </p:cNvPr>
          <p:cNvSpPr>
            <a:spLocks noGrp="1" noChangeArrowheads="1"/>
          </p:cNvSpPr>
          <p:nvPr>
            <p:ph type="title"/>
          </p:nvPr>
        </p:nvSpPr>
        <p:spPr/>
        <p:txBody>
          <a:bodyPr/>
          <a:lstStyle/>
          <a:p>
            <a:pPr eaLnBrk="1" hangingPunct="1"/>
            <a:r>
              <a:rPr lang="en-AU" altLang="en-US"/>
              <a:t>Single-Cycle Pipeline Diagram</a:t>
            </a:r>
          </a:p>
        </p:txBody>
      </p:sp>
      <p:sp>
        <p:nvSpPr>
          <p:cNvPr id="192517" name="Rectangle 3">
            <a:extLst>
              <a:ext uri="{FF2B5EF4-FFF2-40B4-BE49-F238E27FC236}">
                <a16:creationId xmlns:a16="http://schemas.microsoft.com/office/drawing/2014/main" id="{6143C430-45AB-426F-A279-A2C4CD984B78}"/>
              </a:ext>
            </a:extLst>
          </p:cNvPr>
          <p:cNvSpPr>
            <a:spLocks noGrp="1" noChangeArrowheads="1"/>
          </p:cNvSpPr>
          <p:nvPr>
            <p:ph type="body" idx="1"/>
          </p:nvPr>
        </p:nvSpPr>
        <p:spPr>
          <a:xfrm>
            <a:off x="684213" y="1125538"/>
            <a:ext cx="8270875" cy="647700"/>
          </a:xfrm>
        </p:spPr>
        <p:txBody>
          <a:bodyPr/>
          <a:lstStyle/>
          <a:p>
            <a:pPr eaLnBrk="1" hangingPunct="1"/>
            <a:r>
              <a:rPr lang="en-AU" altLang="en-US"/>
              <a:t>State of pipeline in a given cycle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Footer Placeholder 2">
            <a:extLst>
              <a:ext uri="{FF2B5EF4-FFF2-40B4-BE49-F238E27FC236}">
                <a16:creationId xmlns:a16="http://schemas.microsoft.com/office/drawing/2014/main" id="{30B69B46-E2A3-4F21-91EA-E8AE220F92E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4AA99608-7A96-4C90-AC34-05F3174D8BBD}" type="slidenum">
              <a:rPr lang="en-AU" altLang="en-US" sz="1400" smtClean="0"/>
              <a:pPr>
                <a:spcBef>
                  <a:spcPct val="0"/>
                </a:spcBef>
                <a:buClrTx/>
                <a:buSzTx/>
                <a:buFontTx/>
                <a:buNone/>
              </a:pPr>
              <a:t>78</a:t>
            </a:fld>
            <a:endParaRPr lang="en-AU" altLang="en-US" sz="1400"/>
          </a:p>
        </p:txBody>
      </p:sp>
      <p:pic>
        <p:nvPicPr>
          <p:cNvPr id="194563" name="Picture 7" descr="f04-46-P374493">
            <a:extLst>
              <a:ext uri="{FF2B5EF4-FFF2-40B4-BE49-F238E27FC236}">
                <a16:creationId xmlns:a16="http://schemas.microsoft.com/office/drawing/2014/main" id="{9B042254-1211-427B-9C11-50CC089A0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84313"/>
            <a:ext cx="8015288"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Rectangle 2">
            <a:extLst>
              <a:ext uri="{FF2B5EF4-FFF2-40B4-BE49-F238E27FC236}">
                <a16:creationId xmlns:a16="http://schemas.microsoft.com/office/drawing/2014/main" id="{D0063EB0-EE95-4948-86D9-68BA0EBF18A0}"/>
              </a:ext>
            </a:extLst>
          </p:cNvPr>
          <p:cNvSpPr>
            <a:spLocks noGrp="1" noChangeArrowheads="1"/>
          </p:cNvSpPr>
          <p:nvPr>
            <p:ph type="title"/>
          </p:nvPr>
        </p:nvSpPr>
        <p:spPr/>
        <p:txBody>
          <a:bodyPr/>
          <a:lstStyle/>
          <a:p>
            <a:pPr eaLnBrk="1" hangingPunct="1"/>
            <a:r>
              <a:rPr lang="en-US" altLang="en-US"/>
              <a:t>Pipelined Control (Simplified)</a:t>
            </a:r>
            <a:endParaRPr lang="en-AU"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Footer Placeholder 3">
            <a:extLst>
              <a:ext uri="{FF2B5EF4-FFF2-40B4-BE49-F238E27FC236}">
                <a16:creationId xmlns:a16="http://schemas.microsoft.com/office/drawing/2014/main" id="{3B53F290-990E-48D1-B233-BFD044CB142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4769D78-781D-4BC4-A7E5-A0C89444BB78}" type="slidenum">
              <a:rPr lang="en-AU" altLang="en-US" sz="1400" smtClean="0"/>
              <a:pPr>
                <a:spcBef>
                  <a:spcPct val="0"/>
                </a:spcBef>
                <a:buClrTx/>
                <a:buSzTx/>
                <a:buFontTx/>
                <a:buNone/>
              </a:pPr>
              <a:t>79</a:t>
            </a:fld>
            <a:endParaRPr lang="en-AU" altLang="en-US" sz="1400"/>
          </a:p>
        </p:txBody>
      </p:sp>
      <p:pic>
        <p:nvPicPr>
          <p:cNvPr id="196611" name="Picture 6" descr="f04-50-P374493">
            <a:extLst>
              <a:ext uri="{FF2B5EF4-FFF2-40B4-BE49-F238E27FC236}">
                <a16:creationId xmlns:a16="http://schemas.microsoft.com/office/drawing/2014/main" id="{141F55E1-69B6-4E92-B6A2-0A597C250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492375"/>
            <a:ext cx="5462588"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2" name="Rectangle 2">
            <a:extLst>
              <a:ext uri="{FF2B5EF4-FFF2-40B4-BE49-F238E27FC236}">
                <a16:creationId xmlns:a16="http://schemas.microsoft.com/office/drawing/2014/main" id="{EBEBDF67-3419-4EAD-AE10-80C27387F92C}"/>
              </a:ext>
            </a:extLst>
          </p:cNvPr>
          <p:cNvSpPr>
            <a:spLocks noGrp="1" noChangeArrowheads="1"/>
          </p:cNvSpPr>
          <p:nvPr>
            <p:ph type="title"/>
          </p:nvPr>
        </p:nvSpPr>
        <p:spPr/>
        <p:txBody>
          <a:bodyPr/>
          <a:lstStyle/>
          <a:p>
            <a:pPr eaLnBrk="1" hangingPunct="1"/>
            <a:r>
              <a:rPr lang="en-US" altLang="en-US"/>
              <a:t>Pipelined Control</a:t>
            </a:r>
            <a:endParaRPr lang="en-AU" altLang="en-US"/>
          </a:p>
        </p:txBody>
      </p:sp>
      <p:sp>
        <p:nvSpPr>
          <p:cNvPr id="196613" name="Rectangle 3">
            <a:extLst>
              <a:ext uri="{FF2B5EF4-FFF2-40B4-BE49-F238E27FC236}">
                <a16:creationId xmlns:a16="http://schemas.microsoft.com/office/drawing/2014/main" id="{B2BE4C23-5383-43FF-9B59-FAA36C9E32C8}"/>
              </a:ext>
            </a:extLst>
          </p:cNvPr>
          <p:cNvSpPr>
            <a:spLocks noGrp="1" noChangeArrowheads="1"/>
          </p:cNvSpPr>
          <p:nvPr>
            <p:ph type="body" idx="1"/>
          </p:nvPr>
        </p:nvSpPr>
        <p:spPr>
          <a:xfrm>
            <a:off x="684213" y="1125538"/>
            <a:ext cx="8270875" cy="1150937"/>
          </a:xfrm>
        </p:spPr>
        <p:txBody>
          <a:bodyPr/>
          <a:lstStyle/>
          <a:p>
            <a:pPr eaLnBrk="1" hangingPunct="1"/>
            <a:r>
              <a:rPr lang="en-US" altLang="en-US"/>
              <a:t>Control signals derived from instruction</a:t>
            </a:r>
          </a:p>
          <a:p>
            <a:pPr lvl="1" eaLnBrk="1" hangingPunct="1"/>
            <a:r>
              <a:rPr lang="en-AU" altLang="en-US"/>
              <a:t>As in single-cycle implementation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a:extLst>
              <a:ext uri="{FF2B5EF4-FFF2-40B4-BE49-F238E27FC236}">
                <a16:creationId xmlns:a16="http://schemas.microsoft.com/office/drawing/2014/main" id="{2847AFE6-C51C-48C6-B3C9-7E739AE4524F}"/>
              </a:ext>
            </a:extLst>
          </p:cNvPr>
          <p:cNvSpPr txBox="1">
            <a:spLocks noGrp="1"/>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r" eaLnBrk="1" hangingPunct="1">
              <a:spcBef>
                <a:spcPct val="0"/>
              </a:spcBef>
              <a:buClrTx/>
              <a:buSzTx/>
              <a:buFontTx/>
              <a:buNone/>
            </a:pPr>
            <a:fld id="{37F0B16C-2806-4053-A300-DC313E1B0769}" type="slidenum">
              <a:rPr lang="en-US" altLang="en-US" sz="1200">
                <a:latin typeface="Calibri" panose="020F0502020204030204" pitchFamily="34" charset="0"/>
              </a:rPr>
              <a:pPr algn="r" eaLnBrk="1" hangingPunct="1">
                <a:spcBef>
                  <a:spcPct val="0"/>
                </a:spcBef>
                <a:buClrTx/>
                <a:buSzTx/>
                <a:buFontTx/>
                <a:buNone/>
              </a:pPr>
              <a:t>8</a:t>
            </a:fld>
            <a:endParaRPr lang="en-US" altLang="en-US" sz="1200">
              <a:latin typeface="Calibri" panose="020F0502020204030204" pitchFamily="34" charset="0"/>
            </a:endParaRPr>
          </a:p>
        </p:txBody>
      </p:sp>
      <p:sp>
        <p:nvSpPr>
          <p:cNvPr id="20483" name="Footer Placeholder 7">
            <a:extLst>
              <a:ext uri="{FF2B5EF4-FFF2-40B4-BE49-F238E27FC236}">
                <a16:creationId xmlns:a16="http://schemas.microsoft.com/office/drawing/2014/main" id="{00A4B0CC-110F-482C-8645-54DBE114E9D3}"/>
              </a:ext>
            </a:extLst>
          </p:cNvPr>
          <p:cNvSpPr txBox="1">
            <a:spLocks noGrp="1"/>
          </p:cNvSpPr>
          <p:nvPr/>
        </p:nvSpPr>
        <p:spPr bwMode="auto">
          <a:xfrm>
            <a:off x="0" y="6416675"/>
            <a:ext cx="9144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000"/>
              <a:t>Copyright © 2014 Elsevier Inc. All rights reserved.</a:t>
            </a:r>
          </a:p>
        </p:txBody>
      </p:sp>
      <p:sp>
        <p:nvSpPr>
          <p:cNvPr id="20484" name="TextBox 3">
            <a:extLst>
              <a:ext uri="{FF2B5EF4-FFF2-40B4-BE49-F238E27FC236}">
                <a16:creationId xmlns:a16="http://schemas.microsoft.com/office/drawing/2014/main" id="{DD151099-5D87-46FF-9BBF-5EF2BE87F331}"/>
              </a:ext>
            </a:extLst>
          </p:cNvPr>
          <p:cNvSpPr txBox="1">
            <a:spLocks noChangeArrowheads="1"/>
          </p:cNvSpPr>
          <p:nvPr/>
        </p:nvSpPr>
        <p:spPr bwMode="auto">
          <a:xfrm>
            <a:off x="685800" y="5646738"/>
            <a:ext cx="7772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200">
                <a:solidFill>
                  <a:srgbClr val="000000"/>
                </a:solidFill>
                <a:ea typeface="Times New Roman" panose="02020603050405020304" pitchFamily="18" charset="0"/>
                <a:cs typeface="ITCFranklinGothicStd-Hvy"/>
              </a:rPr>
              <a:t>FIGURE: MIPS instruction formats: R, I, J.</a:t>
            </a:r>
          </a:p>
        </p:txBody>
      </p:sp>
      <p:pic>
        <p:nvPicPr>
          <p:cNvPr id="20485" name="Picture 6" descr="f02-20-9780124077263">
            <a:extLst>
              <a:ext uri="{FF2B5EF4-FFF2-40B4-BE49-F238E27FC236}">
                <a16:creationId xmlns:a16="http://schemas.microsoft.com/office/drawing/2014/main" id="{B417B238-3682-49AB-BB90-77D7E4F623FE}"/>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14325" y="1844675"/>
            <a:ext cx="8515350" cy="1512888"/>
          </a:xfrm>
        </p:spPr>
      </p:pic>
      <p:sp>
        <p:nvSpPr>
          <p:cNvPr id="6" name="Rectangle 26">
            <a:extLst>
              <a:ext uri="{FF2B5EF4-FFF2-40B4-BE49-F238E27FC236}">
                <a16:creationId xmlns:a16="http://schemas.microsoft.com/office/drawing/2014/main" id="{7F4ECE71-0053-48F5-A71E-14C723CF9CA8}"/>
              </a:ext>
            </a:extLst>
          </p:cNvPr>
          <p:cNvSpPr txBox="1">
            <a:spLocks noChangeArrowheads="1"/>
          </p:cNvSpPr>
          <p:nvPr/>
        </p:nvSpPr>
        <p:spPr>
          <a:xfrm>
            <a:off x="684213" y="146050"/>
            <a:ext cx="8259762" cy="762000"/>
          </a:xfrm>
          <a:prstGeom prst="rect">
            <a:avLst/>
          </a:prstGeom>
        </p:spPr>
        <p:txBody>
          <a:bodyP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a:lstStyle>
          <a:p>
            <a:pPr eaLnBrk="1" hangingPunct="1">
              <a:defRPr/>
            </a:pPr>
            <a:r>
              <a:rPr lang="en-US" sz="3600" kern="0" dirty="0"/>
              <a:t>3 MIPS Instructions format: R, I, J</a:t>
            </a:r>
            <a:endParaRPr lang="en-AU" sz="3600" kern="0" dirty="0"/>
          </a:p>
        </p:txBody>
      </p:sp>
      <p:sp>
        <p:nvSpPr>
          <p:cNvPr id="7" name="TextBox 6">
            <a:extLst>
              <a:ext uri="{FF2B5EF4-FFF2-40B4-BE49-F238E27FC236}">
                <a16:creationId xmlns:a16="http://schemas.microsoft.com/office/drawing/2014/main" id="{969EEE72-1B7A-47FD-AB37-FC0652DCB1B7}"/>
              </a:ext>
            </a:extLst>
          </p:cNvPr>
          <p:cNvSpPr txBox="1"/>
          <p:nvPr/>
        </p:nvSpPr>
        <p:spPr>
          <a:xfrm>
            <a:off x="8015288" y="0"/>
            <a:ext cx="1128712" cy="400050"/>
          </a:xfrm>
          <a:prstGeom prst="rect">
            <a:avLst/>
          </a:prstGeom>
          <a:noFill/>
        </p:spPr>
        <p:txBody>
          <a:bodyPr>
            <a:spAutoFit/>
          </a:bodyPr>
          <a:lstStyle/>
          <a:p>
            <a:pPr algn="r">
              <a:defRPr/>
            </a:pPr>
            <a:r>
              <a:rPr lang="en-US" sz="2000" b="1" dirty="0">
                <a:solidFill>
                  <a:srgbClr val="00B050"/>
                </a:solidFill>
                <a:effectLst>
                  <a:outerShdw blurRad="38100" dist="38100" dir="2700000" algn="tl">
                    <a:srgbClr val="000000">
                      <a:alpha val="43137"/>
                    </a:srgbClr>
                  </a:outerShdw>
                </a:effectLst>
              </a:rPr>
              <a:t>Review</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Footer Placeholder 2">
            <a:extLst>
              <a:ext uri="{FF2B5EF4-FFF2-40B4-BE49-F238E27FC236}">
                <a16:creationId xmlns:a16="http://schemas.microsoft.com/office/drawing/2014/main" id="{95701E98-24A2-433F-BF16-5F8DD3DAF11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6BF36AD-41F1-40C7-8FE8-6667996F6A4C}" type="slidenum">
              <a:rPr lang="en-AU" altLang="en-US" sz="1400" smtClean="0"/>
              <a:pPr>
                <a:spcBef>
                  <a:spcPct val="0"/>
                </a:spcBef>
                <a:buClrTx/>
                <a:buSzTx/>
                <a:buFontTx/>
                <a:buNone/>
              </a:pPr>
              <a:t>80</a:t>
            </a:fld>
            <a:endParaRPr lang="en-AU" altLang="en-US" sz="1400"/>
          </a:p>
        </p:txBody>
      </p:sp>
      <p:pic>
        <p:nvPicPr>
          <p:cNvPr id="198659" name="Picture 5" descr="f04-51-P374493">
            <a:extLst>
              <a:ext uri="{FF2B5EF4-FFF2-40B4-BE49-F238E27FC236}">
                <a16:creationId xmlns:a16="http://schemas.microsoft.com/office/drawing/2014/main" id="{AA983FE0-950E-45CE-B975-11D0424C6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125538"/>
            <a:ext cx="7362825" cy="52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0" name="Rectangle 2">
            <a:extLst>
              <a:ext uri="{FF2B5EF4-FFF2-40B4-BE49-F238E27FC236}">
                <a16:creationId xmlns:a16="http://schemas.microsoft.com/office/drawing/2014/main" id="{1AA72637-2E60-41FB-99F1-A509F0BC7959}"/>
              </a:ext>
            </a:extLst>
          </p:cNvPr>
          <p:cNvSpPr>
            <a:spLocks noGrp="1" noChangeArrowheads="1"/>
          </p:cNvSpPr>
          <p:nvPr>
            <p:ph type="title"/>
          </p:nvPr>
        </p:nvSpPr>
        <p:spPr/>
        <p:txBody>
          <a:bodyPr/>
          <a:lstStyle/>
          <a:p>
            <a:pPr eaLnBrk="1" hangingPunct="1"/>
            <a:r>
              <a:rPr lang="en-US" altLang="en-US"/>
              <a:t>Pipelined Control</a:t>
            </a:r>
            <a:endParaRPr lang="en-AU"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Footer Placeholder 3">
            <a:extLst>
              <a:ext uri="{FF2B5EF4-FFF2-40B4-BE49-F238E27FC236}">
                <a16:creationId xmlns:a16="http://schemas.microsoft.com/office/drawing/2014/main" id="{804F366B-ACCA-4349-823F-6815461683EC}"/>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B066EF41-E0D9-4DC3-A59B-81EF5FFE5A05}" type="slidenum">
              <a:rPr lang="en-AU" altLang="en-US" sz="1400" smtClean="0"/>
              <a:pPr>
                <a:spcBef>
                  <a:spcPct val="0"/>
                </a:spcBef>
                <a:buClrTx/>
                <a:buSzTx/>
                <a:buFontTx/>
                <a:buNone/>
              </a:pPr>
              <a:t>81</a:t>
            </a:fld>
            <a:endParaRPr lang="en-AU" altLang="en-US" sz="1400"/>
          </a:p>
        </p:txBody>
      </p:sp>
      <p:sp>
        <p:nvSpPr>
          <p:cNvPr id="200707" name="Rectangle 2">
            <a:extLst>
              <a:ext uri="{FF2B5EF4-FFF2-40B4-BE49-F238E27FC236}">
                <a16:creationId xmlns:a16="http://schemas.microsoft.com/office/drawing/2014/main" id="{CA75BBA5-93E0-43F7-99E9-22C3E5503FFD}"/>
              </a:ext>
            </a:extLst>
          </p:cNvPr>
          <p:cNvSpPr>
            <a:spLocks noGrp="1" noChangeArrowheads="1"/>
          </p:cNvSpPr>
          <p:nvPr>
            <p:ph type="title"/>
          </p:nvPr>
        </p:nvSpPr>
        <p:spPr>
          <a:xfrm>
            <a:off x="684213" y="236538"/>
            <a:ext cx="8259762" cy="671512"/>
          </a:xfrm>
        </p:spPr>
        <p:txBody>
          <a:bodyPr/>
          <a:lstStyle/>
          <a:p>
            <a:pPr eaLnBrk="1" hangingPunct="1"/>
            <a:r>
              <a:rPr lang="en-US" altLang="en-US" sz="3800"/>
              <a:t>Data Hazards in ALU Instructions</a:t>
            </a:r>
            <a:endParaRPr lang="en-AU" altLang="en-US" sz="3800"/>
          </a:p>
        </p:txBody>
      </p:sp>
      <p:sp>
        <p:nvSpPr>
          <p:cNvPr id="200708" name="Rectangle 3">
            <a:extLst>
              <a:ext uri="{FF2B5EF4-FFF2-40B4-BE49-F238E27FC236}">
                <a16:creationId xmlns:a16="http://schemas.microsoft.com/office/drawing/2014/main" id="{2C7494A7-86DC-42A0-B608-5A7AD3900B27}"/>
              </a:ext>
            </a:extLst>
          </p:cNvPr>
          <p:cNvSpPr>
            <a:spLocks noGrp="1" noChangeArrowheads="1"/>
          </p:cNvSpPr>
          <p:nvPr>
            <p:ph type="body" idx="1"/>
          </p:nvPr>
        </p:nvSpPr>
        <p:spPr/>
        <p:txBody>
          <a:bodyPr/>
          <a:lstStyle/>
          <a:p>
            <a:pPr eaLnBrk="1" hangingPunct="1"/>
            <a:r>
              <a:rPr lang="en-US" altLang="en-US"/>
              <a:t>Consider this sequence:</a:t>
            </a:r>
          </a:p>
          <a:p>
            <a:pPr lvl="1" eaLnBrk="1" hangingPunct="1">
              <a:buFont typeface="Wingdings" panose="05000000000000000000" pitchFamily="2" charset="2"/>
              <a:buNone/>
            </a:pPr>
            <a:r>
              <a:rPr lang="en-AU" altLang="en-US">
                <a:latin typeface="Lucida Console" panose="020B0609040504020204" pitchFamily="49" charset="0"/>
              </a:rPr>
              <a:t>	sub </a:t>
            </a:r>
            <a:r>
              <a:rPr lang="en-AU" altLang="en-US">
                <a:solidFill>
                  <a:schemeClr val="hlink"/>
                </a:solidFill>
                <a:latin typeface="Lucida Console" panose="020B0609040504020204" pitchFamily="49" charset="0"/>
              </a:rPr>
              <a:t>$2</a:t>
            </a:r>
            <a:r>
              <a:rPr lang="en-AU" altLang="en-US">
                <a:latin typeface="Lucida Console" panose="020B0609040504020204" pitchFamily="49" charset="0"/>
              </a:rPr>
              <a:t>, $1,$3   </a:t>
            </a:r>
            <a:r>
              <a:rPr lang="en-AU" altLang="en-US" sz="2000">
                <a:latin typeface="Times New Roman" panose="02020603050405020304" pitchFamily="18" charset="0"/>
                <a:cs typeface="Times New Roman" panose="02020603050405020304" pitchFamily="18" charset="0"/>
              </a:rPr>
              <a:t># Reg. $2 written by sub</a:t>
            </a:r>
            <a:br>
              <a:rPr lang="en-AU" altLang="en-US">
                <a:latin typeface="Lucida Console" panose="020B0609040504020204" pitchFamily="49" charset="0"/>
              </a:rPr>
            </a:br>
            <a:r>
              <a:rPr lang="en-AU" altLang="en-US">
                <a:latin typeface="Lucida Console" panose="020B0609040504020204" pitchFamily="49" charset="0"/>
              </a:rPr>
              <a:t>and $12,</a:t>
            </a:r>
            <a:r>
              <a:rPr lang="en-AU" altLang="en-US">
                <a:solidFill>
                  <a:schemeClr val="hlink"/>
                </a:solidFill>
                <a:latin typeface="Lucida Console" panose="020B0609040504020204" pitchFamily="49" charset="0"/>
              </a:rPr>
              <a:t>$2</a:t>
            </a:r>
            <a:r>
              <a:rPr lang="en-AU" altLang="en-US">
                <a:latin typeface="Lucida Console" panose="020B0609040504020204" pitchFamily="49" charset="0"/>
              </a:rPr>
              <a:t>,$5   </a:t>
            </a:r>
            <a:r>
              <a:rPr lang="en-AU" altLang="en-US" sz="2000">
                <a:latin typeface="Times New Roman" panose="02020603050405020304" pitchFamily="18" charset="0"/>
                <a:cs typeface="Times New Roman" panose="02020603050405020304" pitchFamily="18" charset="0"/>
              </a:rPr>
              <a:t># 1</a:t>
            </a:r>
            <a:r>
              <a:rPr lang="en-AU" altLang="en-US" sz="2000" baseline="30000">
                <a:latin typeface="Times New Roman" panose="02020603050405020304" pitchFamily="18" charset="0"/>
                <a:cs typeface="Times New Roman" panose="02020603050405020304" pitchFamily="18" charset="0"/>
              </a:rPr>
              <a:t>st</a:t>
            </a:r>
            <a:r>
              <a:rPr lang="en-AU" altLang="en-US" sz="2000">
                <a:latin typeface="Times New Roman" panose="02020603050405020304" pitchFamily="18" charset="0"/>
                <a:cs typeface="Times New Roman" panose="02020603050405020304" pitchFamily="18" charset="0"/>
              </a:rPr>
              <a:t> operand ($2) depends on sub</a:t>
            </a:r>
            <a:r>
              <a:rPr lang="en-AU" altLang="en-US">
                <a:latin typeface="Lucida Console" panose="020B0609040504020204" pitchFamily="49" charset="0"/>
              </a:rPr>
              <a:t> </a:t>
            </a:r>
            <a:br>
              <a:rPr lang="en-AU" altLang="en-US">
                <a:latin typeface="Lucida Console" panose="020B0609040504020204" pitchFamily="49" charset="0"/>
              </a:rPr>
            </a:br>
            <a:r>
              <a:rPr lang="en-AU" altLang="en-US">
                <a:latin typeface="Lucida Console" panose="020B0609040504020204" pitchFamily="49" charset="0"/>
              </a:rPr>
              <a:t>or  $13,$6,</a:t>
            </a:r>
            <a:r>
              <a:rPr lang="en-AU" altLang="en-US">
                <a:solidFill>
                  <a:schemeClr val="hlink"/>
                </a:solidFill>
                <a:latin typeface="Lucida Console" panose="020B0609040504020204" pitchFamily="49" charset="0"/>
              </a:rPr>
              <a:t>$2   </a:t>
            </a:r>
            <a:r>
              <a:rPr lang="en-AU" altLang="en-US" sz="2000">
                <a:latin typeface="Times New Roman" panose="02020603050405020304" pitchFamily="18" charset="0"/>
                <a:cs typeface="Times New Roman" panose="02020603050405020304" pitchFamily="18" charset="0"/>
              </a:rPr>
              <a:t># 2</a:t>
            </a:r>
            <a:r>
              <a:rPr lang="en-AU" altLang="en-US" sz="2000" baseline="30000">
                <a:latin typeface="Times New Roman" panose="02020603050405020304" pitchFamily="18" charset="0"/>
                <a:cs typeface="Times New Roman" panose="02020603050405020304" pitchFamily="18" charset="0"/>
              </a:rPr>
              <a:t>nd</a:t>
            </a:r>
            <a:r>
              <a:rPr lang="en-AU" altLang="en-US" sz="2000">
                <a:latin typeface="Times New Roman" panose="02020603050405020304" pitchFamily="18" charset="0"/>
                <a:cs typeface="Times New Roman" panose="02020603050405020304" pitchFamily="18" charset="0"/>
              </a:rPr>
              <a:t> operand ($2) depends on sub</a:t>
            </a:r>
            <a:br>
              <a:rPr lang="en-AU" altLang="en-US">
                <a:latin typeface="Lucida Console" panose="020B0609040504020204" pitchFamily="49" charset="0"/>
              </a:rPr>
            </a:br>
            <a:r>
              <a:rPr lang="en-AU" altLang="en-US">
                <a:latin typeface="Lucida Console" panose="020B0609040504020204" pitchFamily="49" charset="0"/>
              </a:rPr>
              <a:t>add $14,</a:t>
            </a:r>
            <a:r>
              <a:rPr lang="en-AU" altLang="en-US">
                <a:solidFill>
                  <a:schemeClr val="hlink"/>
                </a:solidFill>
                <a:latin typeface="Lucida Console" panose="020B0609040504020204" pitchFamily="49" charset="0"/>
              </a:rPr>
              <a:t>$2</a:t>
            </a:r>
            <a:r>
              <a:rPr lang="en-AU" altLang="en-US">
                <a:latin typeface="Lucida Console" panose="020B0609040504020204" pitchFamily="49" charset="0"/>
              </a:rPr>
              <a:t>,</a:t>
            </a:r>
            <a:r>
              <a:rPr lang="en-AU" altLang="en-US">
                <a:solidFill>
                  <a:schemeClr val="hlink"/>
                </a:solidFill>
                <a:latin typeface="Lucida Console" panose="020B0609040504020204" pitchFamily="49" charset="0"/>
              </a:rPr>
              <a:t>$2   </a:t>
            </a:r>
            <a:r>
              <a:rPr lang="en-AU" altLang="en-US" sz="2000">
                <a:latin typeface="Times New Roman" panose="02020603050405020304" pitchFamily="18" charset="0"/>
                <a:cs typeface="Times New Roman" panose="02020603050405020304" pitchFamily="18" charset="0"/>
              </a:rPr>
              <a:t># 1</a:t>
            </a:r>
            <a:r>
              <a:rPr lang="en-AU" altLang="en-US" sz="2000" baseline="30000">
                <a:latin typeface="Times New Roman" panose="02020603050405020304" pitchFamily="18" charset="0"/>
                <a:cs typeface="Times New Roman" panose="02020603050405020304" pitchFamily="18" charset="0"/>
              </a:rPr>
              <a:t>st</a:t>
            </a:r>
            <a:r>
              <a:rPr lang="en-AU" altLang="en-US" sz="2000">
                <a:latin typeface="Times New Roman" panose="02020603050405020304" pitchFamily="18" charset="0"/>
                <a:cs typeface="Times New Roman" panose="02020603050405020304" pitchFamily="18" charset="0"/>
              </a:rPr>
              <a:t> ($2) &amp; 2</a:t>
            </a:r>
            <a:r>
              <a:rPr lang="en-AU" altLang="en-US" sz="2000" baseline="30000">
                <a:latin typeface="Times New Roman" panose="02020603050405020304" pitchFamily="18" charset="0"/>
                <a:cs typeface="Times New Roman" panose="02020603050405020304" pitchFamily="18" charset="0"/>
              </a:rPr>
              <a:t>nd</a:t>
            </a:r>
            <a:r>
              <a:rPr lang="en-AU" altLang="en-US" sz="2000">
                <a:latin typeface="Times New Roman" panose="02020603050405020304" pitchFamily="18" charset="0"/>
                <a:cs typeface="Times New Roman" panose="02020603050405020304" pitchFamily="18" charset="0"/>
              </a:rPr>
              <a:t> ($2) depend on sub</a:t>
            </a:r>
            <a:r>
              <a:rPr lang="en-AU" altLang="en-US">
                <a:solidFill>
                  <a:schemeClr val="hlink"/>
                </a:solidFill>
                <a:latin typeface="Lucida Console" panose="020B0609040504020204" pitchFamily="49" charset="0"/>
              </a:rPr>
              <a:t> </a:t>
            </a:r>
            <a:br>
              <a:rPr lang="en-AU" altLang="en-US">
                <a:latin typeface="Lucida Console" panose="020B0609040504020204" pitchFamily="49" charset="0"/>
              </a:rPr>
            </a:br>
            <a:r>
              <a:rPr lang="en-AU" altLang="en-US">
                <a:latin typeface="Lucida Console" panose="020B0609040504020204" pitchFamily="49" charset="0"/>
              </a:rPr>
              <a:t>sw  $15,100(</a:t>
            </a:r>
            <a:r>
              <a:rPr lang="en-AU" altLang="en-US">
                <a:solidFill>
                  <a:schemeClr val="hlink"/>
                </a:solidFill>
                <a:latin typeface="Lucida Console" panose="020B0609040504020204" pitchFamily="49" charset="0"/>
              </a:rPr>
              <a:t>$2</a:t>
            </a:r>
            <a:r>
              <a:rPr lang="en-AU" altLang="en-US">
                <a:latin typeface="Lucida Console" panose="020B0609040504020204" pitchFamily="49" charset="0"/>
              </a:rPr>
              <a:t>) </a:t>
            </a:r>
            <a:r>
              <a:rPr lang="en-AU" altLang="en-US" sz="1800">
                <a:latin typeface="Lucida Console" panose="020B0609040504020204" pitchFamily="49" charset="0"/>
              </a:rPr>
              <a:t>#</a:t>
            </a:r>
            <a:r>
              <a:rPr lang="en-AU" altLang="en-US" sz="1800">
                <a:latin typeface="Times New Roman" panose="02020603050405020304" pitchFamily="18" charset="0"/>
                <a:cs typeface="Times New Roman" panose="02020603050405020304" pitchFamily="18" charset="0"/>
              </a:rPr>
              <a:t> Base </a:t>
            </a:r>
            <a:r>
              <a:rPr lang="en-AU" altLang="en-US" sz="2000">
                <a:latin typeface="Times New Roman" panose="02020603050405020304" pitchFamily="18" charset="0"/>
                <a:cs typeface="Times New Roman" panose="02020603050405020304" pitchFamily="18" charset="0"/>
              </a:rPr>
              <a:t>($2) depends on sub</a:t>
            </a:r>
            <a:r>
              <a:rPr lang="en-AU" altLang="en-US">
                <a:latin typeface="Times New Roman" panose="02020603050405020304" pitchFamily="18" charset="0"/>
                <a:cs typeface="Times New Roman" panose="02020603050405020304" pitchFamily="18" charset="0"/>
              </a:rPr>
              <a:t> </a:t>
            </a:r>
            <a:endParaRPr lang="en-AU" altLang="en-US">
              <a:latin typeface="Lucida Console" panose="020B0609040504020204" pitchFamily="49" charset="0"/>
            </a:endParaRPr>
          </a:p>
          <a:p>
            <a:pPr eaLnBrk="1" hangingPunct="1"/>
            <a:r>
              <a:rPr lang="en-US" altLang="en-US"/>
              <a:t>We can resolve hazards with forwarding</a:t>
            </a:r>
          </a:p>
          <a:p>
            <a:pPr lvl="1" eaLnBrk="1" hangingPunct="1"/>
            <a:r>
              <a:rPr lang="en-US" altLang="en-US"/>
              <a:t>How do we detect when to forward?</a:t>
            </a:r>
          </a:p>
        </p:txBody>
      </p:sp>
      <p:sp>
        <p:nvSpPr>
          <p:cNvPr id="200709" name="Text Box 4">
            <a:extLst>
              <a:ext uri="{FF2B5EF4-FFF2-40B4-BE49-F238E27FC236}">
                <a16:creationId xmlns:a16="http://schemas.microsoft.com/office/drawing/2014/main" id="{CE808D0D-009A-4664-A63B-7DB7B66DD9C3}"/>
              </a:ext>
            </a:extLst>
          </p:cNvPr>
          <p:cNvSpPr txBox="1">
            <a:spLocks noChangeArrowheads="1"/>
          </p:cNvSpPr>
          <p:nvPr/>
        </p:nvSpPr>
        <p:spPr bwMode="auto">
          <a:xfrm rot="5400000">
            <a:off x="6696869" y="2080419"/>
            <a:ext cx="4527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§4.7 Data Hazards: Forwarding vs. Stalling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Footer Placeholder 2">
            <a:extLst>
              <a:ext uri="{FF2B5EF4-FFF2-40B4-BE49-F238E27FC236}">
                <a16:creationId xmlns:a16="http://schemas.microsoft.com/office/drawing/2014/main" id="{936EEB9F-0EF8-418C-9FB1-0177D88E32B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9E4E91E-FB8E-4FF0-A5E6-07D6FD10290D}" type="slidenum">
              <a:rPr lang="en-AU" altLang="en-US" sz="1400" smtClean="0"/>
              <a:pPr>
                <a:spcBef>
                  <a:spcPct val="0"/>
                </a:spcBef>
                <a:buClrTx/>
                <a:buSzTx/>
                <a:buFontTx/>
                <a:buNone/>
              </a:pPr>
              <a:t>82</a:t>
            </a:fld>
            <a:endParaRPr lang="en-AU" altLang="en-US" sz="1400"/>
          </a:p>
        </p:txBody>
      </p:sp>
      <p:pic>
        <p:nvPicPr>
          <p:cNvPr id="202755" name="Picture 7" descr="f04-52-P374493">
            <a:extLst>
              <a:ext uri="{FF2B5EF4-FFF2-40B4-BE49-F238E27FC236}">
                <a16:creationId xmlns:a16="http://schemas.microsoft.com/office/drawing/2014/main" id="{EF73DB6A-0F00-4F6E-8503-70B95EB52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346200"/>
            <a:ext cx="6999288"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6" name="Rectangle 2">
            <a:extLst>
              <a:ext uri="{FF2B5EF4-FFF2-40B4-BE49-F238E27FC236}">
                <a16:creationId xmlns:a16="http://schemas.microsoft.com/office/drawing/2014/main" id="{3624D55A-DDDA-4A34-A07B-64CD3F93E2B0}"/>
              </a:ext>
            </a:extLst>
          </p:cNvPr>
          <p:cNvSpPr>
            <a:spLocks noGrp="1" noChangeArrowheads="1"/>
          </p:cNvSpPr>
          <p:nvPr>
            <p:ph type="title"/>
          </p:nvPr>
        </p:nvSpPr>
        <p:spPr/>
        <p:txBody>
          <a:bodyPr/>
          <a:lstStyle/>
          <a:p>
            <a:pPr eaLnBrk="1" hangingPunct="1"/>
            <a:r>
              <a:rPr lang="en-US" altLang="en-US"/>
              <a:t>Dependencies &amp; Forwarding</a:t>
            </a:r>
            <a:endParaRPr lang="en-AU" altLang="en-US"/>
          </a:p>
        </p:txBody>
      </p:sp>
      <p:sp>
        <p:nvSpPr>
          <p:cNvPr id="202757" name="Line 4">
            <a:extLst>
              <a:ext uri="{FF2B5EF4-FFF2-40B4-BE49-F238E27FC236}">
                <a16:creationId xmlns:a16="http://schemas.microsoft.com/office/drawing/2014/main" id="{23744EA3-C1F8-42CA-9487-C29C758A87CA}"/>
              </a:ext>
            </a:extLst>
          </p:cNvPr>
          <p:cNvSpPr>
            <a:spLocks noChangeShapeType="1"/>
          </p:cNvSpPr>
          <p:nvPr/>
        </p:nvSpPr>
        <p:spPr bwMode="auto">
          <a:xfrm>
            <a:off x="4086225" y="2959100"/>
            <a:ext cx="136525" cy="6318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758" name="Line 5">
            <a:extLst>
              <a:ext uri="{FF2B5EF4-FFF2-40B4-BE49-F238E27FC236}">
                <a16:creationId xmlns:a16="http://schemas.microsoft.com/office/drawing/2014/main" id="{6BCF52F8-E21E-4B45-A421-29A268DAACD9}"/>
              </a:ext>
            </a:extLst>
          </p:cNvPr>
          <p:cNvSpPr>
            <a:spLocks noChangeShapeType="1"/>
          </p:cNvSpPr>
          <p:nvPr/>
        </p:nvSpPr>
        <p:spPr bwMode="auto">
          <a:xfrm>
            <a:off x="4743450" y="2968625"/>
            <a:ext cx="138113" cy="15303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Oval 1">
            <a:extLst>
              <a:ext uri="{FF2B5EF4-FFF2-40B4-BE49-F238E27FC236}">
                <a16:creationId xmlns:a16="http://schemas.microsoft.com/office/drawing/2014/main" id="{AFF5983A-204C-4A79-9DF9-94DB806783D5}"/>
              </a:ext>
            </a:extLst>
          </p:cNvPr>
          <p:cNvSpPr>
            <a:spLocks noChangeArrowheads="1"/>
          </p:cNvSpPr>
          <p:nvPr/>
        </p:nvSpPr>
        <p:spPr bwMode="auto">
          <a:xfrm>
            <a:off x="4743450" y="1412875"/>
            <a:ext cx="620713" cy="720725"/>
          </a:xfrm>
          <a:prstGeom prst="ellipse">
            <a:avLst/>
          </a:prstGeom>
          <a:solidFill>
            <a:srgbClr val="00B050">
              <a:alpha val="25098"/>
            </a:srgbClr>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cxnSp>
        <p:nvCxnSpPr>
          <p:cNvPr id="4" name="Straight Arrow Connector 3">
            <a:extLst>
              <a:ext uri="{FF2B5EF4-FFF2-40B4-BE49-F238E27FC236}">
                <a16:creationId xmlns:a16="http://schemas.microsoft.com/office/drawing/2014/main" id="{40DD346C-A4C5-4907-8F3E-C780282E667F}"/>
              </a:ext>
            </a:extLst>
          </p:cNvPr>
          <p:cNvCxnSpPr>
            <a:cxnSpLocks noChangeShapeType="1"/>
          </p:cNvCxnSpPr>
          <p:nvPr/>
        </p:nvCxnSpPr>
        <p:spPr bwMode="auto">
          <a:xfrm>
            <a:off x="5053013" y="2133600"/>
            <a:ext cx="0" cy="35877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Footer Placeholder 2">
            <a:extLst>
              <a:ext uri="{FF2B5EF4-FFF2-40B4-BE49-F238E27FC236}">
                <a16:creationId xmlns:a16="http://schemas.microsoft.com/office/drawing/2014/main" id="{97112E08-0F9E-4D59-872C-67592BDD05B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C01D8AD6-FEDC-4373-9599-383C59F0B4FA}" type="slidenum">
              <a:rPr lang="en-AU" altLang="en-US" sz="1400" smtClean="0"/>
              <a:pPr>
                <a:spcBef>
                  <a:spcPct val="0"/>
                </a:spcBef>
                <a:buClrTx/>
                <a:buSzTx/>
                <a:buFontTx/>
                <a:buNone/>
              </a:pPr>
              <a:t>83</a:t>
            </a:fld>
            <a:endParaRPr lang="en-AU" altLang="en-US" sz="1400"/>
          </a:p>
        </p:txBody>
      </p:sp>
      <p:sp>
        <p:nvSpPr>
          <p:cNvPr id="204803" name="Rectangle 2">
            <a:extLst>
              <a:ext uri="{FF2B5EF4-FFF2-40B4-BE49-F238E27FC236}">
                <a16:creationId xmlns:a16="http://schemas.microsoft.com/office/drawing/2014/main" id="{81669C94-0C23-4C72-AD8A-4910D36BE676}"/>
              </a:ext>
            </a:extLst>
          </p:cNvPr>
          <p:cNvSpPr>
            <a:spLocks noGrp="1" noChangeArrowheads="1"/>
          </p:cNvSpPr>
          <p:nvPr>
            <p:ph type="title"/>
          </p:nvPr>
        </p:nvSpPr>
        <p:spPr>
          <a:xfrm>
            <a:off x="684213" y="146050"/>
            <a:ext cx="8259762" cy="619125"/>
          </a:xfrm>
        </p:spPr>
        <p:txBody>
          <a:bodyPr/>
          <a:lstStyle/>
          <a:p>
            <a:pPr eaLnBrk="1" hangingPunct="1"/>
            <a:r>
              <a:rPr lang="en-US" altLang="en-US"/>
              <a:t>Dependencies &amp; Forwarding</a:t>
            </a:r>
            <a:endParaRPr lang="en-AU" altLang="en-US"/>
          </a:p>
        </p:txBody>
      </p:sp>
      <p:pic>
        <p:nvPicPr>
          <p:cNvPr id="204804" name="Picture 6" descr="f04-53-9780124077263">
            <a:extLst>
              <a:ext uri="{FF2B5EF4-FFF2-40B4-BE49-F238E27FC236}">
                <a16:creationId xmlns:a16="http://schemas.microsoft.com/office/drawing/2014/main" id="{5B552A3B-566C-439B-B5A9-738D6CED5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814388"/>
            <a:ext cx="6408737"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5" name="Rectangle 2">
            <a:extLst>
              <a:ext uri="{FF2B5EF4-FFF2-40B4-BE49-F238E27FC236}">
                <a16:creationId xmlns:a16="http://schemas.microsoft.com/office/drawing/2014/main" id="{880B9694-D7F1-4872-B787-6AAC27BFA541}"/>
              </a:ext>
            </a:extLst>
          </p:cNvPr>
          <p:cNvSpPr>
            <a:spLocks noChangeArrowheads="1"/>
          </p:cNvSpPr>
          <p:nvPr/>
        </p:nvSpPr>
        <p:spPr bwMode="auto">
          <a:xfrm>
            <a:off x="0" y="5876925"/>
            <a:ext cx="9036050"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200" b="1">
                <a:solidFill>
                  <a:srgbClr val="000000"/>
                </a:solidFill>
                <a:ea typeface="Times New Roman" panose="02020603050405020304" pitchFamily="18" charset="0"/>
                <a:cs typeface="MinionPro-Regular" panose="02040503050201020203" pitchFamily="18" charset="0"/>
              </a:rPr>
              <a:t>Figure 1</a:t>
            </a:r>
            <a:r>
              <a:rPr lang="en-US" altLang="en-US" sz="1200">
                <a:solidFill>
                  <a:srgbClr val="000000"/>
                </a:solidFill>
                <a:ea typeface="Times New Roman" panose="02020603050405020304" pitchFamily="18" charset="0"/>
                <a:cs typeface="MinionPro-Regular" panose="02040503050201020203" pitchFamily="18" charset="0"/>
              </a:rPr>
              <a:t>: (c) We assume that the register file forwards values that are read and written during the same clock cycle, so the </a:t>
            </a:r>
            <a:r>
              <a:rPr lang="en-US" altLang="en-US" sz="1200">
                <a:solidFill>
                  <a:srgbClr val="000000"/>
                </a:solidFill>
                <a:ea typeface="Times New Roman" panose="02020603050405020304" pitchFamily="18" charset="0"/>
                <a:cs typeface="LetterGothicStd" panose="020B0409020202030304" pitchFamily="49" charset="0"/>
              </a:rPr>
              <a:t>add</a:t>
            </a:r>
            <a:r>
              <a:rPr lang="en-US" altLang="en-US" sz="1200">
                <a:solidFill>
                  <a:srgbClr val="000000"/>
                </a:solidFill>
                <a:ea typeface="Times New Roman" panose="02020603050405020304" pitchFamily="18" charset="0"/>
                <a:cs typeface="MinionPro-Regular" panose="02040503050201020203" pitchFamily="18" charset="0"/>
              </a:rPr>
              <a:t> does not stall, but the values come from the register file instead of a pipeline register. Register file “forwarding”—that is, the read gets the value of the write in that clock cycle—is why clock cycle 5 shows register </a:t>
            </a:r>
            <a:r>
              <a:rPr lang="en-US" altLang="en-US" sz="1200">
                <a:solidFill>
                  <a:srgbClr val="000000"/>
                </a:solidFill>
                <a:ea typeface="Times New Roman" panose="02020603050405020304" pitchFamily="18" charset="0"/>
                <a:cs typeface="LetterGothicStd" panose="020B0409020202030304" pitchFamily="49" charset="0"/>
              </a:rPr>
              <a:t>$2</a:t>
            </a:r>
            <a:r>
              <a:rPr lang="en-US" altLang="en-US" sz="1200">
                <a:solidFill>
                  <a:srgbClr val="000000"/>
                </a:solidFill>
                <a:ea typeface="Times New Roman" panose="02020603050405020304" pitchFamily="18" charset="0"/>
                <a:cs typeface="MinionPro-Regular" panose="02040503050201020203" pitchFamily="18" charset="0"/>
              </a:rPr>
              <a:t> having the value 10 at the beginning and </a:t>
            </a:r>
            <a:r>
              <a:rPr lang="en-US" altLang="en-US" sz="1200">
                <a:solidFill>
                  <a:srgbClr val="000000"/>
                </a:solidFill>
                <a:cs typeface="Times New Roman" panose="02020603050405020304" pitchFamily="18" charset="0"/>
              </a:rPr>
              <a:t>−20 at the end of the clock cycle. As in the rest of this section, we handle all forwarding except for the value to be stored by a store instruction.</a:t>
            </a:r>
            <a:endParaRPr lang="en-US" altLang="en-US" sz="1200"/>
          </a:p>
        </p:txBody>
      </p:sp>
      <p:sp>
        <p:nvSpPr>
          <p:cNvPr id="204806" name="Rectangle 4">
            <a:extLst>
              <a:ext uri="{FF2B5EF4-FFF2-40B4-BE49-F238E27FC236}">
                <a16:creationId xmlns:a16="http://schemas.microsoft.com/office/drawing/2014/main" id="{FFB1BAE4-1ABB-40A1-BCC5-170E90C732A0}"/>
              </a:ext>
            </a:extLst>
          </p:cNvPr>
          <p:cNvSpPr>
            <a:spLocks noChangeArrowheads="1"/>
          </p:cNvSpPr>
          <p:nvPr/>
        </p:nvSpPr>
        <p:spPr bwMode="auto">
          <a:xfrm>
            <a:off x="4572000" y="1858963"/>
            <a:ext cx="43926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200" b="1">
                <a:solidFill>
                  <a:srgbClr val="000000"/>
                </a:solidFill>
                <a:ea typeface="Times New Roman" panose="02020603050405020304" pitchFamily="18" charset="0"/>
                <a:cs typeface="ITCFranklinGothicStd-Hvy"/>
              </a:rPr>
              <a:t>Figure 1</a:t>
            </a:r>
            <a:r>
              <a:rPr lang="en-US" altLang="en-US" sz="1200">
                <a:solidFill>
                  <a:srgbClr val="000000"/>
                </a:solidFill>
                <a:ea typeface="Times New Roman" panose="02020603050405020304" pitchFamily="18" charset="0"/>
                <a:cs typeface="ITCFranklinGothicStd-Hvy"/>
              </a:rPr>
              <a:t>: (a) The dependences between the pipeline registers move forward in time, so it is possible to supply the inputs to the ALU needed by the </a:t>
            </a:r>
            <a:r>
              <a:rPr lang="en-US" altLang="en-US" sz="1200">
                <a:solidFill>
                  <a:srgbClr val="000000"/>
                </a:solidFill>
                <a:ea typeface="Times New Roman" panose="02020603050405020304" pitchFamily="18" charset="0"/>
                <a:cs typeface="LetterGothicStd" panose="020B0409020202030304" pitchFamily="49" charset="0"/>
              </a:rPr>
              <a:t>AND</a:t>
            </a:r>
            <a:r>
              <a:rPr lang="en-US" altLang="en-US" sz="1200">
                <a:solidFill>
                  <a:srgbClr val="000000"/>
                </a:solidFill>
                <a:ea typeface="Times New Roman" panose="02020603050405020304" pitchFamily="18" charset="0"/>
                <a:cs typeface="ITCFranklinGothicStd-Hvy"/>
              </a:rPr>
              <a:t> instruction and </a:t>
            </a:r>
            <a:r>
              <a:rPr lang="en-US" altLang="en-US" sz="1200">
                <a:solidFill>
                  <a:srgbClr val="000000"/>
                </a:solidFill>
                <a:ea typeface="Times New Roman" panose="02020603050405020304" pitchFamily="18" charset="0"/>
                <a:cs typeface="LetterGothicStd" panose="020B0409020202030304" pitchFamily="49" charset="0"/>
              </a:rPr>
              <a:t>OR</a:t>
            </a:r>
            <a:r>
              <a:rPr lang="en-US" altLang="en-US" sz="1200">
                <a:solidFill>
                  <a:srgbClr val="000000"/>
                </a:solidFill>
                <a:ea typeface="Times New Roman" panose="02020603050405020304" pitchFamily="18" charset="0"/>
                <a:cs typeface="ITCFranklinGothicStd-Hvy"/>
              </a:rPr>
              <a:t> instruction by forwarding the results found in the pipeline registers. </a:t>
            </a:r>
            <a:endParaRPr lang="en-US" altLang="en-US" sz="1200"/>
          </a:p>
        </p:txBody>
      </p:sp>
      <p:sp>
        <p:nvSpPr>
          <p:cNvPr id="204807" name="Rectangle 5">
            <a:extLst>
              <a:ext uri="{FF2B5EF4-FFF2-40B4-BE49-F238E27FC236}">
                <a16:creationId xmlns:a16="http://schemas.microsoft.com/office/drawing/2014/main" id="{8181571A-4E3E-4EE4-8F4B-459A085D92A4}"/>
              </a:ext>
            </a:extLst>
          </p:cNvPr>
          <p:cNvSpPr>
            <a:spLocks noChangeArrowheads="1"/>
          </p:cNvSpPr>
          <p:nvPr/>
        </p:nvSpPr>
        <p:spPr bwMode="auto">
          <a:xfrm>
            <a:off x="5567363" y="3062288"/>
            <a:ext cx="33480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200" b="1">
                <a:solidFill>
                  <a:srgbClr val="000000"/>
                </a:solidFill>
                <a:ea typeface="Times New Roman" panose="02020603050405020304" pitchFamily="18" charset="0"/>
                <a:cs typeface="MinionPro-Regular" panose="02040503050201020203" pitchFamily="18" charset="0"/>
              </a:rPr>
              <a:t>Figure 1:</a:t>
            </a:r>
            <a:r>
              <a:rPr lang="en-US" altLang="en-US" sz="1200">
                <a:solidFill>
                  <a:srgbClr val="000000"/>
                </a:solidFill>
                <a:ea typeface="Times New Roman" panose="02020603050405020304" pitchFamily="18" charset="0"/>
                <a:cs typeface="MinionPro-Regular" panose="02040503050201020203" pitchFamily="18" charset="0"/>
              </a:rPr>
              <a:t> (b) The values in the pipeline registers show that the desired value is available before it is written into the register file.</a:t>
            </a:r>
            <a:endParaRPr lang="en-US" altLang="en-US" sz="1200">
              <a:ea typeface="Times New Roman" panose="02020603050405020304" pitchFamily="18" charset="0"/>
              <a:cs typeface="MinionPro-Regular" panose="02040503050201020203"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Footer Placeholder 3">
            <a:extLst>
              <a:ext uri="{FF2B5EF4-FFF2-40B4-BE49-F238E27FC236}">
                <a16:creationId xmlns:a16="http://schemas.microsoft.com/office/drawing/2014/main" id="{74350BD7-E47B-470B-960C-1F47D23FED6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E4D9C23-8FFC-4BDE-B682-0E0B10B1C1D0}" type="slidenum">
              <a:rPr lang="en-AU" altLang="en-US" sz="1400" smtClean="0"/>
              <a:pPr>
                <a:spcBef>
                  <a:spcPct val="0"/>
                </a:spcBef>
                <a:buClrTx/>
                <a:buSzTx/>
                <a:buFontTx/>
                <a:buNone/>
              </a:pPr>
              <a:t>84</a:t>
            </a:fld>
            <a:endParaRPr lang="en-AU" altLang="en-US" sz="1400"/>
          </a:p>
        </p:txBody>
      </p:sp>
      <p:sp>
        <p:nvSpPr>
          <p:cNvPr id="206851" name="Rectangle 2">
            <a:extLst>
              <a:ext uri="{FF2B5EF4-FFF2-40B4-BE49-F238E27FC236}">
                <a16:creationId xmlns:a16="http://schemas.microsoft.com/office/drawing/2014/main" id="{12A77DC2-271C-4DEE-A09F-6AF09E4B1DE1}"/>
              </a:ext>
            </a:extLst>
          </p:cNvPr>
          <p:cNvSpPr>
            <a:spLocks noGrp="1" noChangeArrowheads="1"/>
          </p:cNvSpPr>
          <p:nvPr>
            <p:ph type="title"/>
          </p:nvPr>
        </p:nvSpPr>
        <p:spPr>
          <a:xfrm>
            <a:off x="684213" y="200025"/>
            <a:ext cx="8259762" cy="708025"/>
          </a:xfrm>
        </p:spPr>
        <p:txBody>
          <a:bodyPr/>
          <a:lstStyle/>
          <a:p>
            <a:pPr eaLnBrk="1" hangingPunct="1"/>
            <a:r>
              <a:rPr lang="en-US" altLang="en-US" sz="4000">
                <a:solidFill>
                  <a:srgbClr val="0070C0"/>
                </a:solidFill>
              </a:rPr>
              <a:t>Detecting the Need to Forward</a:t>
            </a:r>
            <a:endParaRPr lang="en-AU" altLang="en-US" sz="4000">
              <a:solidFill>
                <a:srgbClr val="0070C0"/>
              </a:solidFill>
            </a:endParaRPr>
          </a:p>
        </p:txBody>
      </p:sp>
      <p:sp>
        <p:nvSpPr>
          <p:cNvPr id="206852" name="Rectangle 3">
            <a:extLst>
              <a:ext uri="{FF2B5EF4-FFF2-40B4-BE49-F238E27FC236}">
                <a16:creationId xmlns:a16="http://schemas.microsoft.com/office/drawing/2014/main" id="{91F101B2-939E-460D-8B91-3F88018FF016}"/>
              </a:ext>
            </a:extLst>
          </p:cNvPr>
          <p:cNvSpPr>
            <a:spLocks noGrp="1" noChangeArrowheads="1"/>
          </p:cNvSpPr>
          <p:nvPr>
            <p:ph type="body" idx="1"/>
          </p:nvPr>
        </p:nvSpPr>
        <p:spPr>
          <a:xfrm>
            <a:off x="696913" y="1341438"/>
            <a:ext cx="7772400" cy="4791075"/>
          </a:xfrm>
        </p:spPr>
        <p:txBody>
          <a:bodyPr/>
          <a:lstStyle/>
          <a:p>
            <a:pPr eaLnBrk="1" hangingPunct="1">
              <a:lnSpc>
                <a:spcPct val="90000"/>
              </a:lnSpc>
            </a:pPr>
            <a:r>
              <a:rPr lang="en-US" altLang="en-US" sz="2800"/>
              <a:t>Pass </a:t>
            </a:r>
            <a:r>
              <a:rPr lang="en-US" altLang="en-US" sz="2800">
                <a:solidFill>
                  <a:srgbClr val="C00000"/>
                </a:solidFill>
              </a:rPr>
              <a:t>register numbers </a:t>
            </a:r>
            <a:r>
              <a:rPr lang="en-US" altLang="en-US" sz="2800"/>
              <a:t>along pipeline</a:t>
            </a:r>
          </a:p>
          <a:p>
            <a:pPr lvl="1" eaLnBrk="1" hangingPunct="1">
              <a:lnSpc>
                <a:spcPct val="90000"/>
              </a:lnSpc>
            </a:pPr>
            <a:r>
              <a:rPr lang="en-US" altLang="en-US" sz="2400"/>
              <a:t>e.g., ID/EX.RegisterRs = register number for Rs sitting in ID/EX pipeline register</a:t>
            </a:r>
          </a:p>
          <a:p>
            <a:pPr eaLnBrk="1" hangingPunct="1">
              <a:lnSpc>
                <a:spcPct val="90000"/>
              </a:lnSpc>
            </a:pPr>
            <a:r>
              <a:rPr lang="en-US" altLang="en-US" sz="2800"/>
              <a:t>ALU operand register numbers in EX stage are given by</a:t>
            </a:r>
          </a:p>
          <a:p>
            <a:pPr lvl="1" eaLnBrk="1" hangingPunct="1">
              <a:lnSpc>
                <a:spcPct val="90000"/>
              </a:lnSpc>
            </a:pPr>
            <a:r>
              <a:rPr lang="en-US" altLang="en-US" sz="2400"/>
              <a:t>ID/EX.RegisterRs, ID/EX.RegisterRt</a:t>
            </a:r>
          </a:p>
          <a:p>
            <a:pPr eaLnBrk="1" hangingPunct="1">
              <a:lnSpc>
                <a:spcPct val="90000"/>
              </a:lnSpc>
            </a:pPr>
            <a:r>
              <a:rPr lang="en-US" altLang="en-US" sz="2800"/>
              <a:t>Data hazards when</a:t>
            </a:r>
          </a:p>
          <a:p>
            <a:pPr lvl="1" eaLnBrk="1" hangingPunct="1">
              <a:lnSpc>
                <a:spcPct val="90000"/>
              </a:lnSpc>
              <a:buFont typeface="Wingdings" panose="05000000000000000000" pitchFamily="2" charset="2"/>
              <a:buNone/>
            </a:pPr>
            <a:r>
              <a:rPr lang="en-US" altLang="en-US" sz="2400">
                <a:solidFill>
                  <a:schemeClr val="hlink"/>
                </a:solidFill>
              </a:rPr>
              <a:t>1a.</a:t>
            </a:r>
            <a:r>
              <a:rPr lang="en-US" altLang="en-US" sz="2400"/>
              <a:t> EX/MEM.RegisterRd = ID/EX.RegisterRs</a:t>
            </a:r>
          </a:p>
          <a:p>
            <a:pPr lvl="1" eaLnBrk="1" hangingPunct="1">
              <a:lnSpc>
                <a:spcPct val="90000"/>
              </a:lnSpc>
              <a:buFont typeface="Wingdings" panose="05000000000000000000" pitchFamily="2" charset="2"/>
              <a:buNone/>
            </a:pPr>
            <a:r>
              <a:rPr lang="en-US" altLang="en-US" sz="2400">
                <a:solidFill>
                  <a:schemeClr val="hlink"/>
                </a:solidFill>
              </a:rPr>
              <a:t>1b.</a:t>
            </a:r>
            <a:r>
              <a:rPr lang="en-US" altLang="en-US" sz="2400"/>
              <a:t> EX/MEM.RegisterRd = ID/EX.RegisterRt</a:t>
            </a:r>
          </a:p>
          <a:p>
            <a:pPr lvl="1" eaLnBrk="1" hangingPunct="1">
              <a:lnSpc>
                <a:spcPct val="90000"/>
              </a:lnSpc>
              <a:buFont typeface="Wingdings" panose="05000000000000000000" pitchFamily="2" charset="2"/>
              <a:buNone/>
            </a:pPr>
            <a:r>
              <a:rPr lang="en-US" altLang="en-US" sz="2400">
                <a:solidFill>
                  <a:schemeClr val="hlink"/>
                </a:solidFill>
              </a:rPr>
              <a:t>2a.</a:t>
            </a:r>
            <a:r>
              <a:rPr lang="en-US" altLang="en-US" sz="2400"/>
              <a:t> MEM/WB.RegisterRd = ID/EX.RegisterRs</a:t>
            </a:r>
          </a:p>
          <a:p>
            <a:pPr lvl="1" eaLnBrk="1" hangingPunct="1">
              <a:lnSpc>
                <a:spcPct val="90000"/>
              </a:lnSpc>
              <a:buFont typeface="Wingdings" panose="05000000000000000000" pitchFamily="2" charset="2"/>
              <a:buNone/>
            </a:pPr>
            <a:r>
              <a:rPr lang="en-US" altLang="en-US" sz="2400">
                <a:solidFill>
                  <a:schemeClr val="hlink"/>
                </a:solidFill>
              </a:rPr>
              <a:t>2b.</a:t>
            </a:r>
            <a:r>
              <a:rPr lang="en-US" altLang="en-US" sz="2400"/>
              <a:t> MEM/WB.RegisterRd = ID/EX.RegisterRt</a:t>
            </a:r>
            <a:endParaRPr lang="en-AU" altLang="en-US" sz="2400"/>
          </a:p>
        </p:txBody>
      </p:sp>
      <p:sp>
        <p:nvSpPr>
          <p:cNvPr id="206853" name="Text Box 4">
            <a:extLst>
              <a:ext uri="{FF2B5EF4-FFF2-40B4-BE49-F238E27FC236}">
                <a16:creationId xmlns:a16="http://schemas.microsoft.com/office/drawing/2014/main" id="{B260D74E-E43C-45A0-AD8A-1FE70A0D7172}"/>
              </a:ext>
            </a:extLst>
          </p:cNvPr>
          <p:cNvSpPr txBox="1">
            <a:spLocks noChangeArrowheads="1"/>
          </p:cNvSpPr>
          <p:nvPr/>
        </p:nvSpPr>
        <p:spPr bwMode="auto">
          <a:xfrm>
            <a:off x="7723188" y="4111625"/>
            <a:ext cx="1241425" cy="835025"/>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Fwd from</a:t>
            </a:r>
            <a:br>
              <a:rPr lang="en-US" altLang="en-US" sz="1600"/>
            </a:br>
            <a:r>
              <a:rPr lang="en-US" altLang="en-US" sz="1600"/>
              <a:t>EX/MEM</a:t>
            </a:r>
            <a:br>
              <a:rPr lang="en-US" altLang="en-US" sz="1600"/>
            </a:br>
            <a:r>
              <a:rPr lang="en-US" altLang="en-US" sz="1600"/>
              <a:t>pipeline reg</a:t>
            </a:r>
            <a:endParaRPr lang="en-AU" altLang="en-US" sz="1600"/>
          </a:p>
        </p:txBody>
      </p:sp>
      <p:sp>
        <p:nvSpPr>
          <p:cNvPr id="206854" name="AutoShape 5">
            <a:extLst>
              <a:ext uri="{FF2B5EF4-FFF2-40B4-BE49-F238E27FC236}">
                <a16:creationId xmlns:a16="http://schemas.microsoft.com/office/drawing/2014/main" id="{55375971-A210-4D03-8B3B-F48CF8CF5D0F}"/>
              </a:ext>
            </a:extLst>
          </p:cNvPr>
          <p:cNvSpPr>
            <a:spLocks/>
          </p:cNvSpPr>
          <p:nvPr/>
        </p:nvSpPr>
        <p:spPr bwMode="auto">
          <a:xfrm>
            <a:off x="7473950" y="4129088"/>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06855" name="AutoShape 6">
            <a:extLst>
              <a:ext uri="{FF2B5EF4-FFF2-40B4-BE49-F238E27FC236}">
                <a16:creationId xmlns:a16="http://schemas.microsoft.com/office/drawing/2014/main" id="{5569A634-7DA8-4B23-BDD2-92A5CCA17576}"/>
              </a:ext>
            </a:extLst>
          </p:cNvPr>
          <p:cNvSpPr>
            <a:spLocks/>
          </p:cNvSpPr>
          <p:nvPr/>
        </p:nvSpPr>
        <p:spPr bwMode="auto">
          <a:xfrm>
            <a:off x="7473950" y="5033963"/>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06856" name="Text Box 7">
            <a:extLst>
              <a:ext uri="{FF2B5EF4-FFF2-40B4-BE49-F238E27FC236}">
                <a16:creationId xmlns:a16="http://schemas.microsoft.com/office/drawing/2014/main" id="{2233615A-497C-49F3-AE42-43807B79BDEF}"/>
              </a:ext>
            </a:extLst>
          </p:cNvPr>
          <p:cNvSpPr txBox="1">
            <a:spLocks noChangeArrowheads="1"/>
          </p:cNvSpPr>
          <p:nvPr/>
        </p:nvSpPr>
        <p:spPr bwMode="auto">
          <a:xfrm>
            <a:off x="7723188" y="5105400"/>
            <a:ext cx="1241425" cy="835025"/>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Fwd from</a:t>
            </a:r>
            <a:br>
              <a:rPr lang="en-US" altLang="en-US" sz="1600"/>
            </a:br>
            <a:r>
              <a:rPr lang="en-US" altLang="en-US" sz="1600"/>
              <a:t>MEM/WB</a:t>
            </a:r>
            <a:br>
              <a:rPr lang="en-US" altLang="en-US" sz="1600"/>
            </a:br>
            <a:r>
              <a:rPr lang="en-US" altLang="en-US" sz="1600"/>
              <a:t>pipeline reg</a:t>
            </a:r>
            <a:endParaRPr lang="en-AU" altLang="en-US" sz="1600"/>
          </a:p>
        </p:txBody>
      </p:sp>
      <p:sp>
        <p:nvSpPr>
          <p:cNvPr id="9" name="TextBox 1">
            <a:extLst>
              <a:ext uri="{FF2B5EF4-FFF2-40B4-BE49-F238E27FC236}">
                <a16:creationId xmlns:a16="http://schemas.microsoft.com/office/drawing/2014/main" id="{736102C6-B6AF-458A-A1FB-3C04FDB8956F}"/>
              </a:ext>
            </a:extLst>
          </p:cNvPr>
          <p:cNvSpPr txBox="1">
            <a:spLocks noChangeArrowheads="1"/>
          </p:cNvSpPr>
          <p:nvPr/>
        </p:nvSpPr>
        <p:spPr bwMode="auto">
          <a:xfrm>
            <a:off x="7546661" y="913607"/>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Footer Placeholder 3">
            <a:extLst>
              <a:ext uri="{FF2B5EF4-FFF2-40B4-BE49-F238E27FC236}">
                <a16:creationId xmlns:a16="http://schemas.microsoft.com/office/drawing/2014/main" id="{5A1FC058-8695-4DB7-8365-A7D4B1FB231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0CC36519-3F25-4701-8DC8-9363BDBBAF6F}" type="slidenum">
              <a:rPr lang="en-AU" altLang="en-US" sz="1400" smtClean="0"/>
              <a:pPr>
                <a:spcBef>
                  <a:spcPct val="0"/>
                </a:spcBef>
                <a:buClrTx/>
                <a:buSzTx/>
                <a:buFontTx/>
                <a:buNone/>
              </a:pPr>
              <a:t>85</a:t>
            </a:fld>
            <a:endParaRPr lang="en-AU" altLang="en-US" sz="1400"/>
          </a:p>
        </p:txBody>
      </p:sp>
      <p:sp>
        <p:nvSpPr>
          <p:cNvPr id="208899" name="Rectangle 2">
            <a:extLst>
              <a:ext uri="{FF2B5EF4-FFF2-40B4-BE49-F238E27FC236}">
                <a16:creationId xmlns:a16="http://schemas.microsoft.com/office/drawing/2014/main" id="{070C989D-EAE3-43BD-A01F-8997C7A15979}"/>
              </a:ext>
            </a:extLst>
          </p:cNvPr>
          <p:cNvSpPr>
            <a:spLocks noGrp="1" noChangeArrowheads="1"/>
          </p:cNvSpPr>
          <p:nvPr>
            <p:ph type="title"/>
          </p:nvPr>
        </p:nvSpPr>
        <p:spPr/>
        <p:txBody>
          <a:bodyPr/>
          <a:lstStyle/>
          <a:p>
            <a:pPr eaLnBrk="1" hangingPunct="1"/>
            <a:r>
              <a:rPr lang="en-US" altLang="en-US" sz="4000"/>
              <a:t>Detecting the Need to Forward</a:t>
            </a:r>
            <a:endParaRPr lang="en-AU" altLang="en-US" sz="4000"/>
          </a:p>
        </p:txBody>
      </p:sp>
      <p:sp>
        <p:nvSpPr>
          <p:cNvPr id="208900" name="Rectangle 3">
            <a:extLst>
              <a:ext uri="{FF2B5EF4-FFF2-40B4-BE49-F238E27FC236}">
                <a16:creationId xmlns:a16="http://schemas.microsoft.com/office/drawing/2014/main" id="{D995B4B6-14A1-4967-B01C-2A187B116E98}"/>
              </a:ext>
            </a:extLst>
          </p:cNvPr>
          <p:cNvSpPr>
            <a:spLocks noGrp="1" noChangeArrowheads="1"/>
          </p:cNvSpPr>
          <p:nvPr>
            <p:ph type="body" idx="1"/>
          </p:nvPr>
        </p:nvSpPr>
        <p:spPr>
          <a:xfrm>
            <a:off x="684213" y="1125538"/>
            <a:ext cx="8270875" cy="3743325"/>
          </a:xfrm>
        </p:spPr>
        <p:txBody>
          <a:bodyPr/>
          <a:lstStyle/>
          <a:p>
            <a:pPr eaLnBrk="1" hangingPunct="1"/>
            <a:r>
              <a:rPr lang="en-US" altLang="en-US"/>
              <a:t>But only if forwarding instruction will write to a register!</a:t>
            </a:r>
          </a:p>
          <a:p>
            <a:pPr lvl="1" eaLnBrk="1" hangingPunct="1"/>
            <a:r>
              <a:rPr lang="en-US" altLang="en-US"/>
              <a:t>EX/MEM.RegWrite, MEM/WB.RegWrite</a:t>
            </a:r>
          </a:p>
          <a:p>
            <a:pPr eaLnBrk="1" hangingPunct="1"/>
            <a:r>
              <a:rPr lang="en-US" altLang="en-US"/>
              <a:t>And only if Rd for that instruction is not $zero</a:t>
            </a:r>
          </a:p>
          <a:p>
            <a:pPr lvl="1" eaLnBrk="1" hangingPunct="1"/>
            <a:r>
              <a:rPr lang="en-US" altLang="en-US"/>
              <a:t>EX/MEM.RegisterRd ≠ 0,</a:t>
            </a:r>
            <a:br>
              <a:rPr lang="en-US" altLang="en-US"/>
            </a:br>
            <a:r>
              <a:rPr lang="en-US" altLang="en-US"/>
              <a:t>MEM/WB.RegisterRd ≠ 0</a:t>
            </a:r>
          </a:p>
        </p:txBody>
      </p:sp>
      <p:sp>
        <p:nvSpPr>
          <p:cNvPr id="2" name="TextBox 1">
            <a:extLst>
              <a:ext uri="{FF2B5EF4-FFF2-40B4-BE49-F238E27FC236}">
                <a16:creationId xmlns:a16="http://schemas.microsoft.com/office/drawing/2014/main" id="{068F000A-3F7B-4D03-9072-511CBA5DD7DC}"/>
              </a:ext>
            </a:extLst>
          </p:cNvPr>
          <p:cNvSpPr txBox="1"/>
          <p:nvPr/>
        </p:nvSpPr>
        <p:spPr>
          <a:xfrm>
            <a:off x="176213" y="4913313"/>
            <a:ext cx="8974137" cy="1816100"/>
          </a:xfrm>
          <a:prstGeom prst="rect">
            <a:avLst/>
          </a:prstGeom>
          <a:solidFill>
            <a:schemeClr val="bg1"/>
          </a:solidFill>
        </p:spPr>
        <p:txBody>
          <a:bodyPr>
            <a:spAutoFit/>
          </a:bodyPr>
          <a:lstStyle/>
          <a:p>
            <a:pPr>
              <a:defRPr/>
            </a:pPr>
            <a:r>
              <a:rPr lang="en-US" u="sng" dirty="0"/>
              <a:t>Finally, for an </a:t>
            </a:r>
            <a:r>
              <a:rPr lang="en-US" b="1" i="1" u="sng" dirty="0">
                <a:effectLst>
                  <a:outerShdw blurRad="38100" dist="38100" dir="2700000" algn="tl">
                    <a:srgbClr val="000000">
                      <a:alpha val="43137"/>
                    </a:srgbClr>
                  </a:outerShdw>
                </a:effectLst>
              </a:rPr>
              <a:t>EX hazard </a:t>
            </a:r>
            <a:r>
              <a:rPr lang="en-US" u="sng" dirty="0"/>
              <a:t>we can have a </a:t>
            </a:r>
            <a:r>
              <a:rPr lang="en-US" b="1" u="sng" dirty="0"/>
              <a:t>forwarding unit </a:t>
            </a:r>
            <a:r>
              <a:rPr lang="en-US" u="sng" dirty="0"/>
              <a:t>which can check &amp; do the following:</a:t>
            </a:r>
          </a:p>
          <a:p>
            <a:pPr>
              <a:defRPr/>
            </a:pPr>
            <a:endParaRPr lang="en-US" dirty="0"/>
          </a:p>
          <a:p>
            <a:pPr marL="285750" indent="-285750">
              <a:buFont typeface="Arial" panose="020B0604020202020204" pitchFamily="34" charset="0"/>
              <a:buChar char="•"/>
              <a:defRPr/>
            </a:pPr>
            <a:r>
              <a:rPr lang="en-US" dirty="0"/>
              <a:t>If (EX/</a:t>
            </a:r>
            <a:r>
              <a:rPr lang="en-US" dirty="0" err="1"/>
              <a:t>MEM.RegWrite</a:t>
            </a:r>
            <a:r>
              <a:rPr lang="en-US" dirty="0"/>
              <a:t> and (EX/</a:t>
            </a:r>
            <a:r>
              <a:rPr lang="en-US" dirty="0" err="1"/>
              <a:t>MEM.RegRd</a:t>
            </a:r>
            <a:r>
              <a:rPr lang="en-US" dirty="0"/>
              <a:t> ≠ 0) and (EX/</a:t>
            </a:r>
            <a:r>
              <a:rPr lang="en-US" dirty="0" err="1"/>
              <a:t>MEM.RegRd</a:t>
            </a:r>
            <a:r>
              <a:rPr lang="en-US" dirty="0"/>
              <a:t> = ID/</a:t>
            </a:r>
            <a:r>
              <a:rPr lang="en-US" dirty="0" err="1"/>
              <a:t>EX.RegRs</a:t>
            </a:r>
            <a:r>
              <a:rPr lang="en-US" dirty="0"/>
              <a:t>)) </a:t>
            </a:r>
          </a:p>
          <a:p>
            <a:pPr>
              <a:defRPr/>
            </a:pPr>
            <a:r>
              <a:rPr lang="en-US" dirty="0"/>
              <a:t>	then </a:t>
            </a:r>
            <a:r>
              <a:rPr lang="en-US" dirty="0" err="1"/>
              <a:t>ForwardA</a:t>
            </a:r>
            <a:r>
              <a:rPr lang="en-US" dirty="0"/>
              <a:t> = 10</a:t>
            </a:r>
            <a:r>
              <a:rPr lang="en-US" baseline="-25000" dirty="0"/>
              <a:t>2</a:t>
            </a:r>
            <a:r>
              <a:rPr lang="en-US" dirty="0"/>
              <a:t> </a:t>
            </a:r>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r>
              <a:rPr lang="en-US" dirty="0"/>
              <a:t>If (EX/</a:t>
            </a:r>
            <a:r>
              <a:rPr lang="en-US" dirty="0" err="1"/>
              <a:t>MEM.RegWrite</a:t>
            </a:r>
            <a:r>
              <a:rPr lang="en-US" dirty="0"/>
              <a:t> and (EX/</a:t>
            </a:r>
            <a:r>
              <a:rPr lang="en-US" dirty="0" err="1"/>
              <a:t>MEM.RegRd</a:t>
            </a:r>
            <a:r>
              <a:rPr lang="en-US" dirty="0"/>
              <a:t> ≠ 0) and (EX/</a:t>
            </a:r>
            <a:r>
              <a:rPr lang="en-US" dirty="0" err="1"/>
              <a:t>MEM.regRd</a:t>
            </a:r>
            <a:r>
              <a:rPr lang="en-US" dirty="0"/>
              <a:t> = ID/</a:t>
            </a:r>
            <a:r>
              <a:rPr lang="en-US" dirty="0" err="1"/>
              <a:t>EX.RegRt</a:t>
            </a:r>
            <a:r>
              <a:rPr lang="en-US" dirty="0"/>
              <a:t>)) </a:t>
            </a:r>
          </a:p>
          <a:p>
            <a:pPr>
              <a:defRPr/>
            </a:pPr>
            <a:r>
              <a:rPr lang="en-US" dirty="0"/>
              <a:t>	then </a:t>
            </a:r>
            <a:r>
              <a:rPr lang="en-US" dirty="0" err="1"/>
              <a:t>ForwardB</a:t>
            </a:r>
            <a:r>
              <a:rPr lang="en-US" dirty="0"/>
              <a:t> = 10</a:t>
            </a:r>
            <a:r>
              <a:rPr lang="en-US" baseline="-25000" dirty="0"/>
              <a:t>2</a:t>
            </a:r>
            <a:r>
              <a:rPr lang="en-US" dirty="0"/>
              <a:t>  </a:t>
            </a:r>
          </a:p>
        </p:txBody>
      </p:sp>
      <p:sp>
        <p:nvSpPr>
          <p:cNvPr id="6" name="TextBox 1">
            <a:extLst>
              <a:ext uri="{FF2B5EF4-FFF2-40B4-BE49-F238E27FC236}">
                <a16:creationId xmlns:a16="http://schemas.microsoft.com/office/drawing/2014/main" id="{1DE9F87D-1C2A-4927-A31C-EF7B820B57DC}"/>
              </a:ext>
            </a:extLst>
          </p:cNvPr>
          <p:cNvSpPr txBox="1">
            <a:spLocks noChangeArrowheads="1"/>
          </p:cNvSpPr>
          <p:nvPr/>
        </p:nvSpPr>
        <p:spPr bwMode="auto">
          <a:xfrm>
            <a:off x="7812360" y="79533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Footer Placeholder 2">
            <a:extLst>
              <a:ext uri="{FF2B5EF4-FFF2-40B4-BE49-F238E27FC236}">
                <a16:creationId xmlns:a16="http://schemas.microsoft.com/office/drawing/2014/main" id="{1F2DF7A4-316D-4485-B6EC-3BC70F2DB96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D557682-98BF-4683-AAB8-61373E7C65C9}" type="slidenum">
              <a:rPr lang="en-AU" altLang="en-US" sz="1400" smtClean="0"/>
              <a:pPr>
                <a:spcBef>
                  <a:spcPct val="0"/>
                </a:spcBef>
                <a:buClrTx/>
                <a:buSzTx/>
                <a:buFontTx/>
                <a:buNone/>
              </a:pPr>
              <a:t>86</a:t>
            </a:fld>
            <a:endParaRPr lang="en-AU" altLang="en-US" sz="1400"/>
          </a:p>
        </p:txBody>
      </p:sp>
      <p:pic>
        <p:nvPicPr>
          <p:cNvPr id="210947" name="Picture 6" descr="f04-54-P374493-bottom">
            <a:extLst>
              <a:ext uri="{FF2B5EF4-FFF2-40B4-BE49-F238E27FC236}">
                <a16:creationId xmlns:a16="http://schemas.microsoft.com/office/drawing/2014/main" id="{35F3E8B2-B8BC-4BAF-B545-339B1AC7E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125538"/>
            <a:ext cx="7375525"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Rectangle 2">
            <a:extLst>
              <a:ext uri="{FF2B5EF4-FFF2-40B4-BE49-F238E27FC236}">
                <a16:creationId xmlns:a16="http://schemas.microsoft.com/office/drawing/2014/main" id="{5362C358-50A8-4BD4-8C22-ECD25711C6C8}"/>
              </a:ext>
            </a:extLst>
          </p:cNvPr>
          <p:cNvSpPr>
            <a:spLocks noGrp="1" noChangeArrowheads="1"/>
          </p:cNvSpPr>
          <p:nvPr>
            <p:ph type="title"/>
          </p:nvPr>
        </p:nvSpPr>
        <p:spPr/>
        <p:txBody>
          <a:bodyPr/>
          <a:lstStyle/>
          <a:p>
            <a:pPr eaLnBrk="1" hangingPunct="1"/>
            <a:r>
              <a:rPr lang="en-US" altLang="en-US"/>
              <a:t>Forwarding Paths</a:t>
            </a:r>
            <a:endParaRPr lang="en-AU"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Footer Placeholder 3">
            <a:extLst>
              <a:ext uri="{FF2B5EF4-FFF2-40B4-BE49-F238E27FC236}">
                <a16:creationId xmlns:a16="http://schemas.microsoft.com/office/drawing/2014/main" id="{A2625314-4152-4A58-A37E-7582391A689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0528132B-D159-445C-AAED-2B7B0958226D}" type="slidenum">
              <a:rPr lang="en-AU" altLang="en-US" sz="1400" smtClean="0"/>
              <a:pPr>
                <a:spcBef>
                  <a:spcPct val="0"/>
                </a:spcBef>
                <a:buClrTx/>
                <a:buSzTx/>
                <a:buFontTx/>
                <a:buNone/>
              </a:pPr>
              <a:t>87</a:t>
            </a:fld>
            <a:endParaRPr lang="en-AU" altLang="en-US" sz="1400"/>
          </a:p>
        </p:txBody>
      </p:sp>
      <p:sp>
        <p:nvSpPr>
          <p:cNvPr id="212995" name="Rectangle 2">
            <a:extLst>
              <a:ext uri="{FF2B5EF4-FFF2-40B4-BE49-F238E27FC236}">
                <a16:creationId xmlns:a16="http://schemas.microsoft.com/office/drawing/2014/main" id="{C1A64DC3-01A6-428E-A075-267F1D792E67}"/>
              </a:ext>
            </a:extLst>
          </p:cNvPr>
          <p:cNvSpPr>
            <a:spLocks noGrp="1" noChangeArrowheads="1"/>
          </p:cNvSpPr>
          <p:nvPr>
            <p:ph type="title"/>
          </p:nvPr>
        </p:nvSpPr>
        <p:spPr/>
        <p:txBody>
          <a:bodyPr/>
          <a:lstStyle/>
          <a:p>
            <a:pPr eaLnBrk="1" hangingPunct="1"/>
            <a:r>
              <a:rPr lang="en-US" altLang="en-US"/>
              <a:t>Forwarding Conditions</a:t>
            </a:r>
            <a:endParaRPr lang="en-AU" altLang="en-US"/>
          </a:p>
        </p:txBody>
      </p:sp>
      <p:sp>
        <p:nvSpPr>
          <p:cNvPr id="212996" name="Rectangle 3">
            <a:extLst>
              <a:ext uri="{FF2B5EF4-FFF2-40B4-BE49-F238E27FC236}">
                <a16:creationId xmlns:a16="http://schemas.microsoft.com/office/drawing/2014/main" id="{CC72A694-9543-4B49-9FD0-571BB508BD71}"/>
              </a:ext>
            </a:extLst>
          </p:cNvPr>
          <p:cNvSpPr>
            <a:spLocks noGrp="1" noChangeArrowheads="1"/>
          </p:cNvSpPr>
          <p:nvPr>
            <p:ph type="body" idx="1"/>
          </p:nvPr>
        </p:nvSpPr>
        <p:spPr/>
        <p:txBody>
          <a:bodyPr/>
          <a:lstStyle/>
          <a:p>
            <a:pPr eaLnBrk="1" hangingPunct="1"/>
            <a:r>
              <a:rPr lang="en-US" altLang="en-US" sz="2400"/>
              <a:t>EX hazard</a:t>
            </a:r>
            <a:endParaRPr lang="en-AU" altLang="en-US" sz="2400"/>
          </a:p>
          <a:p>
            <a:pPr lvl="1" eaLnBrk="1" hangingPunct="1"/>
            <a:r>
              <a:rPr lang="en-AU" altLang="en-US" sz="2000"/>
              <a:t>if (EX/MEM.RegWrite and (EX/MEM.RegisterRd ≠ 0)</a:t>
            </a:r>
            <a:br>
              <a:rPr lang="en-AU" altLang="en-US" sz="2000"/>
            </a:br>
            <a:r>
              <a:rPr lang="en-AU" altLang="en-US" sz="2000"/>
              <a:t>    and (EX/MEM.RegisterRd = ID/EX.RegisterRs))</a:t>
            </a:r>
            <a:br>
              <a:rPr lang="en-AU" altLang="en-US" sz="2000"/>
            </a:br>
            <a:r>
              <a:rPr lang="en-AU" altLang="en-US" sz="2000"/>
              <a:t>  </a:t>
            </a:r>
            <a:r>
              <a:rPr lang="en-AU" altLang="en-US" sz="2000">
                <a:solidFill>
                  <a:schemeClr val="hlink"/>
                </a:solidFill>
              </a:rPr>
              <a:t>ForwardA = 10</a:t>
            </a:r>
          </a:p>
          <a:p>
            <a:pPr lvl="1" eaLnBrk="1" hangingPunct="1"/>
            <a:r>
              <a:rPr lang="en-AU" altLang="en-US" sz="2000"/>
              <a:t>if (EX/MEM.RegWrite and (EX/MEM.RegisterRd ≠ 0)</a:t>
            </a:r>
            <a:br>
              <a:rPr lang="en-AU" altLang="en-US" sz="2000"/>
            </a:br>
            <a:r>
              <a:rPr lang="en-AU" altLang="en-US" sz="2000"/>
              <a:t>    and (EX/MEM.RegisterRd = ID/EX.RegisterRt))</a:t>
            </a:r>
            <a:br>
              <a:rPr lang="en-AU" altLang="en-US" sz="2000"/>
            </a:br>
            <a:r>
              <a:rPr lang="en-AU" altLang="en-US" sz="2000"/>
              <a:t>  </a:t>
            </a:r>
            <a:r>
              <a:rPr lang="en-AU" altLang="en-US" sz="2000">
                <a:solidFill>
                  <a:schemeClr val="hlink"/>
                </a:solidFill>
              </a:rPr>
              <a:t>ForwardB = 10</a:t>
            </a:r>
          </a:p>
          <a:p>
            <a:pPr eaLnBrk="1" hangingPunct="1"/>
            <a:r>
              <a:rPr lang="en-US" altLang="en-US" sz="2400"/>
              <a:t>MEM hazard</a:t>
            </a:r>
          </a:p>
          <a:p>
            <a:pPr lvl="1" eaLnBrk="1" hangingPunct="1"/>
            <a:r>
              <a:rPr lang="en-AU" altLang="en-US" sz="2000"/>
              <a:t>if (MEM/WB.RegWrite and (MEM/WB.RegisterRd ≠ 0)</a:t>
            </a:r>
            <a:br>
              <a:rPr lang="en-AU" altLang="en-US" sz="2000"/>
            </a:br>
            <a:r>
              <a:rPr lang="en-AU" altLang="en-US" sz="2000"/>
              <a:t>    and (MEM/WB.RegisterRd = ID/EX.RegisterRs))</a:t>
            </a:r>
            <a:br>
              <a:rPr lang="en-AU" altLang="en-US" sz="2000"/>
            </a:br>
            <a:r>
              <a:rPr lang="en-AU" altLang="en-US" sz="2000"/>
              <a:t>  </a:t>
            </a:r>
            <a:r>
              <a:rPr lang="en-AU" altLang="en-US" sz="2000">
                <a:solidFill>
                  <a:schemeClr val="hlink"/>
                </a:solidFill>
              </a:rPr>
              <a:t>ForwardA = 01</a:t>
            </a:r>
          </a:p>
          <a:p>
            <a:pPr lvl="1" eaLnBrk="1" hangingPunct="1"/>
            <a:r>
              <a:rPr lang="en-AU" altLang="en-US" sz="2000"/>
              <a:t>if (MEM/WB.RegWrite and (MEM/WB.RegisterRd ≠ 0)</a:t>
            </a:r>
            <a:br>
              <a:rPr lang="en-AU" altLang="en-US" sz="2000"/>
            </a:br>
            <a:r>
              <a:rPr lang="en-AU" altLang="en-US" sz="2000"/>
              <a:t>    and (MEM/WB.RegisterRd = ID/EX.RegisterRt))</a:t>
            </a:r>
            <a:br>
              <a:rPr lang="en-AU" altLang="en-US" sz="2000"/>
            </a:br>
            <a:r>
              <a:rPr lang="en-AU" altLang="en-US" sz="2000"/>
              <a:t>  </a:t>
            </a:r>
            <a:r>
              <a:rPr lang="en-AU" altLang="en-US" sz="2000">
                <a:solidFill>
                  <a:schemeClr val="hlink"/>
                </a:solidFill>
              </a:rPr>
              <a:t>ForwardB = 01</a:t>
            </a:r>
          </a:p>
        </p:txBody>
      </p:sp>
      <p:sp>
        <p:nvSpPr>
          <p:cNvPr id="5" name="TextBox 1">
            <a:extLst>
              <a:ext uri="{FF2B5EF4-FFF2-40B4-BE49-F238E27FC236}">
                <a16:creationId xmlns:a16="http://schemas.microsoft.com/office/drawing/2014/main" id="{CADB332D-8E21-4CB4-8D8B-884544F4DB6E}"/>
              </a:ext>
            </a:extLst>
          </p:cNvPr>
          <p:cNvSpPr txBox="1">
            <a:spLocks noChangeArrowheads="1"/>
          </p:cNvSpPr>
          <p:nvPr/>
        </p:nvSpPr>
        <p:spPr bwMode="auto">
          <a:xfrm>
            <a:off x="7452320" y="527050"/>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Footer Placeholder 3">
            <a:extLst>
              <a:ext uri="{FF2B5EF4-FFF2-40B4-BE49-F238E27FC236}">
                <a16:creationId xmlns:a16="http://schemas.microsoft.com/office/drawing/2014/main" id="{1A318F97-9B06-4033-9608-F6294019B85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8596794-EB6F-4E58-A4CA-47ACD07F0F17}" type="slidenum">
              <a:rPr lang="en-AU" altLang="en-US" sz="1400" smtClean="0"/>
              <a:pPr>
                <a:spcBef>
                  <a:spcPct val="0"/>
                </a:spcBef>
                <a:buClrTx/>
                <a:buSzTx/>
                <a:buFontTx/>
                <a:buNone/>
              </a:pPr>
              <a:t>88</a:t>
            </a:fld>
            <a:endParaRPr lang="en-AU" altLang="en-US" sz="1400"/>
          </a:p>
        </p:txBody>
      </p:sp>
      <p:sp>
        <p:nvSpPr>
          <p:cNvPr id="215043" name="Rectangle 2">
            <a:extLst>
              <a:ext uri="{FF2B5EF4-FFF2-40B4-BE49-F238E27FC236}">
                <a16:creationId xmlns:a16="http://schemas.microsoft.com/office/drawing/2014/main" id="{387A432F-17F2-4C7D-889E-5A9CC4611AA7}"/>
              </a:ext>
            </a:extLst>
          </p:cNvPr>
          <p:cNvSpPr>
            <a:spLocks noGrp="1" noChangeArrowheads="1"/>
          </p:cNvSpPr>
          <p:nvPr>
            <p:ph type="title"/>
          </p:nvPr>
        </p:nvSpPr>
        <p:spPr/>
        <p:txBody>
          <a:bodyPr/>
          <a:lstStyle/>
          <a:p>
            <a:pPr eaLnBrk="1" hangingPunct="1"/>
            <a:r>
              <a:rPr lang="en-US" altLang="en-US"/>
              <a:t>Forwarding Conditions</a:t>
            </a:r>
            <a:endParaRPr lang="en-AU" altLang="en-US"/>
          </a:p>
        </p:txBody>
      </p:sp>
      <p:pic>
        <p:nvPicPr>
          <p:cNvPr id="215044" name="Picture 6" descr="f04-55-9780124077263">
            <a:extLst>
              <a:ext uri="{FF2B5EF4-FFF2-40B4-BE49-F238E27FC236}">
                <a16:creationId xmlns:a16="http://schemas.microsoft.com/office/drawing/2014/main" id="{055E626E-D779-4B32-9E64-3C1EFC5DBEC7}"/>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03200" y="1841500"/>
            <a:ext cx="8637588" cy="2595563"/>
          </a:xfrm>
        </p:spPr>
      </p:pic>
      <p:sp>
        <p:nvSpPr>
          <p:cNvPr id="215045" name="TextBox 3">
            <a:extLst>
              <a:ext uri="{FF2B5EF4-FFF2-40B4-BE49-F238E27FC236}">
                <a16:creationId xmlns:a16="http://schemas.microsoft.com/office/drawing/2014/main" id="{4F6534EA-E52D-441A-ABB1-9AFDF619E4A6}"/>
              </a:ext>
            </a:extLst>
          </p:cNvPr>
          <p:cNvSpPr txBox="1">
            <a:spLocks noChangeArrowheads="1"/>
          </p:cNvSpPr>
          <p:nvPr/>
        </p:nvSpPr>
        <p:spPr bwMode="auto">
          <a:xfrm>
            <a:off x="436563" y="4919663"/>
            <a:ext cx="79581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600">
                <a:solidFill>
                  <a:srgbClr val="000000"/>
                </a:solidFill>
                <a:ea typeface="Times New Roman" panose="02020603050405020304" pitchFamily="18" charset="0"/>
                <a:cs typeface="ITCFranklinGothicStd-Hvy"/>
              </a:rPr>
              <a:t>FIGURE : The control values for the forwarding multiplexors</a:t>
            </a:r>
            <a:endParaRPr lang="en-US" altLang="en-US" sz="1600">
              <a:solidFill>
                <a:srgbClr val="000000"/>
              </a:solidFill>
              <a:ea typeface="Times New Roman" panose="02020603050405020304" pitchFamily="18" charset="0"/>
              <a:cs typeface="MinionPro-Regular" panose="02040503050201020203" pitchFamily="18" charset="0"/>
            </a:endParaRPr>
          </a:p>
        </p:txBody>
      </p:sp>
      <p:sp>
        <p:nvSpPr>
          <p:cNvPr id="215046" name="TextBox 1">
            <a:extLst>
              <a:ext uri="{FF2B5EF4-FFF2-40B4-BE49-F238E27FC236}">
                <a16:creationId xmlns:a16="http://schemas.microsoft.com/office/drawing/2014/main" id="{ACAF74FC-7173-448D-866E-8A7925CF0EA7}"/>
              </a:ext>
            </a:extLst>
          </p:cNvPr>
          <p:cNvSpPr txBox="1">
            <a:spLocks noChangeArrowheads="1"/>
          </p:cNvSpPr>
          <p:nvPr/>
        </p:nvSpPr>
        <p:spPr bwMode="auto">
          <a:xfrm>
            <a:off x="684213" y="1268413"/>
            <a:ext cx="45354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Summary of the control values for Mux:</a:t>
            </a:r>
          </a:p>
        </p:txBody>
      </p:sp>
      <p:sp>
        <p:nvSpPr>
          <p:cNvPr id="7" name="TextBox 1">
            <a:extLst>
              <a:ext uri="{FF2B5EF4-FFF2-40B4-BE49-F238E27FC236}">
                <a16:creationId xmlns:a16="http://schemas.microsoft.com/office/drawing/2014/main" id="{3F376E1F-FEBC-4F02-981C-CDAA8C05139C}"/>
              </a:ext>
            </a:extLst>
          </p:cNvPr>
          <p:cNvSpPr txBox="1">
            <a:spLocks noChangeArrowheads="1"/>
          </p:cNvSpPr>
          <p:nvPr/>
        </p:nvSpPr>
        <p:spPr bwMode="auto">
          <a:xfrm>
            <a:off x="7337425" y="79533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Footer Placeholder 3">
            <a:extLst>
              <a:ext uri="{FF2B5EF4-FFF2-40B4-BE49-F238E27FC236}">
                <a16:creationId xmlns:a16="http://schemas.microsoft.com/office/drawing/2014/main" id="{557A6379-02E5-4203-903A-872ED9597AE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66247A95-DCD9-4DCD-B866-7470E4D03234}" type="slidenum">
              <a:rPr lang="en-AU" altLang="en-US" sz="1400" smtClean="0"/>
              <a:pPr>
                <a:spcBef>
                  <a:spcPct val="0"/>
                </a:spcBef>
                <a:buClrTx/>
                <a:buSzTx/>
                <a:buFontTx/>
                <a:buNone/>
              </a:pPr>
              <a:t>89</a:t>
            </a:fld>
            <a:endParaRPr lang="en-AU" altLang="en-US" sz="1400"/>
          </a:p>
        </p:txBody>
      </p:sp>
      <p:sp>
        <p:nvSpPr>
          <p:cNvPr id="217091" name="Rectangle 2">
            <a:extLst>
              <a:ext uri="{FF2B5EF4-FFF2-40B4-BE49-F238E27FC236}">
                <a16:creationId xmlns:a16="http://schemas.microsoft.com/office/drawing/2014/main" id="{142DBE8C-9CC8-4A95-B471-04A246D1E5BE}"/>
              </a:ext>
            </a:extLst>
          </p:cNvPr>
          <p:cNvSpPr>
            <a:spLocks noGrp="1" noChangeArrowheads="1"/>
          </p:cNvSpPr>
          <p:nvPr>
            <p:ph type="title"/>
          </p:nvPr>
        </p:nvSpPr>
        <p:spPr/>
        <p:txBody>
          <a:bodyPr/>
          <a:lstStyle/>
          <a:p>
            <a:pPr eaLnBrk="1" hangingPunct="1"/>
            <a:r>
              <a:rPr lang="en-US" altLang="en-US"/>
              <a:t>Double Data Hazard</a:t>
            </a:r>
            <a:endParaRPr lang="en-AU" altLang="en-US"/>
          </a:p>
        </p:txBody>
      </p:sp>
      <p:sp>
        <p:nvSpPr>
          <p:cNvPr id="217092" name="Rectangle 3">
            <a:extLst>
              <a:ext uri="{FF2B5EF4-FFF2-40B4-BE49-F238E27FC236}">
                <a16:creationId xmlns:a16="http://schemas.microsoft.com/office/drawing/2014/main" id="{5731917B-DD8A-46C8-B01F-9037FDD232BF}"/>
              </a:ext>
            </a:extLst>
          </p:cNvPr>
          <p:cNvSpPr>
            <a:spLocks noGrp="1" noChangeArrowheads="1"/>
          </p:cNvSpPr>
          <p:nvPr>
            <p:ph type="body" idx="1"/>
          </p:nvPr>
        </p:nvSpPr>
        <p:spPr/>
        <p:txBody>
          <a:bodyPr/>
          <a:lstStyle/>
          <a:p>
            <a:pPr eaLnBrk="1" hangingPunct="1">
              <a:defRPr/>
            </a:pPr>
            <a:r>
              <a:rPr lang="en-US" dirty="0"/>
              <a:t>Consider the sequence:</a:t>
            </a:r>
          </a:p>
          <a:p>
            <a:pPr lvl="1" eaLnBrk="1" hangingPunct="1">
              <a:buFont typeface="Wingdings" panose="05000000000000000000" pitchFamily="2" charset="2"/>
              <a:buNone/>
              <a:defRPr/>
            </a:pPr>
            <a:r>
              <a:rPr lang="en-US" dirty="0">
                <a:latin typeface="Lucida Console" panose="020B0609040504020204" pitchFamily="49" charset="0"/>
              </a:rPr>
              <a:t>	add </a:t>
            </a:r>
            <a:r>
              <a:rPr lang="en-US" dirty="0">
                <a:solidFill>
                  <a:schemeClr val="hlink"/>
                </a:solidFill>
                <a:latin typeface="Lucida Console" panose="020B0609040504020204" pitchFamily="49" charset="0"/>
              </a:rPr>
              <a:t>$1</a:t>
            </a:r>
            <a:r>
              <a:rPr lang="en-US" dirty="0">
                <a:latin typeface="Lucida Console" panose="020B0609040504020204" pitchFamily="49" charset="0"/>
              </a:rPr>
              <a:t>,$1,$2</a:t>
            </a:r>
            <a:br>
              <a:rPr lang="en-US" dirty="0">
                <a:latin typeface="Lucida Console" panose="020B0609040504020204" pitchFamily="49" charset="0"/>
              </a:rPr>
            </a:br>
            <a:r>
              <a:rPr lang="en-US" dirty="0">
                <a:latin typeface="Lucida Console" panose="020B0609040504020204" pitchFamily="49" charset="0"/>
              </a:rPr>
              <a:t>add </a:t>
            </a:r>
            <a:r>
              <a:rPr lang="en-US" dirty="0">
                <a:solidFill>
                  <a:schemeClr val="hlink"/>
                </a:solidFill>
                <a:latin typeface="Lucida Console" panose="020B0609040504020204" pitchFamily="49" charset="0"/>
              </a:rPr>
              <a:t>$1</a:t>
            </a:r>
            <a:r>
              <a:rPr lang="en-US" dirty="0">
                <a:latin typeface="Lucida Console" panose="020B0609040504020204" pitchFamily="49" charset="0"/>
              </a:rPr>
              <a:t>,</a:t>
            </a:r>
            <a:r>
              <a:rPr lang="en-US" dirty="0">
                <a:solidFill>
                  <a:schemeClr val="hlink"/>
                </a:solidFill>
                <a:latin typeface="Lucida Console" panose="020B0609040504020204" pitchFamily="49" charset="0"/>
              </a:rPr>
              <a:t>$1</a:t>
            </a:r>
            <a:r>
              <a:rPr lang="en-US" dirty="0">
                <a:latin typeface="Lucida Console" panose="020B0609040504020204" pitchFamily="49" charset="0"/>
              </a:rPr>
              <a:t>,$3</a:t>
            </a:r>
            <a:br>
              <a:rPr lang="en-US" dirty="0">
                <a:latin typeface="Lucida Console" panose="020B0609040504020204" pitchFamily="49" charset="0"/>
              </a:rPr>
            </a:br>
            <a:r>
              <a:rPr lang="en-US" dirty="0">
                <a:latin typeface="Lucida Console" panose="020B0609040504020204" pitchFamily="49" charset="0"/>
              </a:rPr>
              <a:t>add $1,</a:t>
            </a:r>
            <a:r>
              <a:rPr lang="en-US" dirty="0">
                <a:solidFill>
                  <a:schemeClr val="hlink"/>
                </a:solidFill>
                <a:latin typeface="Lucida Console" panose="020B0609040504020204" pitchFamily="49" charset="0"/>
              </a:rPr>
              <a:t>$1</a:t>
            </a:r>
            <a:r>
              <a:rPr lang="en-US" dirty="0">
                <a:latin typeface="Lucida Console" panose="020B0609040504020204" pitchFamily="49" charset="0"/>
              </a:rPr>
              <a:t>,$4</a:t>
            </a:r>
          </a:p>
          <a:p>
            <a:pPr eaLnBrk="1" hangingPunct="1">
              <a:defRPr/>
            </a:pPr>
            <a:r>
              <a:rPr lang="en-US" dirty="0"/>
              <a:t>Both hazards occur</a:t>
            </a:r>
          </a:p>
          <a:p>
            <a:pPr lvl="1" eaLnBrk="1" hangingPunct="1">
              <a:defRPr/>
            </a:pPr>
            <a:r>
              <a:rPr lang="en-US" dirty="0"/>
              <a:t>Want to </a:t>
            </a:r>
            <a:r>
              <a:rPr lang="en-US" dirty="0">
                <a:solidFill>
                  <a:srgbClr val="C00000"/>
                </a:solidFill>
                <a:effectLst>
                  <a:outerShdw blurRad="38100" dist="38100" dir="2700000" algn="tl">
                    <a:srgbClr val="000000">
                      <a:alpha val="43137"/>
                    </a:srgbClr>
                  </a:outerShdw>
                </a:effectLst>
              </a:rPr>
              <a:t>use the most recent</a:t>
            </a:r>
          </a:p>
          <a:p>
            <a:pPr eaLnBrk="1" hangingPunct="1">
              <a:defRPr/>
            </a:pPr>
            <a:r>
              <a:rPr lang="en-US" dirty="0"/>
              <a:t>Revise MEM hazard condition</a:t>
            </a:r>
          </a:p>
          <a:p>
            <a:pPr lvl="1" eaLnBrk="1" hangingPunct="1">
              <a:defRPr/>
            </a:pPr>
            <a:r>
              <a:rPr lang="en-US" dirty="0"/>
              <a:t>Only </a:t>
            </a:r>
            <a:r>
              <a:rPr lang="en-US" dirty="0" err="1"/>
              <a:t>fwd</a:t>
            </a:r>
            <a:r>
              <a:rPr lang="en-US" dirty="0"/>
              <a:t> if EX hazard condition isn’t true</a:t>
            </a:r>
            <a:endParaRPr lang="en-AU" dirty="0"/>
          </a:p>
        </p:txBody>
      </p:sp>
      <p:sp>
        <p:nvSpPr>
          <p:cNvPr id="3" name="TextBox 2">
            <a:extLst>
              <a:ext uri="{FF2B5EF4-FFF2-40B4-BE49-F238E27FC236}">
                <a16:creationId xmlns:a16="http://schemas.microsoft.com/office/drawing/2014/main" id="{5DC1E3A5-A39B-4BD1-BF03-FFC330D70F2A}"/>
              </a:ext>
            </a:extLst>
          </p:cNvPr>
          <p:cNvSpPr txBox="1">
            <a:spLocks noChangeArrowheads="1"/>
          </p:cNvSpPr>
          <p:nvPr/>
        </p:nvSpPr>
        <p:spPr bwMode="auto">
          <a:xfrm>
            <a:off x="7164388" y="357188"/>
            <a:ext cx="197961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a:solidFill>
                  <a:srgbClr val="00B050"/>
                </a:solidFill>
              </a:rPr>
              <a:t>Re-check</a:t>
            </a:r>
            <a:endParaRPr lang="en-US" altLang="en-US" sz="160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a:extLst>
              <a:ext uri="{FF2B5EF4-FFF2-40B4-BE49-F238E27FC236}">
                <a16:creationId xmlns:a16="http://schemas.microsoft.com/office/drawing/2014/main" id="{8BDD4A24-8158-4446-92E6-6F6ADD839B0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3D5141A9-2FFD-4038-BEA3-B20F1DDD5B71}" type="slidenum">
              <a:rPr lang="en-AU" altLang="en-US" sz="1400" smtClean="0"/>
              <a:pPr>
                <a:spcBef>
                  <a:spcPct val="0"/>
                </a:spcBef>
                <a:buClrTx/>
                <a:buSzTx/>
                <a:buFontTx/>
                <a:buNone/>
              </a:pPr>
              <a:t>9</a:t>
            </a:fld>
            <a:endParaRPr lang="en-AU" altLang="en-US" sz="1400"/>
          </a:p>
        </p:txBody>
      </p:sp>
      <p:sp>
        <p:nvSpPr>
          <p:cNvPr id="22531" name="Rectangle 2">
            <a:extLst>
              <a:ext uri="{FF2B5EF4-FFF2-40B4-BE49-F238E27FC236}">
                <a16:creationId xmlns:a16="http://schemas.microsoft.com/office/drawing/2014/main" id="{9855CA94-4313-4603-BC3E-2A185B7F727B}"/>
              </a:ext>
            </a:extLst>
          </p:cNvPr>
          <p:cNvSpPr>
            <a:spLocks noGrp="1" noChangeArrowheads="1"/>
          </p:cNvSpPr>
          <p:nvPr>
            <p:ph type="title"/>
          </p:nvPr>
        </p:nvSpPr>
        <p:spPr/>
        <p:txBody>
          <a:bodyPr/>
          <a:lstStyle/>
          <a:p>
            <a:pPr eaLnBrk="1" hangingPunct="1"/>
            <a:r>
              <a:rPr lang="en-US" altLang="en-US"/>
              <a:t>Instruction Execution</a:t>
            </a:r>
            <a:endParaRPr lang="en-AU" altLang="en-US"/>
          </a:p>
        </p:txBody>
      </p:sp>
      <p:sp>
        <p:nvSpPr>
          <p:cNvPr id="9220" name="Rectangle 3">
            <a:extLst>
              <a:ext uri="{FF2B5EF4-FFF2-40B4-BE49-F238E27FC236}">
                <a16:creationId xmlns:a16="http://schemas.microsoft.com/office/drawing/2014/main" id="{BF976046-947D-4756-84C1-15A88525FCD3}"/>
              </a:ext>
            </a:extLst>
          </p:cNvPr>
          <p:cNvSpPr>
            <a:spLocks noGrp="1" noChangeArrowheads="1"/>
          </p:cNvSpPr>
          <p:nvPr>
            <p:ph type="body" idx="1"/>
          </p:nvPr>
        </p:nvSpPr>
        <p:spPr>
          <a:xfrm>
            <a:off x="468313" y="1125538"/>
            <a:ext cx="8486775" cy="5111750"/>
          </a:xfrm>
        </p:spPr>
        <p:txBody>
          <a:bodyPr/>
          <a:lstStyle/>
          <a:p>
            <a:pPr marL="0" indent="0" eaLnBrk="1" hangingPunct="1">
              <a:buFont typeface="Wingdings" panose="05000000000000000000" pitchFamily="2" charset="2"/>
              <a:buNone/>
              <a:defRPr/>
            </a:pPr>
            <a:r>
              <a:rPr lang="en-US" sz="2400" dirty="0"/>
              <a:t>For every instructions, the first 2 steps are same:</a:t>
            </a:r>
          </a:p>
          <a:p>
            <a:pPr eaLnBrk="1" hangingPunct="1">
              <a:defRPr/>
            </a:pPr>
            <a:r>
              <a:rPr lang="en-US" sz="2400" dirty="0"/>
              <a:t>1. Send the PC to the memory and fetch the instruction from that memory: </a:t>
            </a:r>
          </a:p>
          <a:p>
            <a:pPr lvl="1" eaLnBrk="1" hangingPunct="1">
              <a:defRPr/>
            </a:pPr>
            <a:r>
              <a:rPr lang="en-US" sz="2000" dirty="0"/>
              <a:t>PC </a:t>
            </a:r>
            <a:r>
              <a:rPr lang="en-US" sz="2000" dirty="0">
                <a:sym typeface="Symbol" panose="05050102010706020507" pitchFamily="18" charset="2"/>
              </a:rPr>
              <a:t> instruction memory, fetch instruction</a:t>
            </a:r>
          </a:p>
          <a:p>
            <a:pPr eaLnBrk="1" hangingPunct="1">
              <a:defRPr/>
            </a:pPr>
            <a:r>
              <a:rPr lang="en-US" sz="2400" dirty="0">
                <a:sym typeface="Symbol" panose="05050102010706020507" pitchFamily="18" charset="2"/>
              </a:rPr>
              <a:t>2. All instructions read one or two registers (</a:t>
            </a:r>
            <a:r>
              <a:rPr lang="en-US" sz="2000" b="1" dirty="0">
                <a:solidFill>
                  <a:srgbClr val="009900"/>
                </a:solidFill>
                <a:sym typeface="Symbol" panose="05050102010706020507" pitchFamily="18" charset="2"/>
              </a:rPr>
              <a:t>except j</a:t>
            </a:r>
            <a:r>
              <a:rPr lang="en-US" sz="2400" dirty="0">
                <a:sym typeface="Symbol" panose="05050102010706020507" pitchFamily="18" charset="2"/>
              </a:rPr>
              <a:t>): </a:t>
            </a:r>
          </a:p>
          <a:p>
            <a:pPr lvl="1" eaLnBrk="1" hangingPunct="1">
              <a:defRPr/>
            </a:pPr>
            <a:r>
              <a:rPr lang="en-US" sz="2000" dirty="0">
                <a:sym typeface="Symbol" panose="05050102010706020507" pitchFamily="18" charset="2"/>
              </a:rPr>
              <a:t>Register numbers</a:t>
            </a:r>
            <a:r>
              <a:rPr lang="en-US" sz="2000" dirty="0"/>
              <a:t> </a:t>
            </a:r>
            <a:r>
              <a:rPr lang="en-US" sz="2000" dirty="0">
                <a:sym typeface="Symbol" panose="05050102010706020507" pitchFamily="18" charset="2"/>
              </a:rPr>
              <a:t> register file, read registers</a:t>
            </a:r>
          </a:p>
          <a:p>
            <a:pPr eaLnBrk="1" hangingPunct="1">
              <a:defRPr/>
            </a:pPr>
            <a:r>
              <a:rPr lang="en-US" sz="2400" dirty="0">
                <a:sym typeface="Symbol" panose="05050102010706020507" pitchFamily="18" charset="2"/>
              </a:rPr>
              <a:t>After the above 2 steps, depending on instruction class:</a:t>
            </a:r>
          </a:p>
          <a:p>
            <a:pPr lvl="1" eaLnBrk="1" hangingPunct="1">
              <a:defRPr/>
            </a:pPr>
            <a:r>
              <a:rPr lang="en-US" sz="2000" dirty="0">
                <a:sym typeface="Symbol" panose="05050102010706020507" pitchFamily="18" charset="2"/>
              </a:rPr>
              <a:t>Use ALU to calculate</a:t>
            </a:r>
          </a:p>
          <a:p>
            <a:pPr lvl="2" eaLnBrk="1" hangingPunct="1">
              <a:defRPr/>
            </a:pPr>
            <a:r>
              <a:rPr lang="en-US" sz="1800" dirty="0">
                <a:sym typeface="Symbol" panose="05050102010706020507" pitchFamily="18" charset="2"/>
              </a:rPr>
              <a:t>Arithmetic result</a:t>
            </a:r>
          </a:p>
          <a:p>
            <a:pPr lvl="2" eaLnBrk="1" hangingPunct="1">
              <a:defRPr/>
            </a:pPr>
            <a:r>
              <a:rPr lang="en-US" sz="1800" dirty="0">
                <a:sym typeface="Symbol" panose="05050102010706020507" pitchFamily="18" charset="2"/>
              </a:rPr>
              <a:t>Memory address for load/store</a:t>
            </a:r>
          </a:p>
          <a:p>
            <a:pPr lvl="2" eaLnBrk="1" hangingPunct="1">
              <a:defRPr/>
            </a:pPr>
            <a:r>
              <a:rPr lang="en-US" sz="1800" dirty="0">
                <a:sym typeface="Symbol" panose="05050102010706020507" pitchFamily="18" charset="2"/>
              </a:rPr>
              <a:t>Branch target address</a:t>
            </a:r>
          </a:p>
          <a:p>
            <a:pPr lvl="1" eaLnBrk="1" hangingPunct="1">
              <a:defRPr/>
            </a:pPr>
            <a:r>
              <a:rPr lang="en-US" sz="2000" dirty="0">
                <a:sym typeface="Symbol" panose="05050102010706020507" pitchFamily="18" charset="2"/>
              </a:rPr>
              <a:t>Access data memory for load/store</a:t>
            </a:r>
          </a:p>
          <a:p>
            <a:pPr lvl="1" eaLnBrk="1" hangingPunct="1">
              <a:defRPr/>
            </a:pPr>
            <a:r>
              <a:rPr lang="en-US" sz="2000" dirty="0">
                <a:sym typeface="Symbol" panose="05050102010706020507" pitchFamily="18" charset="2"/>
              </a:rPr>
              <a:t>PC  target address or PC + 4</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Footer Placeholder 3">
            <a:extLst>
              <a:ext uri="{FF2B5EF4-FFF2-40B4-BE49-F238E27FC236}">
                <a16:creationId xmlns:a16="http://schemas.microsoft.com/office/drawing/2014/main" id="{E70D1598-DFB1-412C-BC52-CE9A8AE9BA0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471EFC4C-6C63-407B-9774-7C031FF3AA01}" type="slidenum">
              <a:rPr lang="en-AU" altLang="en-US" sz="1400" smtClean="0"/>
              <a:pPr>
                <a:spcBef>
                  <a:spcPct val="0"/>
                </a:spcBef>
                <a:buClrTx/>
                <a:buSzTx/>
                <a:buFontTx/>
                <a:buNone/>
              </a:pPr>
              <a:t>90</a:t>
            </a:fld>
            <a:endParaRPr lang="en-AU" altLang="en-US" sz="1400"/>
          </a:p>
        </p:txBody>
      </p:sp>
      <p:sp>
        <p:nvSpPr>
          <p:cNvPr id="219139" name="Rectangle 2">
            <a:extLst>
              <a:ext uri="{FF2B5EF4-FFF2-40B4-BE49-F238E27FC236}">
                <a16:creationId xmlns:a16="http://schemas.microsoft.com/office/drawing/2014/main" id="{700CCD6E-3097-4BE0-8857-0EE04D662049}"/>
              </a:ext>
            </a:extLst>
          </p:cNvPr>
          <p:cNvSpPr>
            <a:spLocks noGrp="1" noChangeArrowheads="1"/>
          </p:cNvSpPr>
          <p:nvPr>
            <p:ph type="title"/>
          </p:nvPr>
        </p:nvSpPr>
        <p:spPr>
          <a:xfrm>
            <a:off x="684213" y="206375"/>
            <a:ext cx="8259762" cy="701675"/>
          </a:xfrm>
        </p:spPr>
        <p:txBody>
          <a:bodyPr/>
          <a:lstStyle/>
          <a:p>
            <a:pPr eaLnBrk="1" hangingPunct="1"/>
            <a:r>
              <a:rPr lang="en-US" altLang="en-US" sz="4000"/>
              <a:t>Revised Forwarding Condition</a:t>
            </a:r>
            <a:endParaRPr lang="en-AU" altLang="en-US" sz="4000"/>
          </a:p>
        </p:txBody>
      </p:sp>
      <p:sp>
        <p:nvSpPr>
          <p:cNvPr id="219140" name="Rectangle 3">
            <a:extLst>
              <a:ext uri="{FF2B5EF4-FFF2-40B4-BE49-F238E27FC236}">
                <a16:creationId xmlns:a16="http://schemas.microsoft.com/office/drawing/2014/main" id="{937CC466-FD13-4440-B439-99B4743BC67B}"/>
              </a:ext>
            </a:extLst>
          </p:cNvPr>
          <p:cNvSpPr>
            <a:spLocks noGrp="1" noChangeArrowheads="1"/>
          </p:cNvSpPr>
          <p:nvPr>
            <p:ph type="body" idx="1"/>
          </p:nvPr>
        </p:nvSpPr>
        <p:spPr/>
        <p:txBody>
          <a:bodyPr/>
          <a:lstStyle/>
          <a:p>
            <a:pPr eaLnBrk="1" hangingPunct="1">
              <a:lnSpc>
                <a:spcPct val="120000"/>
              </a:lnSpc>
            </a:pPr>
            <a:r>
              <a:rPr lang="en-US" altLang="en-US" sz="2400"/>
              <a:t>MEM hazard</a:t>
            </a:r>
          </a:p>
          <a:p>
            <a:pPr lvl="1" eaLnBrk="1" hangingPunct="1">
              <a:lnSpc>
                <a:spcPct val="120000"/>
              </a:lnSpc>
            </a:pPr>
            <a:r>
              <a:rPr lang="en-AU" altLang="en-US" sz="2000"/>
              <a:t>if (MEM/WB.RegWrite and (MEM/WB.RegisterRd ≠ 0)</a:t>
            </a:r>
            <a:br>
              <a:rPr lang="en-AU" altLang="en-US" sz="2000"/>
            </a:br>
            <a:r>
              <a:rPr lang="en-AU" altLang="en-US" sz="2000"/>
              <a:t>    </a:t>
            </a:r>
            <a:r>
              <a:rPr lang="en-AU" altLang="en-US" sz="2000">
                <a:solidFill>
                  <a:schemeClr val="hlink"/>
                </a:solidFill>
              </a:rPr>
              <a:t>and not (EX/MEM.RegWrite and (EX/MEM.RegisterRd ≠ 0)</a:t>
            </a:r>
            <a:br>
              <a:rPr lang="en-AU" altLang="en-US" sz="2000">
                <a:solidFill>
                  <a:schemeClr val="hlink"/>
                </a:solidFill>
              </a:rPr>
            </a:br>
            <a:r>
              <a:rPr lang="en-AU" altLang="en-US" sz="2000">
                <a:solidFill>
                  <a:schemeClr val="hlink"/>
                </a:solidFill>
              </a:rPr>
              <a:t>                 and (EX/MEM.RegisterRd = ID/EX.RegisterRs))</a:t>
            </a:r>
            <a:br>
              <a:rPr lang="en-AU" altLang="en-US" sz="2000"/>
            </a:br>
            <a:r>
              <a:rPr lang="en-AU" altLang="en-US" sz="2000"/>
              <a:t>    and (MEM/WB.RegisterRd = ID/EX.RegisterRs))</a:t>
            </a:r>
            <a:br>
              <a:rPr lang="en-AU" altLang="en-US" sz="2000"/>
            </a:br>
            <a:r>
              <a:rPr lang="en-AU" altLang="en-US" sz="2000"/>
              <a:t>  ForwardA = 01</a:t>
            </a:r>
          </a:p>
          <a:p>
            <a:pPr lvl="1" eaLnBrk="1" hangingPunct="1">
              <a:lnSpc>
                <a:spcPct val="120000"/>
              </a:lnSpc>
            </a:pPr>
            <a:r>
              <a:rPr lang="en-AU" altLang="en-US" sz="2000"/>
              <a:t>if (MEM/WB.RegWrite and (MEM/WB.RegisterRd ≠ 0)</a:t>
            </a:r>
            <a:br>
              <a:rPr lang="en-AU" altLang="en-US" sz="2000"/>
            </a:br>
            <a:r>
              <a:rPr lang="en-AU" altLang="en-US" sz="2000"/>
              <a:t>    </a:t>
            </a:r>
            <a:r>
              <a:rPr lang="en-AU" altLang="en-US" sz="2000">
                <a:solidFill>
                  <a:schemeClr val="hlink"/>
                </a:solidFill>
              </a:rPr>
              <a:t>and not (EX/MEM.RegWrite and (EX/MEM.RegisterRd ≠ 0)</a:t>
            </a:r>
            <a:br>
              <a:rPr lang="en-AU" altLang="en-US" sz="2000">
                <a:solidFill>
                  <a:schemeClr val="hlink"/>
                </a:solidFill>
              </a:rPr>
            </a:br>
            <a:r>
              <a:rPr lang="en-AU" altLang="en-US" sz="2000">
                <a:solidFill>
                  <a:schemeClr val="hlink"/>
                </a:solidFill>
              </a:rPr>
              <a:t>                 and (EX/MEM.RegisterRd = ID/EX.RegisterRt))</a:t>
            </a:r>
            <a:br>
              <a:rPr lang="en-AU" altLang="en-US" sz="2000"/>
            </a:br>
            <a:r>
              <a:rPr lang="en-AU" altLang="en-US" sz="2000"/>
              <a:t>    and (MEM/WB.RegisterRd = ID/EX.RegisterRt))</a:t>
            </a:r>
            <a:br>
              <a:rPr lang="en-AU" altLang="en-US" sz="2000"/>
            </a:br>
            <a:r>
              <a:rPr lang="en-AU" altLang="en-US" sz="2000"/>
              <a:t>  ForwardB = 01</a:t>
            </a:r>
          </a:p>
        </p:txBody>
      </p:sp>
      <p:sp>
        <p:nvSpPr>
          <p:cNvPr id="5" name="TextBox 1">
            <a:extLst>
              <a:ext uri="{FF2B5EF4-FFF2-40B4-BE49-F238E27FC236}">
                <a16:creationId xmlns:a16="http://schemas.microsoft.com/office/drawing/2014/main" id="{D1C9BF7C-3FFF-4439-8369-E84069E4F336}"/>
              </a:ext>
            </a:extLst>
          </p:cNvPr>
          <p:cNvSpPr txBox="1">
            <a:spLocks noChangeArrowheads="1"/>
          </p:cNvSpPr>
          <p:nvPr/>
        </p:nvSpPr>
        <p:spPr bwMode="auto">
          <a:xfrm>
            <a:off x="7596336" y="846403"/>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Footer Placeholder 2">
            <a:extLst>
              <a:ext uri="{FF2B5EF4-FFF2-40B4-BE49-F238E27FC236}">
                <a16:creationId xmlns:a16="http://schemas.microsoft.com/office/drawing/2014/main" id="{F23C54FE-C9DF-46BA-83C0-F7E776D83C2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86FE8AD-9C8A-4BA4-930A-FFE4967CBA36}" type="slidenum">
              <a:rPr lang="en-AU" altLang="en-US" sz="1400" smtClean="0"/>
              <a:pPr>
                <a:spcBef>
                  <a:spcPct val="0"/>
                </a:spcBef>
                <a:buClrTx/>
                <a:buSzTx/>
                <a:buFontTx/>
                <a:buNone/>
              </a:pPr>
              <a:t>91</a:t>
            </a:fld>
            <a:endParaRPr lang="en-AU" altLang="en-US" sz="1400"/>
          </a:p>
        </p:txBody>
      </p:sp>
      <p:sp>
        <p:nvSpPr>
          <p:cNvPr id="413701" name="Rectangle 5">
            <a:extLst>
              <a:ext uri="{FF2B5EF4-FFF2-40B4-BE49-F238E27FC236}">
                <a16:creationId xmlns:a16="http://schemas.microsoft.com/office/drawing/2014/main" id="{D5C74C15-7FFC-4FFA-A2FA-CA0D82A9CFDE}"/>
              </a:ext>
            </a:extLst>
          </p:cNvPr>
          <p:cNvSpPr>
            <a:spLocks noChangeArrowheads="1"/>
          </p:cNvSpPr>
          <p:nvPr/>
        </p:nvSpPr>
        <p:spPr bwMode="auto">
          <a:xfrm>
            <a:off x="323850" y="1773238"/>
            <a:ext cx="360363" cy="1871662"/>
          </a:xfrm>
          <a:prstGeom prst="rect">
            <a:avLst/>
          </a:prstGeom>
          <a:gradFill rotWithShape="1">
            <a:gsLst>
              <a:gs pos="0">
                <a:schemeClr val="bg1">
                  <a:alpha val="0"/>
                </a:schemeClr>
              </a:gs>
              <a:gs pos="100000">
                <a:schemeClr val="bg1">
                  <a:gamma/>
                  <a:tint val="0"/>
                  <a:invGamma/>
                </a:schemeClr>
              </a:gs>
            </a:gsLst>
            <a:lin ang="5400000" scaled="1"/>
          </a:gradFill>
          <a:ln w="9525">
            <a:noFill/>
            <a:miter lim="800000"/>
            <a:headEnd/>
            <a:tailEnd/>
          </a:ln>
          <a:effectLst/>
        </p:spPr>
        <p:txBody>
          <a:bodyPr wrap="none" anchor="ctr"/>
          <a:lstStyle/>
          <a:p>
            <a:pPr algn="ctr">
              <a:defRPr/>
            </a:pPr>
            <a:endParaRPr lang="en-US">
              <a:latin typeface="Arial" charset="0"/>
            </a:endParaRPr>
          </a:p>
        </p:txBody>
      </p:sp>
      <p:pic>
        <p:nvPicPr>
          <p:cNvPr id="221188" name="Picture 6" descr="f04-56-P374493">
            <a:extLst>
              <a:ext uri="{FF2B5EF4-FFF2-40B4-BE49-F238E27FC236}">
                <a16:creationId xmlns:a16="http://schemas.microsoft.com/office/drawing/2014/main" id="{ABFFC021-72FF-45DA-A5BE-00F0A2431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341438"/>
            <a:ext cx="86487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9" name="Rectangle 2">
            <a:extLst>
              <a:ext uri="{FF2B5EF4-FFF2-40B4-BE49-F238E27FC236}">
                <a16:creationId xmlns:a16="http://schemas.microsoft.com/office/drawing/2014/main" id="{1CBDB025-DF89-4194-AFE6-A09C68FFA4F7}"/>
              </a:ext>
            </a:extLst>
          </p:cNvPr>
          <p:cNvSpPr>
            <a:spLocks noGrp="1" noChangeArrowheads="1"/>
          </p:cNvSpPr>
          <p:nvPr>
            <p:ph type="title"/>
          </p:nvPr>
        </p:nvSpPr>
        <p:spPr/>
        <p:txBody>
          <a:bodyPr/>
          <a:lstStyle/>
          <a:p>
            <a:pPr eaLnBrk="1" hangingPunct="1"/>
            <a:r>
              <a:rPr lang="en-US" altLang="en-US"/>
              <a:t>Datapath with Forwarding</a:t>
            </a:r>
            <a:endParaRPr lang="en-AU"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Footer Placeholder 2">
            <a:extLst>
              <a:ext uri="{FF2B5EF4-FFF2-40B4-BE49-F238E27FC236}">
                <a16:creationId xmlns:a16="http://schemas.microsoft.com/office/drawing/2014/main" id="{F8939218-E015-4984-BE5C-D53402CA967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A0C42BF2-4720-4CD8-AE0E-BE86FE78BCFC}" type="slidenum">
              <a:rPr lang="en-AU" altLang="en-US" sz="1400" smtClean="0"/>
              <a:pPr>
                <a:spcBef>
                  <a:spcPct val="0"/>
                </a:spcBef>
                <a:buClrTx/>
                <a:buSzTx/>
                <a:buFontTx/>
                <a:buNone/>
              </a:pPr>
              <a:t>92</a:t>
            </a:fld>
            <a:endParaRPr lang="en-AU" altLang="en-US" sz="1400"/>
          </a:p>
        </p:txBody>
      </p:sp>
      <p:pic>
        <p:nvPicPr>
          <p:cNvPr id="223235" name="Picture 8" descr="f04-58-P374493">
            <a:extLst>
              <a:ext uri="{FF2B5EF4-FFF2-40B4-BE49-F238E27FC236}">
                <a16:creationId xmlns:a16="http://schemas.microsoft.com/office/drawing/2014/main" id="{8154E6A3-8640-4492-A5B0-A8FE1836B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765175"/>
            <a:ext cx="6834187" cy="480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3236" name="Rectangle 2">
            <a:extLst>
              <a:ext uri="{FF2B5EF4-FFF2-40B4-BE49-F238E27FC236}">
                <a16:creationId xmlns:a16="http://schemas.microsoft.com/office/drawing/2014/main" id="{C0B5EA24-482C-4E9C-AF8F-155DFD82B551}"/>
              </a:ext>
            </a:extLst>
          </p:cNvPr>
          <p:cNvSpPr>
            <a:spLocks noGrp="1" noChangeArrowheads="1"/>
          </p:cNvSpPr>
          <p:nvPr>
            <p:ph type="title"/>
          </p:nvPr>
        </p:nvSpPr>
        <p:spPr>
          <a:xfrm>
            <a:off x="684213" y="146050"/>
            <a:ext cx="8259762" cy="546100"/>
          </a:xfrm>
        </p:spPr>
        <p:txBody>
          <a:bodyPr/>
          <a:lstStyle/>
          <a:p>
            <a:pPr eaLnBrk="1" hangingPunct="1"/>
            <a:r>
              <a:rPr lang="en-US" altLang="en-US"/>
              <a:t>Load-Use Data Hazard</a:t>
            </a:r>
            <a:endParaRPr lang="en-AU" altLang="en-US"/>
          </a:p>
        </p:txBody>
      </p:sp>
      <p:sp>
        <p:nvSpPr>
          <p:cNvPr id="223237" name="Oval 6">
            <a:extLst>
              <a:ext uri="{FF2B5EF4-FFF2-40B4-BE49-F238E27FC236}">
                <a16:creationId xmlns:a16="http://schemas.microsoft.com/office/drawing/2014/main" id="{F2B32E28-851F-427C-9F9A-CA29F985E732}"/>
              </a:ext>
            </a:extLst>
          </p:cNvPr>
          <p:cNvSpPr>
            <a:spLocks noChangeArrowheads="1"/>
          </p:cNvSpPr>
          <p:nvPr/>
        </p:nvSpPr>
        <p:spPr bwMode="auto">
          <a:xfrm rot="2714808">
            <a:off x="4352131" y="2134394"/>
            <a:ext cx="360363" cy="10699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23238" name="AutoShape 7">
            <a:extLst>
              <a:ext uri="{FF2B5EF4-FFF2-40B4-BE49-F238E27FC236}">
                <a16:creationId xmlns:a16="http://schemas.microsoft.com/office/drawing/2014/main" id="{102C9429-7658-4614-B4DF-548ADE467934}"/>
              </a:ext>
            </a:extLst>
          </p:cNvPr>
          <p:cNvSpPr>
            <a:spLocks/>
          </p:cNvSpPr>
          <p:nvPr/>
        </p:nvSpPr>
        <p:spPr bwMode="auto">
          <a:xfrm>
            <a:off x="6953250" y="2012950"/>
            <a:ext cx="1579563" cy="690563"/>
          </a:xfrm>
          <a:prstGeom prst="borderCallout1">
            <a:avLst>
              <a:gd name="adj1" fmla="val 16551"/>
              <a:gd name="adj2" fmla="val -4824"/>
              <a:gd name="adj3" fmla="val 76324"/>
              <a:gd name="adj4" fmla="val -10160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a:t>Need to stall for one cycle</a:t>
            </a:r>
          </a:p>
        </p:txBody>
      </p:sp>
      <p:sp>
        <p:nvSpPr>
          <p:cNvPr id="2" name="Rectangle 1">
            <a:extLst>
              <a:ext uri="{FF2B5EF4-FFF2-40B4-BE49-F238E27FC236}">
                <a16:creationId xmlns:a16="http://schemas.microsoft.com/office/drawing/2014/main" id="{1ECF5593-298D-44E1-B088-DB61D0262102}"/>
              </a:ext>
            </a:extLst>
          </p:cNvPr>
          <p:cNvSpPr/>
          <p:nvPr/>
        </p:nvSpPr>
        <p:spPr>
          <a:xfrm>
            <a:off x="34925" y="5776913"/>
            <a:ext cx="9001125" cy="1076325"/>
          </a:xfrm>
          <a:prstGeom prst="rect">
            <a:avLst/>
          </a:prstGeom>
          <a:solidFill>
            <a:schemeClr val="bg1"/>
          </a:solidFill>
        </p:spPr>
        <p:txBody>
          <a:bodyPr>
            <a:spAutoFit/>
          </a:bodyPr>
          <a:lstStyle/>
          <a:p>
            <a:pPr marL="285750" indent="-285750">
              <a:buFont typeface="Arial" panose="020B0604020202020204" pitchFamily="34" charset="0"/>
              <a:buChar char="•"/>
              <a:defRPr/>
            </a:pPr>
            <a:r>
              <a:rPr lang="en-US" dirty="0"/>
              <a:t>As we have discussed before, the forwarding cannot save us when an instruction tries to read a register following a load instruction that writes the same register.</a:t>
            </a:r>
          </a:p>
          <a:p>
            <a:pPr>
              <a:defRPr/>
            </a:pPr>
            <a:endParaRPr lang="en-US" dirty="0"/>
          </a:p>
          <a:p>
            <a:pPr marL="285750" indent="-285750">
              <a:buFont typeface="Arial" panose="020B0604020202020204" pitchFamily="34" charset="0"/>
              <a:buChar char="•"/>
              <a:defRPr/>
            </a:pPr>
            <a:r>
              <a:rPr lang="en-US" dirty="0"/>
              <a:t>Thus, in addition to a forwarding unit, we need a </a:t>
            </a:r>
            <a:r>
              <a:rPr lang="en-US" b="1" i="1" dirty="0"/>
              <a:t>hazard detection</a:t>
            </a:r>
            <a:r>
              <a:rPr lang="en-US" dirty="0"/>
              <a:t> unit.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Footer Placeholder 3">
            <a:extLst>
              <a:ext uri="{FF2B5EF4-FFF2-40B4-BE49-F238E27FC236}">
                <a16:creationId xmlns:a16="http://schemas.microsoft.com/office/drawing/2014/main" id="{0F13E18C-5EAB-4CF7-8205-B74BBBCC8BA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160B089-AAB1-49A4-830C-A551971DD40D}" type="slidenum">
              <a:rPr lang="en-AU" altLang="en-US" sz="1400" smtClean="0"/>
              <a:pPr>
                <a:spcBef>
                  <a:spcPct val="0"/>
                </a:spcBef>
                <a:buClrTx/>
                <a:buSzTx/>
                <a:buFontTx/>
                <a:buNone/>
              </a:pPr>
              <a:t>93</a:t>
            </a:fld>
            <a:endParaRPr lang="en-AU" altLang="en-US" sz="1400"/>
          </a:p>
        </p:txBody>
      </p:sp>
      <p:sp>
        <p:nvSpPr>
          <p:cNvPr id="225283" name="Rectangle 2">
            <a:extLst>
              <a:ext uri="{FF2B5EF4-FFF2-40B4-BE49-F238E27FC236}">
                <a16:creationId xmlns:a16="http://schemas.microsoft.com/office/drawing/2014/main" id="{91A6CB63-D1E3-4B9C-8EA2-3645AA701B5A}"/>
              </a:ext>
            </a:extLst>
          </p:cNvPr>
          <p:cNvSpPr>
            <a:spLocks noGrp="1" noChangeArrowheads="1"/>
          </p:cNvSpPr>
          <p:nvPr>
            <p:ph type="title"/>
          </p:nvPr>
        </p:nvSpPr>
        <p:spPr/>
        <p:txBody>
          <a:bodyPr/>
          <a:lstStyle/>
          <a:p>
            <a:pPr eaLnBrk="1" hangingPunct="1"/>
            <a:r>
              <a:rPr lang="en-US" altLang="en-US"/>
              <a:t>Load-Use Hazard Detection</a:t>
            </a:r>
            <a:endParaRPr lang="en-AU" altLang="en-US"/>
          </a:p>
        </p:txBody>
      </p:sp>
      <p:sp>
        <p:nvSpPr>
          <p:cNvPr id="225284" name="Rectangle 3">
            <a:extLst>
              <a:ext uri="{FF2B5EF4-FFF2-40B4-BE49-F238E27FC236}">
                <a16:creationId xmlns:a16="http://schemas.microsoft.com/office/drawing/2014/main" id="{CA26CB75-F14A-4550-961B-6171667EC98E}"/>
              </a:ext>
            </a:extLst>
          </p:cNvPr>
          <p:cNvSpPr>
            <a:spLocks noGrp="1" noChangeArrowheads="1"/>
          </p:cNvSpPr>
          <p:nvPr>
            <p:ph type="body" idx="1"/>
          </p:nvPr>
        </p:nvSpPr>
        <p:spPr/>
        <p:txBody>
          <a:bodyPr/>
          <a:lstStyle/>
          <a:p>
            <a:pPr eaLnBrk="1" hangingPunct="1">
              <a:lnSpc>
                <a:spcPct val="90000"/>
              </a:lnSpc>
            </a:pPr>
            <a:r>
              <a:rPr lang="en-US" altLang="en-US"/>
              <a:t>Check when using instruction is decoded in ID stage</a:t>
            </a:r>
          </a:p>
          <a:p>
            <a:pPr eaLnBrk="1" hangingPunct="1">
              <a:lnSpc>
                <a:spcPct val="90000"/>
              </a:lnSpc>
            </a:pPr>
            <a:r>
              <a:rPr lang="en-US" altLang="en-US"/>
              <a:t>ALU operand register numbers in ID stage are given by</a:t>
            </a:r>
          </a:p>
          <a:p>
            <a:pPr lvl="1" eaLnBrk="1" hangingPunct="1">
              <a:lnSpc>
                <a:spcPct val="90000"/>
              </a:lnSpc>
            </a:pPr>
            <a:r>
              <a:rPr lang="en-US" altLang="en-US"/>
              <a:t>IF/ID.RegisterRs, IF/ID.RegisterRt</a:t>
            </a:r>
          </a:p>
          <a:p>
            <a:pPr eaLnBrk="1" hangingPunct="1">
              <a:lnSpc>
                <a:spcPct val="90000"/>
              </a:lnSpc>
            </a:pPr>
            <a:r>
              <a:rPr lang="en-US" altLang="en-US"/>
              <a:t>Load-use hazard when</a:t>
            </a:r>
          </a:p>
          <a:p>
            <a:pPr lvl="1" eaLnBrk="1" hangingPunct="1">
              <a:lnSpc>
                <a:spcPct val="90000"/>
              </a:lnSpc>
            </a:pPr>
            <a:r>
              <a:rPr lang="en-US" altLang="en-US"/>
              <a:t>ID/EX.MemRead and</a:t>
            </a:r>
            <a:br>
              <a:rPr lang="en-US" altLang="en-US"/>
            </a:br>
            <a:r>
              <a:rPr lang="en-US" altLang="en-US"/>
              <a:t>  ((ID/EX.RegisterRt = IF/ID.RegisterRs) or</a:t>
            </a:r>
            <a:br>
              <a:rPr lang="en-US" altLang="en-US"/>
            </a:br>
            <a:r>
              <a:rPr lang="en-US" altLang="en-US"/>
              <a:t>   (ID/EX.RegisterRt = IF/ID.RegisterRt))</a:t>
            </a:r>
            <a:endParaRPr lang="en-AU" altLang="en-US"/>
          </a:p>
          <a:p>
            <a:pPr eaLnBrk="1" hangingPunct="1">
              <a:lnSpc>
                <a:spcPct val="90000"/>
              </a:lnSpc>
            </a:pPr>
            <a:r>
              <a:rPr lang="en-US" altLang="en-US" sz="2800"/>
              <a:t>If detected, stall (one cycle) and insert bubble, (after 1 cycle of stall forwarding will take care).</a:t>
            </a:r>
            <a:endParaRPr lang="en-AU" altLang="en-US" sz="2800"/>
          </a:p>
        </p:txBody>
      </p:sp>
      <p:sp>
        <p:nvSpPr>
          <p:cNvPr id="225285" name="AutoShape 7">
            <a:extLst>
              <a:ext uri="{FF2B5EF4-FFF2-40B4-BE49-F238E27FC236}">
                <a16:creationId xmlns:a16="http://schemas.microsoft.com/office/drawing/2014/main" id="{2022352E-3B43-495C-AA83-098E17D92170}"/>
              </a:ext>
            </a:extLst>
          </p:cNvPr>
          <p:cNvSpPr>
            <a:spLocks/>
          </p:cNvSpPr>
          <p:nvPr/>
        </p:nvSpPr>
        <p:spPr bwMode="auto">
          <a:xfrm>
            <a:off x="6659563" y="3644900"/>
            <a:ext cx="1579562" cy="647700"/>
          </a:xfrm>
          <a:prstGeom prst="borderCallout1">
            <a:avLst>
              <a:gd name="adj1" fmla="val 16551"/>
              <a:gd name="adj2" fmla="val -4824"/>
              <a:gd name="adj3" fmla="val 78106"/>
              <a:gd name="adj4" fmla="val -185662"/>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a:t>Make sure this is a ‘load’</a:t>
            </a:r>
          </a:p>
        </p:txBody>
      </p:sp>
      <p:sp>
        <p:nvSpPr>
          <p:cNvPr id="6" name="TextBox 1">
            <a:extLst>
              <a:ext uri="{FF2B5EF4-FFF2-40B4-BE49-F238E27FC236}">
                <a16:creationId xmlns:a16="http://schemas.microsoft.com/office/drawing/2014/main" id="{CD31C3C7-F757-4BFE-B972-88AC73632C66}"/>
              </a:ext>
            </a:extLst>
          </p:cNvPr>
          <p:cNvSpPr txBox="1">
            <a:spLocks noChangeArrowheads="1"/>
          </p:cNvSpPr>
          <p:nvPr/>
        </p:nvSpPr>
        <p:spPr bwMode="auto">
          <a:xfrm>
            <a:off x="7668344" y="780256"/>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Footer Placeholder 3">
            <a:extLst>
              <a:ext uri="{FF2B5EF4-FFF2-40B4-BE49-F238E27FC236}">
                <a16:creationId xmlns:a16="http://schemas.microsoft.com/office/drawing/2014/main" id="{D5158366-D637-4062-B1B4-7234832DA8C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F9155F3F-AA01-47F7-B251-AE939B8F48F8}" type="slidenum">
              <a:rPr lang="en-AU" altLang="en-US" sz="1400" smtClean="0"/>
              <a:pPr>
                <a:spcBef>
                  <a:spcPct val="0"/>
                </a:spcBef>
                <a:buClrTx/>
                <a:buSzTx/>
                <a:buFontTx/>
                <a:buNone/>
              </a:pPr>
              <a:t>94</a:t>
            </a:fld>
            <a:endParaRPr lang="en-AU" altLang="en-US" sz="1400"/>
          </a:p>
        </p:txBody>
      </p:sp>
      <p:sp>
        <p:nvSpPr>
          <p:cNvPr id="227331" name="Rectangle 2">
            <a:extLst>
              <a:ext uri="{FF2B5EF4-FFF2-40B4-BE49-F238E27FC236}">
                <a16:creationId xmlns:a16="http://schemas.microsoft.com/office/drawing/2014/main" id="{5A6EFE9A-C0C9-4F1A-BB07-6C5C12895CA3}"/>
              </a:ext>
            </a:extLst>
          </p:cNvPr>
          <p:cNvSpPr>
            <a:spLocks noGrp="1" noChangeArrowheads="1"/>
          </p:cNvSpPr>
          <p:nvPr>
            <p:ph type="title"/>
          </p:nvPr>
        </p:nvSpPr>
        <p:spPr/>
        <p:txBody>
          <a:bodyPr/>
          <a:lstStyle/>
          <a:p>
            <a:pPr eaLnBrk="1" hangingPunct="1"/>
            <a:r>
              <a:rPr lang="en-US" altLang="en-US"/>
              <a:t>How to Stall the Pipeline</a:t>
            </a:r>
            <a:endParaRPr lang="en-AU" altLang="en-US"/>
          </a:p>
        </p:txBody>
      </p:sp>
      <p:sp>
        <p:nvSpPr>
          <p:cNvPr id="227332" name="Rectangle 3">
            <a:extLst>
              <a:ext uri="{FF2B5EF4-FFF2-40B4-BE49-F238E27FC236}">
                <a16:creationId xmlns:a16="http://schemas.microsoft.com/office/drawing/2014/main" id="{310936DA-7DFD-43D0-AA93-9BDEFC9B785E}"/>
              </a:ext>
            </a:extLst>
          </p:cNvPr>
          <p:cNvSpPr>
            <a:spLocks noGrp="1" noChangeArrowheads="1"/>
          </p:cNvSpPr>
          <p:nvPr>
            <p:ph type="body" idx="1"/>
          </p:nvPr>
        </p:nvSpPr>
        <p:spPr/>
        <p:txBody>
          <a:bodyPr/>
          <a:lstStyle/>
          <a:p>
            <a:pPr eaLnBrk="1" hangingPunct="1"/>
            <a:r>
              <a:rPr lang="en-US" altLang="en-US"/>
              <a:t>Force control values in ID/EX register</a:t>
            </a:r>
            <a:br>
              <a:rPr lang="en-US" altLang="en-US"/>
            </a:br>
            <a:r>
              <a:rPr lang="en-US" altLang="en-US"/>
              <a:t>to 0</a:t>
            </a:r>
          </a:p>
          <a:p>
            <a:pPr lvl="1" eaLnBrk="1" hangingPunct="1"/>
            <a:r>
              <a:rPr lang="en-US" altLang="en-US"/>
              <a:t>EX, MEM and WB do </a:t>
            </a:r>
            <a:r>
              <a:rPr lang="en-US" altLang="en-US">
                <a:latin typeface="Lucida Console" panose="020B0609040504020204" pitchFamily="49" charset="0"/>
              </a:rPr>
              <a:t>nop</a:t>
            </a:r>
            <a:r>
              <a:rPr lang="en-US" altLang="en-US"/>
              <a:t> (no-operation)</a:t>
            </a:r>
            <a:endParaRPr lang="en-AU" altLang="en-US"/>
          </a:p>
          <a:p>
            <a:pPr eaLnBrk="1" hangingPunct="1"/>
            <a:r>
              <a:rPr lang="en-US" altLang="en-US"/>
              <a:t>Prevent update of PC and IF/ID register</a:t>
            </a:r>
          </a:p>
          <a:p>
            <a:pPr lvl="1" eaLnBrk="1" hangingPunct="1"/>
            <a:r>
              <a:rPr lang="en-US" altLang="en-US"/>
              <a:t>By instruction is decoded again</a:t>
            </a:r>
          </a:p>
          <a:p>
            <a:pPr lvl="1" eaLnBrk="1" hangingPunct="1"/>
            <a:r>
              <a:rPr lang="en-US" altLang="en-US"/>
              <a:t>Following instruction is fetched again</a:t>
            </a:r>
          </a:p>
          <a:p>
            <a:pPr lvl="1" eaLnBrk="1" hangingPunct="1"/>
            <a:r>
              <a:rPr lang="en-US" altLang="en-US"/>
              <a:t>1-cycle stall allows MEM to read data for </a:t>
            </a:r>
            <a:r>
              <a:rPr lang="en-US" altLang="en-US">
                <a:latin typeface="Lucida Console" panose="020B0609040504020204" pitchFamily="49" charset="0"/>
              </a:rPr>
              <a:t>lw</a:t>
            </a:r>
          </a:p>
          <a:p>
            <a:pPr lvl="2" eaLnBrk="1" hangingPunct="1"/>
            <a:r>
              <a:rPr lang="en-US" altLang="en-US"/>
              <a:t>Can subsequently forward to EX stage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Footer Placeholder 2">
            <a:extLst>
              <a:ext uri="{FF2B5EF4-FFF2-40B4-BE49-F238E27FC236}">
                <a16:creationId xmlns:a16="http://schemas.microsoft.com/office/drawing/2014/main" id="{58E49AD8-4999-48BD-80BD-7C981C14F4B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F545769-3839-4531-BA7A-185A7B0E5BB0}" type="slidenum">
              <a:rPr lang="en-AU" altLang="en-US" sz="1400" smtClean="0"/>
              <a:pPr>
                <a:spcBef>
                  <a:spcPct val="0"/>
                </a:spcBef>
                <a:buClrTx/>
                <a:buSzTx/>
                <a:buFontTx/>
                <a:buNone/>
              </a:pPr>
              <a:t>95</a:t>
            </a:fld>
            <a:endParaRPr lang="en-AU" altLang="en-US" sz="1400"/>
          </a:p>
        </p:txBody>
      </p:sp>
      <p:pic>
        <p:nvPicPr>
          <p:cNvPr id="229379" name="Picture 7" descr="f04-59-P374493">
            <a:extLst>
              <a:ext uri="{FF2B5EF4-FFF2-40B4-BE49-F238E27FC236}">
                <a16:creationId xmlns:a16="http://schemas.microsoft.com/office/drawing/2014/main" id="{9FB6D07D-2338-4BBB-9CEA-7DC0D842B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66838"/>
            <a:ext cx="7524750"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0" name="Rectangle 2">
            <a:extLst>
              <a:ext uri="{FF2B5EF4-FFF2-40B4-BE49-F238E27FC236}">
                <a16:creationId xmlns:a16="http://schemas.microsoft.com/office/drawing/2014/main" id="{09CD2CB0-E83F-4544-A555-B56E1329C703}"/>
              </a:ext>
            </a:extLst>
          </p:cNvPr>
          <p:cNvSpPr>
            <a:spLocks noGrp="1" noChangeArrowheads="1"/>
          </p:cNvSpPr>
          <p:nvPr>
            <p:ph type="title"/>
          </p:nvPr>
        </p:nvSpPr>
        <p:spPr/>
        <p:txBody>
          <a:bodyPr/>
          <a:lstStyle/>
          <a:p>
            <a:pPr eaLnBrk="1" hangingPunct="1"/>
            <a:r>
              <a:rPr lang="en-US" altLang="en-US"/>
              <a:t>Stall/Bubble in the Pipeline</a:t>
            </a:r>
            <a:endParaRPr lang="en-AU" altLang="en-US"/>
          </a:p>
        </p:txBody>
      </p:sp>
      <p:sp>
        <p:nvSpPr>
          <p:cNvPr id="229381" name="AutoShape 6">
            <a:extLst>
              <a:ext uri="{FF2B5EF4-FFF2-40B4-BE49-F238E27FC236}">
                <a16:creationId xmlns:a16="http://schemas.microsoft.com/office/drawing/2014/main" id="{E5363DE1-8A4C-460E-B85C-9F8CE6F44C62}"/>
              </a:ext>
            </a:extLst>
          </p:cNvPr>
          <p:cNvSpPr>
            <a:spLocks/>
          </p:cNvSpPr>
          <p:nvPr/>
        </p:nvSpPr>
        <p:spPr bwMode="auto">
          <a:xfrm>
            <a:off x="7235825" y="3068638"/>
            <a:ext cx="1579563" cy="690562"/>
          </a:xfrm>
          <a:prstGeom prst="borderCallout1">
            <a:avLst>
              <a:gd name="adj1" fmla="val 16551"/>
              <a:gd name="adj2" fmla="val -4824"/>
              <a:gd name="adj3" fmla="val 73792"/>
              <a:gd name="adj4" fmla="val -63417"/>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800"/>
              <a:t>Stall inserted here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Footer Placeholder 2">
            <a:extLst>
              <a:ext uri="{FF2B5EF4-FFF2-40B4-BE49-F238E27FC236}">
                <a16:creationId xmlns:a16="http://schemas.microsoft.com/office/drawing/2014/main" id="{0A08954F-91BA-455B-B7A9-D2603F893C6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8EAF70C5-777B-4B12-8FCF-E0DF4CEC5CD6}" type="slidenum">
              <a:rPr lang="en-AU" altLang="en-US" sz="1400" smtClean="0"/>
              <a:pPr>
                <a:spcBef>
                  <a:spcPct val="0"/>
                </a:spcBef>
                <a:buClrTx/>
                <a:buSzTx/>
                <a:buFontTx/>
                <a:buNone/>
              </a:pPr>
              <a:t>96</a:t>
            </a:fld>
            <a:endParaRPr lang="en-AU" altLang="en-US" sz="1400"/>
          </a:p>
        </p:txBody>
      </p:sp>
      <p:pic>
        <p:nvPicPr>
          <p:cNvPr id="231427" name="Picture 5" descr="f04-60-P374493">
            <a:extLst>
              <a:ext uri="{FF2B5EF4-FFF2-40B4-BE49-F238E27FC236}">
                <a16:creationId xmlns:a16="http://schemas.microsoft.com/office/drawing/2014/main" id="{5AD40D96-94BA-4113-B75F-A483C660B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273175"/>
            <a:ext cx="8201025"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28" name="Rectangle 2">
            <a:extLst>
              <a:ext uri="{FF2B5EF4-FFF2-40B4-BE49-F238E27FC236}">
                <a16:creationId xmlns:a16="http://schemas.microsoft.com/office/drawing/2014/main" id="{ED647AC3-00A1-4C3B-8813-F136F38C17E5}"/>
              </a:ext>
            </a:extLst>
          </p:cNvPr>
          <p:cNvSpPr>
            <a:spLocks noGrp="1" noChangeArrowheads="1"/>
          </p:cNvSpPr>
          <p:nvPr>
            <p:ph type="title"/>
          </p:nvPr>
        </p:nvSpPr>
        <p:spPr/>
        <p:txBody>
          <a:bodyPr/>
          <a:lstStyle/>
          <a:p>
            <a:pPr eaLnBrk="1" hangingPunct="1"/>
            <a:r>
              <a:rPr lang="en-US" altLang="en-US" sz="4000"/>
              <a:t>Datapath with Hazard Detection</a:t>
            </a:r>
            <a:endParaRPr lang="en-AU" altLang="en-US" sz="4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Footer Placeholder 3">
            <a:extLst>
              <a:ext uri="{FF2B5EF4-FFF2-40B4-BE49-F238E27FC236}">
                <a16:creationId xmlns:a16="http://schemas.microsoft.com/office/drawing/2014/main" id="{F47E6757-E1AC-47F3-A5C9-E44E51E38AA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AEF53198-7DFB-488A-9FB1-25D86C9BC6FC}" type="slidenum">
              <a:rPr lang="en-AU" altLang="en-US" sz="1400" smtClean="0"/>
              <a:pPr>
                <a:spcBef>
                  <a:spcPct val="0"/>
                </a:spcBef>
                <a:buClrTx/>
                <a:buSzTx/>
                <a:buFontTx/>
                <a:buNone/>
              </a:pPr>
              <a:t>97</a:t>
            </a:fld>
            <a:endParaRPr lang="en-AU" altLang="en-US" sz="1400"/>
          </a:p>
        </p:txBody>
      </p:sp>
      <p:sp>
        <p:nvSpPr>
          <p:cNvPr id="233475" name="Rectangle 2">
            <a:extLst>
              <a:ext uri="{FF2B5EF4-FFF2-40B4-BE49-F238E27FC236}">
                <a16:creationId xmlns:a16="http://schemas.microsoft.com/office/drawing/2014/main" id="{BF397D7E-1942-496C-AE77-46BAC88CE249}"/>
              </a:ext>
            </a:extLst>
          </p:cNvPr>
          <p:cNvSpPr>
            <a:spLocks noGrp="1" noChangeArrowheads="1"/>
          </p:cNvSpPr>
          <p:nvPr>
            <p:ph type="title"/>
          </p:nvPr>
        </p:nvSpPr>
        <p:spPr/>
        <p:txBody>
          <a:bodyPr/>
          <a:lstStyle/>
          <a:p>
            <a:pPr eaLnBrk="1" hangingPunct="1"/>
            <a:r>
              <a:rPr lang="en-AU" altLang="en-US"/>
              <a:t>Stalls and Performance</a:t>
            </a:r>
          </a:p>
        </p:txBody>
      </p:sp>
      <p:sp>
        <p:nvSpPr>
          <p:cNvPr id="233476" name="Rectangle 3">
            <a:extLst>
              <a:ext uri="{FF2B5EF4-FFF2-40B4-BE49-F238E27FC236}">
                <a16:creationId xmlns:a16="http://schemas.microsoft.com/office/drawing/2014/main" id="{7BE45E64-2D12-4E0F-9AF6-1AD98FC477F0}"/>
              </a:ext>
            </a:extLst>
          </p:cNvPr>
          <p:cNvSpPr>
            <a:spLocks noGrp="1" noChangeArrowheads="1"/>
          </p:cNvSpPr>
          <p:nvPr>
            <p:ph type="body" idx="1"/>
          </p:nvPr>
        </p:nvSpPr>
        <p:spPr>
          <a:xfrm>
            <a:off x="684213" y="1844675"/>
            <a:ext cx="8270875" cy="4392613"/>
          </a:xfrm>
        </p:spPr>
        <p:txBody>
          <a:bodyPr/>
          <a:lstStyle/>
          <a:p>
            <a:pPr eaLnBrk="1" hangingPunct="1"/>
            <a:r>
              <a:rPr lang="en-AU" altLang="en-US"/>
              <a:t>Stalls reduce performance</a:t>
            </a:r>
          </a:p>
          <a:p>
            <a:pPr lvl="1" eaLnBrk="1" hangingPunct="1"/>
            <a:r>
              <a:rPr lang="en-AU" altLang="en-US"/>
              <a:t>But are required to get correct results</a:t>
            </a:r>
          </a:p>
          <a:p>
            <a:pPr eaLnBrk="1" hangingPunct="1"/>
            <a:r>
              <a:rPr lang="en-AU" altLang="en-US">
                <a:solidFill>
                  <a:srgbClr val="C00000"/>
                </a:solidFill>
              </a:rPr>
              <a:t>Compiler can arrange code to avoid hazards and stalls</a:t>
            </a:r>
          </a:p>
          <a:p>
            <a:pPr lvl="1" eaLnBrk="1" hangingPunct="1"/>
            <a:r>
              <a:rPr lang="en-AU" altLang="en-US">
                <a:solidFill>
                  <a:srgbClr val="00B050"/>
                </a:solidFill>
              </a:rPr>
              <a:t>Complier requires knowledge of the pipeline structure</a:t>
            </a:r>
          </a:p>
        </p:txBody>
      </p:sp>
      <p:sp>
        <p:nvSpPr>
          <p:cNvPr id="233477" name="Text Box 4">
            <a:extLst>
              <a:ext uri="{FF2B5EF4-FFF2-40B4-BE49-F238E27FC236}">
                <a16:creationId xmlns:a16="http://schemas.microsoft.com/office/drawing/2014/main" id="{1FEC8C8A-796F-4B92-B61D-1392CC556AA1}"/>
              </a:ext>
            </a:extLst>
          </p:cNvPr>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Footer Placeholder 3">
            <a:extLst>
              <a:ext uri="{FF2B5EF4-FFF2-40B4-BE49-F238E27FC236}">
                <a16:creationId xmlns:a16="http://schemas.microsoft.com/office/drawing/2014/main" id="{1A01E705-A8D2-49C8-A8BE-9AE23F3EBBF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931DCACC-A789-44F0-8A2B-3EA58D26A524}" type="slidenum">
              <a:rPr lang="en-AU" altLang="en-US" sz="1400" smtClean="0"/>
              <a:pPr>
                <a:spcBef>
                  <a:spcPct val="0"/>
                </a:spcBef>
                <a:buClrTx/>
                <a:buSzTx/>
                <a:buFontTx/>
                <a:buNone/>
              </a:pPr>
              <a:t>98</a:t>
            </a:fld>
            <a:endParaRPr lang="en-AU" altLang="en-US" sz="1400"/>
          </a:p>
        </p:txBody>
      </p:sp>
      <p:pic>
        <p:nvPicPr>
          <p:cNvPr id="235523" name="Picture 10" descr="f04-61-P374493">
            <a:extLst>
              <a:ext uri="{FF2B5EF4-FFF2-40B4-BE49-F238E27FC236}">
                <a16:creationId xmlns:a16="http://schemas.microsoft.com/office/drawing/2014/main" id="{3F0C444E-D9A1-45C3-994B-F4E4F93B0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898650"/>
            <a:ext cx="6021387"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4" name="Rectangle 2">
            <a:extLst>
              <a:ext uri="{FF2B5EF4-FFF2-40B4-BE49-F238E27FC236}">
                <a16:creationId xmlns:a16="http://schemas.microsoft.com/office/drawing/2014/main" id="{76E88575-A1E8-4F7C-A080-E5BA8E3A2B33}"/>
              </a:ext>
            </a:extLst>
          </p:cNvPr>
          <p:cNvSpPr>
            <a:spLocks noGrp="1" noChangeArrowheads="1"/>
          </p:cNvSpPr>
          <p:nvPr>
            <p:ph type="title"/>
          </p:nvPr>
        </p:nvSpPr>
        <p:spPr/>
        <p:txBody>
          <a:bodyPr/>
          <a:lstStyle/>
          <a:p>
            <a:pPr eaLnBrk="1" hangingPunct="1"/>
            <a:r>
              <a:rPr lang="en-US" altLang="en-US"/>
              <a:t>Control / Branch Hazards</a:t>
            </a:r>
            <a:endParaRPr lang="en-AU" altLang="en-US"/>
          </a:p>
        </p:txBody>
      </p:sp>
      <p:sp>
        <p:nvSpPr>
          <p:cNvPr id="235525" name="Rectangle 3">
            <a:extLst>
              <a:ext uri="{FF2B5EF4-FFF2-40B4-BE49-F238E27FC236}">
                <a16:creationId xmlns:a16="http://schemas.microsoft.com/office/drawing/2014/main" id="{9E16DD1F-9151-480D-A9A0-99759EE7B1B8}"/>
              </a:ext>
            </a:extLst>
          </p:cNvPr>
          <p:cNvSpPr>
            <a:spLocks noGrp="1" noChangeArrowheads="1"/>
          </p:cNvSpPr>
          <p:nvPr>
            <p:ph type="body" idx="1"/>
          </p:nvPr>
        </p:nvSpPr>
        <p:spPr>
          <a:xfrm>
            <a:off x="684213" y="1125538"/>
            <a:ext cx="8270875" cy="690562"/>
          </a:xfrm>
        </p:spPr>
        <p:txBody>
          <a:bodyPr/>
          <a:lstStyle/>
          <a:p>
            <a:pPr eaLnBrk="1" hangingPunct="1"/>
            <a:r>
              <a:rPr lang="en-US" altLang="en-US"/>
              <a:t>If branch outcome determined in MEM</a:t>
            </a:r>
            <a:endParaRPr lang="en-AU" altLang="en-US"/>
          </a:p>
        </p:txBody>
      </p:sp>
      <p:sp>
        <p:nvSpPr>
          <p:cNvPr id="235526" name="Text Box 4">
            <a:extLst>
              <a:ext uri="{FF2B5EF4-FFF2-40B4-BE49-F238E27FC236}">
                <a16:creationId xmlns:a16="http://schemas.microsoft.com/office/drawing/2014/main" id="{B0BB71E4-921B-4847-BCB6-597E2F081EEA}"/>
              </a:ext>
            </a:extLst>
          </p:cNvPr>
          <p:cNvSpPr txBox="1">
            <a:spLocks noChangeArrowheads="1"/>
          </p:cNvSpPr>
          <p:nvPr/>
        </p:nvSpPr>
        <p:spPr bwMode="auto">
          <a:xfrm rot="5400000">
            <a:off x="7789069" y="988219"/>
            <a:ext cx="2343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§4.8 Control Hazards</a:t>
            </a:r>
          </a:p>
        </p:txBody>
      </p:sp>
      <p:sp>
        <p:nvSpPr>
          <p:cNvPr id="235527" name="AutoShape 6">
            <a:extLst>
              <a:ext uri="{FF2B5EF4-FFF2-40B4-BE49-F238E27FC236}">
                <a16:creationId xmlns:a16="http://schemas.microsoft.com/office/drawing/2014/main" id="{9D9CC5BD-241A-436A-88A3-89C137C2426B}"/>
              </a:ext>
            </a:extLst>
          </p:cNvPr>
          <p:cNvSpPr>
            <a:spLocks/>
          </p:cNvSpPr>
          <p:nvPr/>
        </p:nvSpPr>
        <p:spPr bwMode="auto">
          <a:xfrm>
            <a:off x="3203575" y="5949950"/>
            <a:ext cx="501650" cy="330200"/>
          </a:xfrm>
          <a:prstGeom prst="borderCallout1">
            <a:avLst>
              <a:gd name="adj1" fmla="val 34616"/>
              <a:gd name="adj2" fmla="val 115190"/>
              <a:gd name="adj3" fmla="val -43269"/>
              <a:gd name="adj4" fmla="val 243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PC</a:t>
            </a:r>
            <a:endParaRPr lang="en-AU" altLang="en-US" sz="1400"/>
          </a:p>
        </p:txBody>
      </p:sp>
      <p:sp>
        <p:nvSpPr>
          <p:cNvPr id="235528" name="Text Box 7">
            <a:extLst>
              <a:ext uri="{FF2B5EF4-FFF2-40B4-BE49-F238E27FC236}">
                <a16:creationId xmlns:a16="http://schemas.microsoft.com/office/drawing/2014/main" id="{46C1EA49-933F-43FB-89B3-847D58AFC1C3}"/>
              </a:ext>
            </a:extLst>
          </p:cNvPr>
          <p:cNvSpPr txBox="1">
            <a:spLocks noChangeArrowheads="1"/>
          </p:cNvSpPr>
          <p:nvPr/>
        </p:nvSpPr>
        <p:spPr bwMode="auto">
          <a:xfrm>
            <a:off x="7451725" y="4010025"/>
            <a:ext cx="1244600" cy="1079500"/>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Flush these</a:t>
            </a:r>
            <a:br>
              <a:rPr lang="en-US" altLang="en-US" sz="1600"/>
            </a:br>
            <a:r>
              <a:rPr lang="en-US" altLang="en-US" sz="1600"/>
              <a:t>instructions</a:t>
            </a:r>
          </a:p>
          <a:p>
            <a:pPr>
              <a:spcBef>
                <a:spcPct val="0"/>
              </a:spcBef>
              <a:buClrTx/>
              <a:buSzTx/>
              <a:buFontTx/>
              <a:buNone/>
            </a:pPr>
            <a:r>
              <a:rPr lang="en-US" altLang="en-US" sz="1600"/>
              <a:t>(Set control</a:t>
            </a:r>
            <a:br>
              <a:rPr lang="en-US" altLang="en-US" sz="1600"/>
            </a:br>
            <a:r>
              <a:rPr lang="en-US" altLang="en-US" sz="1600"/>
              <a:t>values to 0)</a:t>
            </a:r>
            <a:endParaRPr lang="en-AU" altLang="en-US" sz="1600"/>
          </a:p>
        </p:txBody>
      </p:sp>
      <p:sp>
        <p:nvSpPr>
          <p:cNvPr id="235529" name="AutoShape 8">
            <a:extLst>
              <a:ext uri="{FF2B5EF4-FFF2-40B4-BE49-F238E27FC236}">
                <a16:creationId xmlns:a16="http://schemas.microsoft.com/office/drawing/2014/main" id="{D6F08A45-7B06-4700-9A04-84122334F4BA}"/>
              </a:ext>
            </a:extLst>
          </p:cNvPr>
          <p:cNvSpPr>
            <a:spLocks/>
          </p:cNvSpPr>
          <p:nvPr/>
        </p:nvSpPr>
        <p:spPr bwMode="auto">
          <a:xfrm>
            <a:off x="7092950" y="3644900"/>
            <a:ext cx="215900" cy="1800225"/>
          </a:xfrm>
          <a:prstGeom prst="rightBrace">
            <a:avLst>
              <a:gd name="adj1" fmla="val 6948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cxnSp>
        <p:nvCxnSpPr>
          <p:cNvPr id="235530" name="Straight Connector 3">
            <a:extLst>
              <a:ext uri="{FF2B5EF4-FFF2-40B4-BE49-F238E27FC236}">
                <a16:creationId xmlns:a16="http://schemas.microsoft.com/office/drawing/2014/main" id="{5F21AB5E-53AE-4BC8-A3FE-4EA057E1DFD1}"/>
              </a:ext>
            </a:extLst>
          </p:cNvPr>
          <p:cNvCxnSpPr>
            <a:cxnSpLocks noChangeShapeType="1"/>
          </p:cNvCxnSpPr>
          <p:nvPr/>
        </p:nvCxnSpPr>
        <p:spPr bwMode="auto">
          <a:xfrm flipV="1">
            <a:off x="1979613" y="3068638"/>
            <a:ext cx="215900" cy="288925"/>
          </a:xfrm>
          <a:prstGeom prst="line">
            <a:avLst/>
          </a:prstGeom>
          <a:noFill/>
          <a:ln w="9525" algn="ctr">
            <a:solidFill>
              <a:srgbClr val="C00000"/>
            </a:solidFill>
            <a:round/>
            <a:headEnd/>
            <a:tailEnd type="triangle" w="med" len="med"/>
          </a:ln>
          <a:extLst>
            <a:ext uri="{909E8E84-426E-40DD-AFC4-6F175D3DCCD1}">
              <a14:hiddenFill xmlns:a14="http://schemas.microsoft.com/office/drawing/2010/main">
                <a:noFill/>
              </a14:hiddenFill>
            </a:ext>
          </a:extLst>
        </p:spPr>
      </p:cxnSp>
      <p:sp>
        <p:nvSpPr>
          <p:cNvPr id="5" name="TextBox 4">
            <a:extLst>
              <a:ext uri="{FF2B5EF4-FFF2-40B4-BE49-F238E27FC236}">
                <a16:creationId xmlns:a16="http://schemas.microsoft.com/office/drawing/2014/main" id="{B56243C7-3B0F-491E-B928-F062C548ABFE}"/>
              </a:ext>
            </a:extLst>
          </p:cNvPr>
          <p:cNvSpPr txBox="1"/>
          <p:nvPr/>
        </p:nvSpPr>
        <p:spPr>
          <a:xfrm>
            <a:off x="2103438" y="2741613"/>
            <a:ext cx="252412" cy="338137"/>
          </a:xfrm>
          <a:prstGeom prst="rect">
            <a:avLst/>
          </a:prstGeom>
          <a:noFill/>
        </p:spPr>
        <p:txBody>
          <a:bodyPr>
            <a:spAutoFit/>
          </a:bodyPr>
          <a:lstStyle/>
          <a:p>
            <a:pPr>
              <a:defRPr/>
            </a:pPr>
            <a:r>
              <a:rPr lang="en-US" b="1" dirty="0">
                <a:solidFill>
                  <a:srgbClr val="FF0000"/>
                </a:solidFill>
                <a:effectLst>
                  <a:outerShdw blurRad="38100" dist="38100" dir="2700000" algn="tl">
                    <a:srgbClr val="000000">
                      <a:alpha val="43137"/>
                    </a:srgbClr>
                  </a:outerShdw>
                </a:effectLst>
              </a:rPr>
              <a:t>7</a:t>
            </a:r>
          </a:p>
        </p:txBody>
      </p:sp>
      <p:sp>
        <p:nvSpPr>
          <p:cNvPr id="12" name="TextBox 1">
            <a:extLst>
              <a:ext uri="{FF2B5EF4-FFF2-40B4-BE49-F238E27FC236}">
                <a16:creationId xmlns:a16="http://schemas.microsoft.com/office/drawing/2014/main" id="{731FB959-117A-4AA6-B0FD-1C1A0AAFB097}"/>
              </a:ext>
            </a:extLst>
          </p:cNvPr>
          <p:cNvSpPr txBox="1">
            <a:spLocks noChangeArrowheads="1"/>
          </p:cNvSpPr>
          <p:nvPr/>
        </p:nvSpPr>
        <p:spPr bwMode="auto">
          <a:xfrm>
            <a:off x="7337425" y="79533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Footer Placeholder 3">
            <a:extLst>
              <a:ext uri="{FF2B5EF4-FFF2-40B4-BE49-F238E27FC236}">
                <a16:creationId xmlns:a16="http://schemas.microsoft.com/office/drawing/2014/main" id="{A1A2963D-ED06-4EC6-BA7C-82F7BE51FE47}"/>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B93B4406-4DE0-4BF9-A239-93D340C9E610}" type="slidenum">
              <a:rPr lang="en-AU" altLang="en-US" sz="1400" smtClean="0"/>
              <a:pPr>
                <a:spcBef>
                  <a:spcPct val="0"/>
                </a:spcBef>
                <a:buClrTx/>
                <a:buSzTx/>
                <a:buFontTx/>
                <a:buNone/>
              </a:pPr>
              <a:t>99</a:t>
            </a:fld>
            <a:endParaRPr lang="en-AU" altLang="en-US" sz="1400"/>
          </a:p>
        </p:txBody>
      </p:sp>
      <p:sp>
        <p:nvSpPr>
          <p:cNvPr id="237571" name="Rectangle 2">
            <a:extLst>
              <a:ext uri="{FF2B5EF4-FFF2-40B4-BE49-F238E27FC236}">
                <a16:creationId xmlns:a16="http://schemas.microsoft.com/office/drawing/2014/main" id="{E13A371B-E7B0-46B1-A629-2BDA59206298}"/>
              </a:ext>
            </a:extLst>
          </p:cNvPr>
          <p:cNvSpPr>
            <a:spLocks noGrp="1" noChangeArrowheads="1"/>
          </p:cNvSpPr>
          <p:nvPr>
            <p:ph type="title"/>
          </p:nvPr>
        </p:nvSpPr>
        <p:spPr/>
        <p:txBody>
          <a:bodyPr/>
          <a:lstStyle/>
          <a:p>
            <a:pPr eaLnBrk="1" hangingPunct="1"/>
            <a:r>
              <a:rPr lang="en-US" altLang="en-US"/>
              <a:t>Branch Hazards</a:t>
            </a:r>
            <a:endParaRPr lang="en-AU" altLang="en-US"/>
          </a:p>
        </p:txBody>
      </p:sp>
      <p:sp>
        <p:nvSpPr>
          <p:cNvPr id="237572" name="Text Box 4">
            <a:extLst>
              <a:ext uri="{FF2B5EF4-FFF2-40B4-BE49-F238E27FC236}">
                <a16:creationId xmlns:a16="http://schemas.microsoft.com/office/drawing/2014/main" id="{D3180CE3-F04A-46A6-A421-257CBD774889}"/>
              </a:ext>
            </a:extLst>
          </p:cNvPr>
          <p:cNvSpPr txBox="1">
            <a:spLocks noChangeArrowheads="1"/>
          </p:cNvSpPr>
          <p:nvPr/>
        </p:nvSpPr>
        <p:spPr bwMode="auto">
          <a:xfrm rot="5400000">
            <a:off x="7789069" y="988219"/>
            <a:ext cx="2343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§4.8 Control Hazards</a:t>
            </a:r>
          </a:p>
        </p:txBody>
      </p:sp>
      <p:sp>
        <p:nvSpPr>
          <p:cNvPr id="237573" name="Rectangle 3">
            <a:extLst>
              <a:ext uri="{FF2B5EF4-FFF2-40B4-BE49-F238E27FC236}">
                <a16:creationId xmlns:a16="http://schemas.microsoft.com/office/drawing/2014/main" id="{129FA9F4-6762-4ED2-B87B-D7D6F9BFEAE8}"/>
              </a:ext>
            </a:extLst>
          </p:cNvPr>
          <p:cNvSpPr>
            <a:spLocks noChangeArrowheads="1"/>
          </p:cNvSpPr>
          <p:nvPr/>
        </p:nvSpPr>
        <p:spPr bwMode="auto">
          <a:xfrm>
            <a:off x="684213" y="1196975"/>
            <a:ext cx="82804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Char char="Ø"/>
            </a:pPr>
            <a:r>
              <a:rPr lang="en-US" altLang="en-US" sz="2800"/>
              <a:t>Compared to the data hazards this control or branch hazards are relatively simple to understand and they occur relatively less frequently.</a:t>
            </a:r>
          </a:p>
          <a:p>
            <a:pPr>
              <a:spcBef>
                <a:spcPct val="0"/>
              </a:spcBef>
              <a:buClrTx/>
              <a:buSzTx/>
              <a:buFont typeface="Wingdings" panose="05000000000000000000" pitchFamily="2" charset="2"/>
              <a:buChar char="Ø"/>
            </a:pPr>
            <a:r>
              <a:rPr lang="en-US" altLang="en-US" sz="2800"/>
              <a:t>There is nothing as effective against control hazards as forwarding is against data hazards.  </a:t>
            </a:r>
          </a:p>
          <a:p>
            <a:pPr>
              <a:spcBef>
                <a:spcPct val="0"/>
              </a:spcBef>
              <a:buClrTx/>
              <a:buSzTx/>
              <a:buFont typeface="Wingdings" panose="05000000000000000000" pitchFamily="2" charset="2"/>
              <a:buChar char="Ø"/>
            </a:pPr>
            <a:r>
              <a:rPr lang="en-US" altLang="en-US" sz="2800"/>
              <a:t>We look at 2 schemes for resolving control hazards and one optimization to improve these schemes. </a:t>
            </a:r>
          </a:p>
          <a:p>
            <a:pPr>
              <a:spcBef>
                <a:spcPct val="0"/>
              </a:spcBef>
              <a:buClrTx/>
              <a:buSzTx/>
              <a:buFont typeface="Wingdings" panose="05000000000000000000" pitchFamily="2" charset="2"/>
              <a:buChar char="Ø"/>
            </a:pPr>
            <a:endParaRPr lang="en-US" altLang="en-US" sz="2800"/>
          </a:p>
        </p:txBody>
      </p:sp>
      <p:sp>
        <p:nvSpPr>
          <p:cNvPr id="6" name="TextBox 1">
            <a:extLst>
              <a:ext uri="{FF2B5EF4-FFF2-40B4-BE49-F238E27FC236}">
                <a16:creationId xmlns:a16="http://schemas.microsoft.com/office/drawing/2014/main" id="{F2CAD0FC-7519-4CF5-9186-8ECE4D0AC13A}"/>
              </a:ext>
            </a:extLst>
          </p:cNvPr>
          <p:cNvSpPr txBox="1">
            <a:spLocks noChangeArrowheads="1"/>
          </p:cNvSpPr>
          <p:nvPr/>
        </p:nvSpPr>
        <p:spPr bwMode="auto">
          <a:xfrm>
            <a:off x="7337425" y="79533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theme/theme1.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27458</TotalTime>
  <Words>12883</Words>
  <Application>Microsoft Office PowerPoint</Application>
  <PresentationFormat>On-screen Show (4:3)</PresentationFormat>
  <Paragraphs>2169</Paragraphs>
  <Slides>156</Slides>
  <Notes>156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156</vt:i4>
      </vt:variant>
    </vt:vector>
  </HeadingPairs>
  <TitlesOfParts>
    <vt:vector size="166" baseType="lpstr">
      <vt:lpstr>Arial</vt:lpstr>
      <vt:lpstr>Arial Black</vt:lpstr>
      <vt:lpstr>Calibri</vt:lpstr>
      <vt:lpstr>Corbel</vt:lpstr>
      <vt:lpstr>Courier New</vt:lpstr>
      <vt:lpstr>Lucida Console</vt:lpstr>
      <vt:lpstr>Tahoma</vt:lpstr>
      <vt:lpstr>Times New Roman</vt:lpstr>
      <vt:lpstr>Wingdings</vt:lpstr>
      <vt:lpstr>cod4e</vt:lpstr>
      <vt:lpstr>Chapter 4</vt:lpstr>
      <vt:lpstr>Review:  MIPS (RISC) Design Principles</vt:lpstr>
      <vt:lpstr>The Processor Design</vt:lpstr>
      <vt:lpstr>MIPS R-format Instructions</vt:lpstr>
      <vt:lpstr>R-format Example</vt:lpstr>
      <vt:lpstr>MIPS I-format Instructions</vt:lpstr>
      <vt:lpstr>Translating MIPS to Machine Language </vt:lpstr>
      <vt:lpstr>PowerPoint Presentation</vt:lpstr>
      <vt:lpstr>Instruction Execution</vt:lpstr>
      <vt:lpstr>CPU Overview</vt:lpstr>
      <vt:lpstr>Multiplexers</vt:lpstr>
      <vt:lpstr>Mux (Multiplexer)</vt:lpstr>
      <vt:lpstr>Control</vt:lpstr>
      <vt:lpstr>Logic Design Basics</vt:lpstr>
      <vt:lpstr>Combinational Elements</vt:lpstr>
      <vt:lpstr>Clocking Methodology</vt:lpstr>
      <vt:lpstr>Building a Datapath</vt:lpstr>
      <vt:lpstr>Instruction Fetch</vt:lpstr>
      <vt:lpstr>R-Format Instructions</vt:lpstr>
      <vt:lpstr>Load/Store Instructions</vt:lpstr>
      <vt:lpstr>Branch Instructions</vt:lpstr>
      <vt:lpstr>Branch Instructions</vt:lpstr>
      <vt:lpstr>Composing the Elements</vt:lpstr>
      <vt:lpstr>R-Type/Load/Store Datapath</vt:lpstr>
      <vt:lpstr>Full Datapath</vt:lpstr>
      <vt:lpstr>Control</vt:lpstr>
      <vt:lpstr>Building ALU &amp; its Control</vt:lpstr>
      <vt:lpstr>… Building ALU &amp; its Control</vt:lpstr>
      <vt:lpstr>… Building ALU &amp; its Control</vt:lpstr>
      <vt:lpstr>… Building ALU &amp; its Control</vt:lpstr>
      <vt:lpstr>… Building ALU &amp; its Control</vt:lpstr>
      <vt:lpstr>… Building ALU &amp; its Control</vt:lpstr>
      <vt:lpstr>… Building ALU &amp; its Control</vt:lpstr>
      <vt:lpstr>… Building ALU &amp; its Control</vt:lpstr>
      <vt:lpstr>ALU Control</vt:lpstr>
      <vt:lpstr>The Main Control Unit</vt:lpstr>
      <vt:lpstr>Datapath With Control</vt:lpstr>
      <vt:lpstr>R-Type Instruction</vt:lpstr>
      <vt:lpstr>Load Instruction</vt:lpstr>
      <vt:lpstr>Branch-on-Equal Instruction</vt:lpstr>
      <vt:lpstr>Implementing Jumps</vt:lpstr>
      <vt:lpstr>Datapath With Jumps Added</vt:lpstr>
      <vt:lpstr>Performance Issues</vt:lpstr>
      <vt:lpstr>Pipelining Analogy</vt:lpstr>
      <vt:lpstr>MIPS Pipeline</vt:lpstr>
      <vt:lpstr>Pipeline Performance</vt:lpstr>
      <vt:lpstr>Pipeline Performance</vt:lpstr>
      <vt:lpstr>Pipeline Speedup</vt:lpstr>
      <vt:lpstr>Pipelining and ISA Design</vt:lpstr>
      <vt:lpstr>Hazards</vt:lpstr>
      <vt:lpstr>Structure Hazards</vt:lpstr>
      <vt:lpstr>Structure Hazards</vt:lpstr>
      <vt:lpstr>Data Hazards</vt:lpstr>
      <vt:lpstr>Forwarding (aka Bypassing)</vt:lpstr>
      <vt:lpstr>Load-Use Data Hazard</vt:lpstr>
      <vt:lpstr>Code Scheduling to Avoid Stalls</vt:lpstr>
      <vt:lpstr>Control Hazards</vt:lpstr>
      <vt:lpstr>Stall on Branch</vt:lpstr>
      <vt:lpstr>Branch Prediction</vt:lpstr>
      <vt:lpstr>MIPS with Predict Not Taken</vt:lpstr>
      <vt:lpstr>More-Realistic Branch Prediction</vt:lpstr>
      <vt:lpstr>Pipeline Summary</vt:lpstr>
      <vt:lpstr>MIPS Pipelined Datapath</vt:lpstr>
      <vt:lpstr>MIPS Pipelined Datapath</vt:lpstr>
      <vt:lpstr>Pipeline registers</vt:lpstr>
      <vt:lpstr>IF for Load, Store, …</vt:lpstr>
      <vt:lpstr>ID for Load, Store, …</vt:lpstr>
      <vt:lpstr>EX for Load</vt:lpstr>
      <vt:lpstr>MEM for Load</vt:lpstr>
      <vt:lpstr>WB for Load</vt:lpstr>
      <vt:lpstr>Corrected Datapath for Load</vt:lpstr>
      <vt:lpstr>EX for Store</vt:lpstr>
      <vt:lpstr>MEM for Store</vt:lpstr>
      <vt:lpstr>WB for Store</vt:lpstr>
      <vt:lpstr>Multi-Cycle Pipeline Diagram</vt:lpstr>
      <vt:lpstr>Multi-Cycle Pipeline Diagram</vt:lpstr>
      <vt:lpstr>Single-Cycle Pipeline Diagram</vt:lpstr>
      <vt:lpstr>Pipelined Control (Simplified)</vt:lpstr>
      <vt:lpstr>Pipelined Control</vt:lpstr>
      <vt:lpstr>Pipelined Control</vt:lpstr>
      <vt:lpstr>Data Hazards in ALU Instructions</vt:lpstr>
      <vt:lpstr>Dependencies &amp; Forwarding</vt:lpstr>
      <vt:lpstr>Dependencies &amp; Forwarding</vt:lpstr>
      <vt:lpstr>Detecting the Need to Forward</vt:lpstr>
      <vt:lpstr>Detecting the Need to Forward</vt:lpstr>
      <vt:lpstr>Forwarding Paths</vt:lpstr>
      <vt:lpstr>Forwarding Conditions</vt:lpstr>
      <vt:lpstr>Forwarding Conditions</vt:lpstr>
      <vt:lpstr>Double Data Hazard</vt:lpstr>
      <vt:lpstr>Revised Forwarding Condition</vt:lpstr>
      <vt:lpstr>Datapath with Forwarding</vt:lpstr>
      <vt:lpstr>Load-Use Data Hazard</vt:lpstr>
      <vt:lpstr>Load-Use Hazard Detection</vt:lpstr>
      <vt:lpstr>How to Stall the Pipeline</vt:lpstr>
      <vt:lpstr>Stall/Bubble in the Pipeline</vt:lpstr>
      <vt:lpstr>Datapath with Hazard Detection</vt:lpstr>
      <vt:lpstr>Stalls and Performance</vt:lpstr>
      <vt:lpstr>Control / Branch Hazards</vt:lpstr>
      <vt:lpstr>Branch Hazards</vt:lpstr>
      <vt:lpstr>Reducing Branch Delay</vt:lpstr>
      <vt:lpstr>Example: Branch Taken</vt:lpstr>
      <vt:lpstr>Example: Branch Taken</vt:lpstr>
      <vt:lpstr>Reducing Branch Delay</vt:lpstr>
      <vt:lpstr>Scheduling the branch delay slot</vt:lpstr>
      <vt:lpstr>Data Hazards for Branches</vt:lpstr>
      <vt:lpstr>Data Hazards for Branches</vt:lpstr>
      <vt:lpstr>Data Hazards for Branches</vt:lpstr>
      <vt:lpstr>Dynamic Branch Prediction</vt:lpstr>
      <vt:lpstr>1-Bit Predictor: Shortcoming</vt:lpstr>
      <vt:lpstr>2-Bit Predictor</vt:lpstr>
      <vt:lpstr>Calculating the Branch Target</vt:lpstr>
      <vt:lpstr>The final datapath and control</vt:lpstr>
      <vt:lpstr>Exceptions and Interrupts</vt:lpstr>
      <vt:lpstr>Handling Exceptions</vt:lpstr>
      <vt:lpstr>An Alternate Mechanism</vt:lpstr>
      <vt:lpstr>Handler Actions</vt:lpstr>
      <vt:lpstr>Exceptions in a Pipeline</vt:lpstr>
      <vt:lpstr>Pipeline with Exceptions</vt:lpstr>
      <vt:lpstr>Exception Properties</vt:lpstr>
      <vt:lpstr>Exception Example</vt:lpstr>
      <vt:lpstr>Exception Example</vt:lpstr>
      <vt:lpstr>Exception Example</vt:lpstr>
      <vt:lpstr>Multiple Exceptions</vt:lpstr>
      <vt:lpstr>Imprecise Exceptions</vt:lpstr>
      <vt:lpstr>Instruction-Level Parallelism (ILP)</vt:lpstr>
      <vt:lpstr>Multiple Issue</vt:lpstr>
      <vt:lpstr>Speculation</vt:lpstr>
      <vt:lpstr>Compiler/Hardware Speculation</vt:lpstr>
      <vt:lpstr>Speculation and Exceptions</vt:lpstr>
      <vt:lpstr>Static Multiple Issue</vt:lpstr>
      <vt:lpstr>Scheduling Static Multiple Issue</vt:lpstr>
      <vt:lpstr>MIPS with Static Dual Issue</vt:lpstr>
      <vt:lpstr>MIPS with Static Dual Issue</vt:lpstr>
      <vt:lpstr>Hazards in the Dual-Issue MIPS</vt:lpstr>
      <vt:lpstr>Scheduling Example</vt:lpstr>
      <vt:lpstr>Loop Unrolling</vt:lpstr>
      <vt:lpstr>Loop Unrolling Example</vt:lpstr>
      <vt:lpstr>Dynamic Multiple Issue</vt:lpstr>
      <vt:lpstr>Dynamic Pipeline Scheduling</vt:lpstr>
      <vt:lpstr>Dynamically Scheduled CPU</vt:lpstr>
      <vt:lpstr>Register Renaming</vt:lpstr>
      <vt:lpstr>Speculation</vt:lpstr>
      <vt:lpstr>Why Do Dynamic Scheduling?</vt:lpstr>
      <vt:lpstr>Does Multiple Issue Work?</vt:lpstr>
      <vt:lpstr>Power Efficiency</vt:lpstr>
      <vt:lpstr>‘ARM Cortex A8’ and ‘Intel Core i7’ Pipelines</vt:lpstr>
      <vt:lpstr>ARM Cortex-A8 Pipeline</vt:lpstr>
      <vt:lpstr>ARM Cortex-A8 Performance</vt:lpstr>
      <vt:lpstr>Core i7 Pipeline</vt:lpstr>
      <vt:lpstr>Core i7 Performance</vt:lpstr>
      <vt:lpstr>Matrix Multiply</vt:lpstr>
      <vt:lpstr>Matrix Multiply</vt:lpstr>
      <vt:lpstr>Performance Impact</vt:lpstr>
      <vt:lpstr>Pitfalls</vt:lpstr>
      <vt:lpstr>Fallacies</vt:lpstr>
      <vt:lpstr>Concluding Remarks</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dc:title>
  <dc:creator>Hoque</dc:creator>
  <cp:lastModifiedBy>yasin nur</cp:lastModifiedBy>
  <cp:revision>705</cp:revision>
  <cp:lastPrinted>2017-11-06T16:51:34Z</cp:lastPrinted>
  <dcterms:created xsi:type="dcterms:W3CDTF">2008-08-18T10:44:28Z</dcterms:created>
  <dcterms:modified xsi:type="dcterms:W3CDTF">2020-04-02T02:00:19Z</dcterms:modified>
</cp:coreProperties>
</file>